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3728" r:id="rId2"/>
  </p:sldMasterIdLst>
  <p:notesMasterIdLst>
    <p:notesMasterId r:id="rId36"/>
  </p:notesMasterIdLst>
  <p:handoutMasterIdLst>
    <p:handoutMasterId r:id="rId37"/>
  </p:handoutMasterIdLst>
  <p:sldIdLst>
    <p:sldId id="1295" r:id="rId3"/>
    <p:sldId id="1332" r:id="rId4"/>
    <p:sldId id="1369" r:id="rId5"/>
    <p:sldId id="1379" r:id="rId6"/>
    <p:sldId id="1340" r:id="rId7"/>
    <p:sldId id="1341" r:id="rId8"/>
    <p:sldId id="1372" r:id="rId9"/>
    <p:sldId id="1351" r:id="rId10"/>
    <p:sldId id="1343" r:id="rId11"/>
    <p:sldId id="1344" r:id="rId12"/>
    <p:sldId id="1393" r:id="rId13"/>
    <p:sldId id="1384" r:id="rId14"/>
    <p:sldId id="1353" r:id="rId15"/>
    <p:sldId id="1373" r:id="rId16"/>
    <p:sldId id="1394" r:id="rId17"/>
    <p:sldId id="1386" r:id="rId18"/>
    <p:sldId id="1355" r:id="rId19"/>
    <p:sldId id="1388" r:id="rId20"/>
    <p:sldId id="1361" r:id="rId21"/>
    <p:sldId id="1374" r:id="rId22"/>
    <p:sldId id="1364" r:id="rId23"/>
    <p:sldId id="1390" r:id="rId24"/>
    <p:sldId id="1362" r:id="rId25"/>
    <p:sldId id="1392" r:id="rId26"/>
    <p:sldId id="1366" r:id="rId27"/>
    <p:sldId id="1346" r:id="rId28"/>
    <p:sldId id="1375" r:id="rId29"/>
    <p:sldId id="473" r:id="rId30"/>
    <p:sldId id="1376" r:id="rId31"/>
    <p:sldId id="1335" r:id="rId32"/>
    <p:sldId id="1337" r:id="rId33"/>
    <p:sldId id="1336" r:id="rId34"/>
    <p:sldId id="1338" r:id="rId35"/>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erto del Pozo" initials="AdP" lastIdx="2" clrIdx="0">
    <p:extLst>
      <p:ext uri="{19B8F6BF-5375-455C-9EA6-DF929625EA0E}">
        <p15:presenceInfo xmlns:p15="http://schemas.microsoft.com/office/powerpoint/2012/main" userId="3c8b209a8f0a22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FFFF"/>
    <a:srgbClr val="FF9999"/>
    <a:srgbClr val="CC00FF"/>
    <a:srgbClr val="EBF0F9"/>
    <a:srgbClr val="0062CF"/>
    <a:srgbClr val="DAE3F3"/>
    <a:srgbClr val="FBE5D6"/>
    <a:srgbClr val="F8CBA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21" autoAdjust="0"/>
    <p:restoredTop sz="93792" autoAdjust="0"/>
  </p:normalViewPr>
  <p:slideViewPr>
    <p:cSldViewPr snapToGrid="0">
      <p:cViewPr varScale="1">
        <p:scale>
          <a:sx n="86" d="100"/>
          <a:sy n="86" d="100"/>
        </p:scale>
        <p:origin x="893" y="5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800"/>
    </p:cViewPr>
  </p:sorterViewPr>
  <p:notesViewPr>
    <p:cSldViewPr snapToGrid="0">
      <p:cViewPr varScale="1">
        <p:scale>
          <a:sx n="75" d="100"/>
          <a:sy n="75" d="100"/>
        </p:scale>
        <p:origin x="39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de-DE" sz="1000" b="1" dirty="0"/>
              <a:t>Durchschnittliche Wertentwicklung</a:t>
            </a:r>
            <a:r>
              <a:rPr lang="de-DE" sz="1000" b="1" baseline="0" dirty="0"/>
              <a:t> verschiedener </a:t>
            </a:r>
            <a:br>
              <a:rPr lang="de-DE" sz="1000" b="1" baseline="0" dirty="0"/>
            </a:br>
            <a:r>
              <a:rPr lang="de-DE" sz="1000" b="1" baseline="0" dirty="0"/>
              <a:t>Fondsklassen über 3,10 und 25 Jahre (in % p.a.)</a:t>
            </a:r>
            <a:endParaRPr lang="de-DE" sz="1000" b="1" dirty="0"/>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8.2592975195313903E-2"/>
          <c:y val="0.25885041892139943"/>
          <c:w val="0.71981601905427117"/>
          <c:h val="0.54014005381582386"/>
        </c:manualLayout>
      </c:layout>
      <c:barChart>
        <c:barDir val="col"/>
        <c:grouping val="clustered"/>
        <c:varyColors val="0"/>
        <c:ser>
          <c:idx val="0"/>
          <c:order val="0"/>
          <c:tx>
            <c:strRef>
              <c:f>Tabelle1!$B$1</c:f>
              <c:strCache>
                <c:ptCount val="1"/>
                <c:pt idx="0">
                  <c:v>3 Jahre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Aktienfonds global</c:v>
                </c:pt>
                <c:pt idx="1">
                  <c:v>Mischfonds rentenbetont (global)</c:v>
                </c:pt>
                <c:pt idx="2">
                  <c:v>Rentenfonds Corporate Bonds</c:v>
                </c:pt>
              </c:strCache>
            </c:strRef>
          </c:cat>
          <c:val>
            <c:numRef>
              <c:f>Tabelle1!$B$2:$B$4</c:f>
              <c:numCache>
                <c:formatCode>General</c:formatCode>
                <c:ptCount val="3"/>
                <c:pt idx="0">
                  <c:v>9.9</c:v>
                </c:pt>
                <c:pt idx="1">
                  <c:v>2.4</c:v>
                </c:pt>
                <c:pt idx="2">
                  <c:v>3.4</c:v>
                </c:pt>
              </c:numCache>
            </c:numRef>
          </c:val>
          <c:extLst>
            <c:ext xmlns:c16="http://schemas.microsoft.com/office/drawing/2014/chart" uri="{C3380CC4-5D6E-409C-BE32-E72D297353CC}">
              <c16:uniqueId val="{00000000-027A-4F2B-84C6-B179CEA23A8D}"/>
            </c:ext>
          </c:extLst>
        </c:ser>
        <c:ser>
          <c:idx val="1"/>
          <c:order val="1"/>
          <c:tx>
            <c:strRef>
              <c:f>Tabelle1!$C$1</c:f>
              <c:strCache>
                <c:ptCount val="1"/>
                <c:pt idx="0">
                  <c:v>10 Jahre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Aktienfonds global</c:v>
                </c:pt>
                <c:pt idx="1">
                  <c:v>Mischfonds rentenbetont (global)</c:v>
                </c:pt>
                <c:pt idx="2">
                  <c:v>Rentenfonds Corporate Bonds</c:v>
                </c:pt>
              </c:strCache>
            </c:strRef>
          </c:cat>
          <c:val>
            <c:numRef>
              <c:f>Tabelle1!$C$2:$C$4</c:f>
              <c:numCache>
                <c:formatCode>General</c:formatCode>
                <c:ptCount val="3"/>
                <c:pt idx="0">
                  <c:v>8.1</c:v>
                </c:pt>
                <c:pt idx="1">
                  <c:v>2.4</c:v>
                </c:pt>
                <c:pt idx="2">
                  <c:v>3.8</c:v>
                </c:pt>
              </c:numCache>
            </c:numRef>
          </c:val>
          <c:extLst>
            <c:ext xmlns:c16="http://schemas.microsoft.com/office/drawing/2014/chart" uri="{C3380CC4-5D6E-409C-BE32-E72D297353CC}">
              <c16:uniqueId val="{00000001-027A-4F2B-84C6-B179CEA23A8D}"/>
            </c:ext>
          </c:extLst>
        </c:ser>
        <c:ser>
          <c:idx val="2"/>
          <c:order val="2"/>
          <c:tx>
            <c:strRef>
              <c:f>Tabelle1!$D$1</c:f>
              <c:strCache>
                <c:ptCount val="1"/>
                <c:pt idx="0">
                  <c:v>25 Jahre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Aktienfonds global</c:v>
                </c:pt>
                <c:pt idx="1">
                  <c:v>Mischfonds rentenbetont (global)</c:v>
                </c:pt>
                <c:pt idx="2">
                  <c:v>Rentenfonds Corporate Bonds</c:v>
                </c:pt>
              </c:strCache>
            </c:strRef>
          </c:cat>
          <c:val>
            <c:numRef>
              <c:f>Tabelle1!$D$2:$D$4</c:f>
              <c:numCache>
                <c:formatCode>General</c:formatCode>
                <c:ptCount val="3"/>
                <c:pt idx="0">
                  <c:v>7.2</c:v>
                </c:pt>
                <c:pt idx="1">
                  <c:v>2.5</c:v>
                </c:pt>
                <c:pt idx="2">
                  <c:v>4.5</c:v>
                </c:pt>
              </c:numCache>
            </c:numRef>
          </c:val>
          <c:extLst>
            <c:ext xmlns:c16="http://schemas.microsoft.com/office/drawing/2014/chart" uri="{C3380CC4-5D6E-409C-BE32-E72D297353CC}">
              <c16:uniqueId val="{00000002-027A-4F2B-84C6-B179CEA23A8D}"/>
            </c:ext>
          </c:extLst>
        </c:ser>
        <c:dLbls>
          <c:showLegendKey val="0"/>
          <c:showVal val="0"/>
          <c:showCatName val="0"/>
          <c:showSerName val="0"/>
          <c:showPercent val="0"/>
          <c:showBubbleSize val="0"/>
        </c:dLbls>
        <c:gapWidth val="219"/>
        <c:overlap val="-27"/>
        <c:axId val="365611471"/>
        <c:axId val="365611887"/>
      </c:barChart>
      <c:catAx>
        <c:axId val="365611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365611887"/>
        <c:crosses val="autoZero"/>
        <c:auto val="1"/>
        <c:lblAlgn val="ctr"/>
        <c:lblOffset val="100"/>
        <c:noMultiLvlLbl val="0"/>
      </c:catAx>
      <c:valAx>
        <c:axId val="365611887"/>
        <c:scaling>
          <c:orientation val="minMax"/>
          <c:max val="10"/>
        </c:scaling>
        <c:delete val="1"/>
        <c:axPos val="l"/>
        <c:numFmt formatCode="General" sourceLinked="1"/>
        <c:majorTickMark val="none"/>
        <c:minorTickMark val="none"/>
        <c:tickLblPos val="nextTo"/>
        <c:crossAx val="365611471"/>
        <c:crosses val="autoZero"/>
        <c:crossBetween val="between"/>
      </c:valAx>
      <c:spPr>
        <a:noFill/>
        <a:ln>
          <a:noFill/>
        </a:ln>
        <a:effectLst/>
      </c:spPr>
    </c:plotArea>
    <c:legend>
      <c:legendPos val="b"/>
      <c:layout>
        <c:manualLayout>
          <c:xMode val="edge"/>
          <c:yMode val="edge"/>
          <c:x val="0.79162506023049639"/>
          <c:y val="0.35640107635853113"/>
          <c:w val="0.17411543335377697"/>
          <c:h val="0.3071515583478822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48879195654068E-2"/>
          <c:y val="0"/>
          <c:w val="0.97767156912608433"/>
          <c:h val="0.85747636917946457"/>
        </c:manualLayout>
      </c:layout>
      <c:barChart>
        <c:barDir val="col"/>
        <c:grouping val="clustered"/>
        <c:varyColors val="0"/>
        <c:ser>
          <c:idx val="0"/>
          <c:order val="0"/>
          <c:tx>
            <c:strRef>
              <c:f>Tabelle1!$B$1</c:f>
              <c:strCache>
                <c:ptCount val="1"/>
                <c:pt idx="0">
                  <c:v>0,8 %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bAV</c:v>
                </c:pt>
                <c:pt idx="1">
                  <c:v>privat (3. Schicht)</c:v>
                </c:pt>
              </c:strCache>
            </c:strRef>
          </c:cat>
          <c:val>
            <c:numRef>
              <c:f>Tabelle1!$B$2:$B$3</c:f>
              <c:numCache>
                <c:formatCode>#,##0.00\ "€"</c:formatCode>
                <c:ptCount val="2"/>
                <c:pt idx="0">
                  <c:v>1296.5999999999999</c:v>
                </c:pt>
                <c:pt idx="1">
                  <c:v>849.29</c:v>
                </c:pt>
              </c:numCache>
            </c:numRef>
          </c:val>
          <c:extLst>
            <c:ext xmlns:c16="http://schemas.microsoft.com/office/drawing/2014/chart" uri="{C3380CC4-5D6E-409C-BE32-E72D297353CC}">
              <c16:uniqueId val="{00000000-46BB-4FF9-BC88-49C852108593}"/>
            </c:ext>
          </c:extLst>
        </c:ser>
        <c:ser>
          <c:idx val="1"/>
          <c:order val="1"/>
          <c:tx>
            <c:strRef>
              <c:f>Tabelle1!$C$1</c:f>
              <c:strCache>
                <c:ptCount val="1"/>
                <c:pt idx="0">
                  <c:v>1,5 %</c:v>
                </c:pt>
              </c:strCache>
            </c:strRef>
          </c:tx>
          <c:spPr>
            <a:solidFill>
              <a:schemeClr val="accent2"/>
            </a:solidFill>
            <a:ln>
              <a:noFill/>
            </a:ln>
            <a:effectLst/>
          </c:spPr>
          <c:invertIfNegative val="0"/>
          <c:dLbls>
            <c:dLbl>
              <c:idx val="0"/>
              <c:layout>
                <c:manualLayout>
                  <c:x val="3.5087534230438922E-2"/>
                  <c:y val="2.83860412201080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BB-4FF9-BC88-49C852108593}"/>
                </c:ext>
              </c:extLst>
            </c:dLbl>
            <c:dLbl>
              <c:idx val="1"/>
              <c:layout>
                <c:manualLayout>
                  <c:x val="1.9138655034784766E-2"/>
                  <c:y val="2.83860412201080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BB-4FF9-BC88-49C852108593}"/>
                </c:ext>
              </c:extLst>
            </c:dLbl>
            <c:spPr>
              <a:noFill/>
              <a:ln>
                <a:noFill/>
              </a:ln>
              <a:effectLst/>
            </c:spPr>
            <c:txPr>
              <a:bodyPr rot="0" spcFirstLastPara="1" vertOverflow="ellipsis" vert="horz" wrap="square" anchor="ctr" anchorCtr="1"/>
              <a:lstStyle/>
              <a:p>
                <a:pPr>
                  <a:defRPr sz="13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bAV</c:v>
                </c:pt>
                <c:pt idx="1">
                  <c:v>privat (3. Schicht)</c:v>
                </c:pt>
              </c:strCache>
            </c:strRef>
          </c:cat>
          <c:val>
            <c:numRef>
              <c:f>Tabelle1!$C$2:$C$3</c:f>
              <c:numCache>
                <c:formatCode>#,##0.00\ "€"</c:formatCode>
                <c:ptCount val="2"/>
                <c:pt idx="0">
                  <c:v>1103.5999999999999</c:v>
                </c:pt>
                <c:pt idx="1">
                  <c:v>722.88</c:v>
                </c:pt>
              </c:numCache>
            </c:numRef>
          </c:val>
          <c:extLst>
            <c:ext xmlns:c16="http://schemas.microsoft.com/office/drawing/2014/chart" uri="{C3380CC4-5D6E-409C-BE32-E72D297353CC}">
              <c16:uniqueId val="{00000001-46BB-4FF9-BC88-49C852108593}"/>
            </c:ext>
          </c:extLst>
        </c:ser>
        <c:ser>
          <c:idx val="2"/>
          <c:order val="2"/>
          <c:tx>
            <c:strRef>
              <c:f>Tabelle1!$D$1</c:f>
              <c:strCache>
                <c:ptCount val="1"/>
                <c:pt idx="0">
                  <c:v>2,5 %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bAV</c:v>
                </c:pt>
                <c:pt idx="1">
                  <c:v>privat (3. Schicht)</c:v>
                </c:pt>
              </c:strCache>
            </c:strRef>
          </c:cat>
          <c:val>
            <c:numRef>
              <c:f>Tabelle1!$D$2:$D$3</c:f>
              <c:numCache>
                <c:formatCode>#,##0.00\ "€"</c:formatCode>
                <c:ptCount val="2"/>
                <c:pt idx="0">
                  <c:v>881.94</c:v>
                </c:pt>
                <c:pt idx="1">
                  <c:v>577.67999999999995</c:v>
                </c:pt>
              </c:numCache>
            </c:numRef>
          </c:val>
          <c:extLst>
            <c:ext xmlns:c16="http://schemas.microsoft.com/office/drawing/2014/chart" uri="{C3380CC4-5D6E-409C-BE32-E72D297353CC}">
              <c16:uniqueId val="{00000002-46BB-4FF9-BC88-49C852108593}"/>
            </c:ext>
          </c:extLst>
        </c:ser>
        <c:dLbls>
          <c:showLegendKey val="0"/>
          <c:showVal val="0"/>
          <c:showCatName val="0"/>
          <c:showSerName val="0"/>
          <c:showPercent val="0"/>
          <c:showBubbleSize val="0"/>
        </c:dLbls>
        <c:gapWidth val="219"/>
        <c:overlap val="-27"/>
        <c:axId val="348943768"/>
        <c:axId val="348941472"/>
      </c:barChart>
      <c:catAx>
        <c:axId val="34894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348941472"/>
        <c:crosses val="autoZero"/>
        <c:auto val="1"/>
        <c:lblAlgn val="ctr"/>
        <c:lblOffset val="100"/>
        <c:noMultiLvlLbl val="0"/>
      </c:catAx>
      <c:valAx>
        <c:axId val="348941472"/>
        <c:scaling>
          <c:orientation val="minMax"/>
        </c:scaling>
        <c:delete val="1"/>
        <c:axPos val="l"/>
        <c:majorGridlines>
          <c:spPr>
            <a:ln w="9525" cap="flat" cmpd="sng" algn="ctr">
              <a:solidFill>
                <a:schemeClr val="tx1">
                  <a:lumMod val="15000"/>
                  <a:lumOff val="85000"/>
                </a:schemeClr>
              </a:solidFill>
              <a:round/>
            </a:ln>
            <a:effectLst/>
          </c:spPr>
        </c:majorGridlines>
        <c:numFmt formatCode="#,##0.00\ &quot;€&quot;" sourceLinked="1"/>
        <c:majorTickMark val="none"/>
        <c:minorTickMark val="none"/>
        <c:tickLblPos val="nextTo"/>
        <c:crossAx val="348943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99394546485734E-2"/>
          <c:y val="5.1606656043271797E-2"/>
          <c:w val="0.65153407844780431"/>
          <c:h val="0.72853413425621549"/>
        </c:manualLayout>
      </c:layout>
      <c:lineChart>
        <c:grouping val="standard"/>
        <c:varyColors val="0"/>
        <c:ser>
          <c:idx val="0"/>
          <c:order val="0"/>
          <c:tx>
            <c:strRef>
              <c:f>'Topverdiener Single '!$C$12</c:f>
              <c:strCache>
                <c:ptCount val="1"/>
                <c:pt idx="0">
                  <c:v>Basisrente und pAV haben gleiche 
Effektivkosten (beide 0,8 %)</c:v>
                </c:pt>
              </c:strCache>
            </c:strRef>
          </c:tx>
          <c:spPr>
            <a:ln w="28575" cap="rnd">
              <a:solidFill>
                <a:schemeClr val="accent1"/>
              </a:solidFill>
              <a:round/>
            </a:ln>
            <a:effectLst/>
          </c:spPr>
          <c:marker>
            <c:symbol val="none"/>
          </c:marker>
          <c:cat>
            <c:strRef>
              <c:f>'Topverdiener Single '!$D$11:$G$11</c:f>
              <c:strCache>
                <c:ptCount val="4"/>
                <c:pt idx="0">
                  <c:v>Basisrente hat 
um 3 % 
geringere
Rendite</c:v>
                </c:pt>
                <c:pt idx="1">
                  <c:v>Basisrente hat 
um 2 % 
geringere 
Rendite </c:v>
                </c:pt>
                <c:pt idx="2">
                  <c:v>Basisrente hat 
um 1 %
geringere 
Rendite</c:v>
                </c:pt>
                <c:pt idx="3">
                  <c:v>Basisrente erreicht
die gleiche 
Rendite 
(6 % p.a.)</c:v>
                </c:pt>
              </c:strCache>
            </c:strRef>
          </c:cat>
          <c:val>
            <c:numRef>
              <c:f>'Topverdiener Single '!$D$12:$G$12</c:f>
              <c:numCache>
                <c:formatCode>General</c:formatCode>
                <c:ptCount val="4"/>
                <c:pt idx="0">
                  <c:v>-182.65699182330036</c:v>
                </c:pt>
                <c:pt idx="1">
                  <c:v>-23.513797669472297</c:v>
                </c:pt>
                <c:pt idx="2">
                  <c:v>181.72869150528402</c:v>
                </c:pt>
                <c:pt idx="3">
                  <c:v>447.30636025806677</c:v>
                </c:pt>
              </c:numCache>
            </c:numRef>
          </c:val>
          <c:smooth val="0"/>
          <c:extLst>
            <c:ext xmlns:c16="http://schemas.microsoft.com/office/drawing/2014/chart" uri="{C3380CC4-5D6E-409C-BE32-E72D297353CC}">
              <c16:uniqueId val="{00000000-6F4B-409F-85EB-3ECE1CDBC4F3}"/>
            </c:ext>
          </c:extLst>
        </c:ser>
        <c:ser>
          <c:idx val="1"/>
          <c:order val="1"/>
          <c:tx>
            <c:strRef>
              <c:f>'Topverdiener Single '!$C$13</c:f>
              <c:strCache>
                <c:ptCount val="1"/>
                <c:pt idx="0">
                  <c:v>Basisrente hat höhere Effektivkosten 
von 0,7 % (0,8 % vs. 1,5 %)</c:v>
                </c:pt>
              </c:strCache>
            </c:strRef>
          </c:tx>
          <c:spPr>
            <a:ln w="28575" cap="rnd">
              <a:solidFill>
                <a:schemeClr val="accent2"/>
              </a:solidFill>
              <a:round/>
            </a:ln>
            <a:effectLst/>
          </c:spPr>
          <c:marker>
            <c:symbol val="none"/>
          </c:marker>
          <c:cat>
            <c:strRef>
              <c:f>'Topverdiener Single '!$D$11:$G$11</c:f>
              <c:strCache>
                <c:ptCount val="4"/>
                <c:pt idx="0">
                  <c:v>Basisrente hat 
um 3 % 
geringere
Rendite</c:v>
                </c:pt>
                <c:pt idx="1">
                  <c:v>Basisrente hat 
um 2 % 
geringere 
Rendite </c:v>
                </c:pt>
                <c:pt idx="2">
                  <c:v>Basisrente hat 
um 1 %
geringere 
Rendite</c:v>
                </c:pt>
                <c:pt idx="3">
                  <c:v>Basisrente erreicht
die gleiche 
Rendite 
(6 % p.a.)</c:v>
                </c:pt>
              </c:strCache>
            </c:strRef>
          </c:cat>
          <c:val>
            <c:numRef>
              <c:f>'Topverdiener Single '!$D$13:$G$13</c:f>
              <c:numCache>
                <c:formatCode>General</c:formatCode>
                <c:ptCount val="4"/>
                <c:pt idx="0">
                  <c:v>-272.53951780691921</c:v>
                </c:pt>
                <c:pt idx="1">
                  <c:v>-139.05354710665358</c:v>
                </c:pt>
                <c:pt idx="2">
                  <c:v>32.644990600748656</c:v>
                </c:pt>
                <c:pt idx="3">
                  <c:v>254.31298709976329</c:v>
                </c:pt>
              </c:numCache>
            </c:numRef>
          </c:val>
          <c:smooth val="0"/>
          <c:extLst>
            <c:ext xmlns:c16="http://schemas.microsoft.com/office/drawing/2014/chart" uri="{C3380CC4-5D6E-409C-BE32-E72D297353CC}">
              <c16:uniqueId val="{00000001-6F4B-409F-85EB-3ECE1CDBC4F3}"/>
            </c:ext>
          </c:extLst>
        </c:ser>
        <c:ser>
          <c:idx val="2"/>
          <c:order val="2"/>
          <c:tx>
            <c:strRef>
              <c:f>'Topverdiener Single '!$C$14</c:f>
              <c:strCache>
                <c:ptCount val="1"/>
                <c:pt idx="0">
                  <c:v>Basisrente hat höhere Effektivkosten
von 1,7 % (0,8 % vs. 2,5 %)</c:v>
                </c:pt>
              </c:strCache>
            </c:strRef>
          </c:tx>
          <c:spPr>
            <a:ln w="28575" cap="rnd">
              <a:solidFill>
                <a:schemeClr val="accent3"/>
              </a:solidFill>
              <a:round/>
            </a:ln>
            <a:effectLst/>
          </c:spPr>
          <c:marker>
            <c:symbol val="none"/>
          </c:marker>
          <c:cat>
            <c:strRef>
              <c:f>'Topverdiener Single '!$D$11:$G$11</c:f>
              <c:strCache>
                <c:ptCount val="4"/>
                <c:pt idx="0">
                  <c:v>Basisrente hat 
um 3 % 
geringere
Rendite</c:v>
                </c:pt>
                <c:pt idx="1">
                  <c:v>Basisrente hat 
um 2 % 
geringere 
Rendite </c:v>
                </c:pt>
                <c:pt idx="2">
                  <c:v>Basisrente hat 
um 1 %
geringere 
Rendite</c:v>
                </c:pt>
                <c:pt idx="3">
                  <c:v>Basisrente erreicht
die gleiche 
Rendite 
(6 % p.a.)</c:v>
                </c:pt>
              </c:strCache>
            </c:strRef>
          </c:cat>
          <c:val>
            <c:numRef>
              <c:f>'Topverdiener Single '!$D$14:$G$14</c:f>
              <c:numCache>
                <c:formatCode>General</c:formatCode>
                <c:ptCount val="4"/>
                <c:pt idx="0">
                  <c:v>-376.75897492929653</c:v>
                </c:pt>
                <c:pt idx="1">
                  <c:v>-272.53951780691921</c:v>
                </c:pt>
                <c:pt idx="2">
                  <c:v>-139.05354710665358</c:v>
                </c:pt>
                <c:pt idx="3">
                  <c:v>32.644990600748656</c:v>
                </c:pt>
              </c:numCache>
            </c:numRef>
          </c:val>
          <c:smooth val="0"/>
          <c:extLst>
            <c:ext xmlns:c16="http://schemas.microsoft.com/office/drawing/2014/chart" uri="{C3380CC4-5D6E-409C-BE32-E72D297353CC}">
              <c16:uniqueId val="{00000002-6F4B-409F-85EB-3ECE1CDBC4F3}"/>
            </c:ext>
          </c:extLst>
        </c:ser>
        <c:dLbls>
          <c:showLegendKey val="0"/>
          <c:showVal val="0"/>
          <c:showCatName val="0"/>
          <c:showSerName val="0"/>
          <c:showPercent val="0"/>
          <c:showBubbleSize val="0"/>
        </c:dLbls>
        <c:smooth val="0"/>
        <c:axId val="1359447104"/>
        <c:axId val="1359447520"/>
      </c:lineChart>
      <c:catAx>
        <c:axId val="1359447104"/>
        <c:scaling>
          <c:orientation val="minMax"/>
        </c:scaling>
        <c:delete val="0"/>
        <c:axPos val="b"/>
        <c:numFmt formatCode="General" sourceLinked="1"/>
        <c:majorTickMark val="none"/>
        <c:minorTickMark val="none"/>
        <c:tickLblPos val="low"/>
        <c:spPr>
          <a:noFill/>
          <a:ln w="635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1359447520"/>
        <c:crosses val="autoZero"/>
        <c:auto val="1"/>
        <c:lblAlgn val="ctr"/>
        <c:lblOffset val="100"/>
        <c:noMultiLvlLbl val="0"/>
      </c:catAx>
      <c:valAx>
        <c:axId val="1359447520"/>
        <c:scaling>
          <c:orientation val="minMax"/>
          <c:max val="500"/>
          <c:min val="-500"/>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e-DE"/>
          </a:p>
        </c:txPr>
        <c:crossAx val="1359447104"/>
        <c:crosses val="autoZero"/>
        <c:crossBetween val="between"/>
      </c:valAx>
      <c:spPr>
        <a:noFill/>
        <a:ln>
          <a:noFill/>
        </a:ln>
        <a:effectLst/>
      </c:spPr>
    </c:plotArea>
    <c:legend>
      <c:legendPos val="r"/>
      <c:layout>
        <c:manualLayout>
          <c:xMode val="edge"/>
          <c:yMode val="edge"/>
          <c:x val="0.72170478003705363"/>
          <c:y val="0.2314740598684244"/>
          <c:w val="0.26637350221153416"/>
          <c:h val="0.3668157588753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93678473578407E-3"/>
          <c:y val="1.937134431246218E-2"/>
          <c:w val="0.99039063215264211"/>
          <c:h val="0.83614871527021917"/>
        </c:manualLayout>
      </c:layout>
      <c:barChart>
        <c:barDir val="col"/>
        <c:grouping val="clustered"/>
        <c:varyColors val="0"/>
        <c:ser>
          <c:idx val="0"/>
          <c:order val="0"/>
          <c:tx>
            <c:strRef>
              <c:f>Tabelle1!$B$1</c:f>
              <c:strCache>
                <c:ptCount val="1"/>
                <c:pt idx="0">
                  <c:v>0,8 %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Basis</c:v>
                </c:pt>
                <c:pt idx="1">
                  <c:v>privat (3. Schicht)</c:v>
                </c:pt>
              </c:strCache>
            </c:strRef>
          </c:cat>
          <c:val>
            <c:numRef>
              <c:f>Tabelle1!$B$2:$B$3</c:f>
              <c:numCache>
                <c:formatCode>#,##0.00\ "€"</c:formatCode>
                <c:ptCount val="2"/>
                <c:pt idx="0">
                  <c:v>452.06</c:v>
                </c:pt>
                <c:pt idx="1">
                  <c:v>425.3</c:v>
                </c:pt>
              </c:numCache>
            </c:numRef>
          </c:val>
          <c:extLst>
            <c:ext xmlns:c16="http://schemas.microsoft.com/office/drawing/2014/chart" uri="{C3380CC4-5D6E-409C-BE32-E72D297353CC}">
              <c16:uniqueId val="{00000000-8EFB-4B77-9CF3-F4727EED399F}"/>
            </c:ext>
          </c:extLst>
        </c:ser>
        <c:ser>
          <c:idx val="1"/>
          <c:order val="1"/>
          <c:tx>
            <c:strRef>
              <c:f>Tabelle1!$C$1</c:f>
              <c:strCache>
                <c:ptCount val="1"/>
                <c:pt idx="0">
                  <c:v>1,5 %</c:v>
                </c:pt>
              </c:strCache>
            </c:strRef>
          </c:tx>
          <c:spPr>
            <a:solidFill>
              <a:schemeClr val="accent2"/>
            </a:solidFill>
            <a:ln>
              <a:noFill/>
            </a:ln>
            <a:effectLst/>
          </c:spPr>
          <c:invertIfNegative val="0"/>
          <c:dLbls>
            <c:dLbl>
              <c:idx val="0"/>
              <c:layout>
                <c:manualLayout>
                  <c:x val="2.5624980926287573E-2"/>
                  <c:y val="2.7673349017803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FB-4B77-9CF3-F4727EED399F}"/>
                </c:ext>
              </c:extLst>
            </c:dLbl>
            <c:dLbl>
              <c:idx val="1"/>
              <c:layout>
                <c:manualLayout>
                  <c:x val="2.5624980926287573E-2"/>
                  <c:y val="5.53466980356059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FB-4B77-9CF3-F4727EED399F}"/>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Basis</c:v>
                </c:pt>
                <c:pt idx="1">
                  <c:v>privat (3. Schicht)</c:v>
                </c:pt>
              </c:strCache>
            </c:strRef>
          </c:cat>
          <c:val>
            <c:numRef>
              <c:f>Tabelle1!$C$2:$C$3</c:f>
              <c:numCache>
                <c:formatCode>#,##0.00\ "€"</c:formatCode>
                <c:ptCount val="2"/>
                <c:pt idx="0">
                  <c:v>385.17</c:v>
                </c:pt>
                <c:pt idx="1">
                  <c:v>361.93</c:v>
                </c:pt>
              </c:numCache>
            </c:numRef>
          </c:val>
          <c:extLst>
            <c:ext xmlns:c16="http://schemas.microsoft.com/office/drawing/2014/chart" uri="{C3380CC4-5D6E-409C-BE32-E72D297353CC}">
              <c16:uniqueId val="{00000001-8EFB-4B77-9CF3-F4727EED399F}"/>
            </c:ext>
          </c:extLst>
        </c:ser>
        <c:ser>
          <c:idx val="2"/>
          <c:order val="2"/>
          <c:tx>
            <c:strRef>
              <c:f>Tabelle1!$D$1</c:f>
              <c:strCache>
                <c:ptCount val="1"/>
                <c:pt idx="0">
                  <c:v>2,5 %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Basis</c:v>
                </c:pt>
                <c:pt idx="1">
                  <c:v>privat (3. Schicht)</c:v>
                </c:pt>
              </c:strCache>
            </c:strRef>
          </c:cat>
          <c:val>
            <c:numRef>
              <c:f>Tabelle1!$D$2:$D$3</c:f>
              <c:numCache>
                <c:formatCode>#,##0.00\ "€"</c:formatCode>
                <c:ptCount val="2"/>
                <c:pt idx="0">
                  <c:v>308.31</c:v>
                </c:pt>
                <c:pt idx="1">
                  <c:v>289.16000000000003</c:v>
                </c:pt>
              </c:numCache>
            </c:numRef>
          </c:val>
          <c:extLst>
            <c:ext xmlns:c16="http://schemas.microsoft.com/office/drawing/2014/chart" uri="{C3380CC4-5D6E-409C-BE32-E72D297353CC}">
              <c16:uniqueId val="{00000002-8EFB-4B77-9CF3-F4727EED399F}"/>
            </c:ext>
          </c:extLst>
        </c:ser>
        <c:dLbls>
          <c:showLegendKey val="0"/>
          <c:showVal val="0"/>
          <c:showCatName val="0"/>
          <c:showSerName val="0"/>
          <c:showPercent val="0"/>
          <c:showBubbleSize val="0"/>
        </c:dLbls>
        <c:gapWidth val="219"/>
        <c:overlap val="-27"/>
        <c:axId val="348943768"/>
        <c:axId val="348941472"/>
      </c:barChart>
      <c:catAx>
        <c:axId val="34894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348941472"/>
        <c:crosses val="autoZero"/>
        <c:auto val="1"/>
        <c:lblAlgn val="ctr"/>
        <c:lblOffset val="100"/>
        <c:noMultiLvlLbl val="0"/>
      </c:catAx>
      <c:valAx>
        <c:axId val="348941472"/>
        <c:scaling>
          <c:orientation val="minMax"/>
        </c:scaling>
        <c:delete val="1"/>
        <c:axPos val="l"/>
        <c:majorGridlines>
          <c:spPr>
            <a:ln w="9525" cap="flat" cmpd="sng" algn="ctr">
              <a:solidFill>
                <a:schemeClr val="tx1">
                  <a:lumMod val="15000"/>
                  <a:lumOff val="85000"/>
                </a:schemeClr>
              </a:solidFill>
              <a:round/>
            </a:ln>
            <a:effectLst/>
          </c:spPr>
        </c:majorGridlines>
        <c:numFmt formatCode="#,##0.00\ &quot;€&quot;" sourceLinked="1"/>
        <c:majorTickMark val="none"/>
        <c:minorTickMark val="none"/>
        <c:tickLblPos val="nextTo"/>
        <c:crossAx val="348943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99394546485734E-2"/>
          <c:y val="5.1606656043271797E-2"/>
          <c:w val="0.65153407844780431"/>
          <c:h val="0.72853413425621549"/>
        </c:manualLayout>
      </c:layout>
      <c:lineChart>
        <c:grouping val="standard"/>
        <c:varyColors val="0"/>
        <c:ser>
          <c:idx val="0"/>
          <c:order val="0"/>
          <c:tx>
            <c:strRef>
              <c:f>'Topverdiener Single '!$C$12</c:f>
              <c:strCache>
                <c:ptCount val="1"/>
                <c:pt idx="0">
                  <c:v>Basisrente und pAV haben gleiche 
Effektivkosten (beide 0,8 %)</c:v>
                </c:pt>
              </c:strCache>
            </c:strRef>
          </c:tx>
          <c:spPr>
            <a:ln w="28575" cap="rnd">
              <a:solidFill>
                <a:schemeClr val="accent1"/>
              </a:solidFill>
              <a:round/>
            </a:ln>
            <a:effectLst/>
          </c:spPr>
          <c:marker>
            <c:symbol val="none"/>
          </c:marker>
          <c:cat>
            <c:strRef>
              <c:f>'Topverdiener Single '!$D$11:$G$11</c:f>
              <c:strCache>
                <c:ptCount val="4"/>
                <c:pt idx="0">
                  <c:v>Basisrente hat 
um 3 % 
geringere
Rendite</c:v>
                </c:pt>
                <c:pt idx="1">
                  <c:v>Basisrente hat 
um 2 % 
geringere 
Rendite </c:v>
                </c:pt>
                <c:pt idx="2">
                  <c:v>Basisrente hat 
um 1 %
geringere 
Rendite</c:v>
                </c:pt>
                <c:pt idx="3">
                  <c:v>Basisrente erreicht
die gleiche 
Rendite 
(6 % p.a.)</c:v>
                </c:pt>
              </c:strCache>
            </c:strRef>
          </c:cat>
          <c:val>
            <c:numRef>
              <c:f>'Topverdiener Single '!$D$12:$G$12</c:f>
              <c:numCache>
                <c:formatCode>General</c:formatCode>
                <c:ptCount val="4"/>
                <c:pt idx="0">
                  <c:v>-191.72139729112507</c:v>
                </c:pt>
                <c:pt idx="1">
                  <c:v>-136.47729865134545</c:v>
                </c:pt>
                <c:pt idx="2">
                  <c:v>-65.290640099350071</c:v>
                </c:pt>
                <c:pt idx="3">
                  <c:v>26.754785053507817</c:v>
                </c:pt>
              </c:numCache>
            </c:numRef>
          </c:val>
          <c:smooth val="0"/>
          <c:extLst>
            <c:ext xmlns:c16="http://schemas.microsoft.com/office/drawing/2014/chart" uri="{C3380CC4-5D6E-409C-BE32-E72D297353CC}">
              <c16:uniqueId val="{00000000-6F4B-409F-85EB-3ECE1CDBC4F3}"/>
            </c:ext>
          </c:extLst>
        </c:ser>
        <c:ser>
          <c:idx val="1"/>
          <c:order val="1"/>
          <c:tx>
            <c:strRef>
              <c:f>'Topverdiener Single '!$C$13</c:f>
              <c:strCache>
                <c:ptCount val="1"/>
                <c:pt idx="0">
                  <c:v>Basisrente hat höhere Effektivkosten 
von 0,7 % (0,8 % vs. 1,5 %)</c:v>
                </c:pt>
              </c:strCache>
            </c:strRef>
          </c:tx>
          <c:spPr>
            <a:ln w="28575" cap="rnd">
              <a:solidFill>
                <a:schemeClr val="accent2"/>
              </a:solidFill>
              <a:round/>
            </a:ln>
            <a:effectLst/>
          </c:spPr>
          <c:marker>
            <c:symbol val="none"/>
          </c:marker>
          <c:cat>
            <c:strRef>
              <c:f>'Topverdiener Single '!$D$11:$G$11</c:f>
              <c:strCache>
                <c:ptCount val="4"/>
                <c:pt idx="0">
                  <c:v>Basisrente hat 
um 3 % 
geringere
Rendite</c:v>
                </c:pt>
                <c:pt idx="1">
                  <c:v>Basisrente hat 
um 2 % 
geringere 
Rendite </c:v>
                </c:pt>
                <c:pt idx="2">
                  <c:v>Basisrente hat 
um 1 %
geringere 
Rendite</c:v>
                </c:pt>
                <c:pt idx="3">
                  <c:v>Basisrente erreicht
die gleiche 
Rendite 
(6 % p.a.)</c:v>
                </c:pt>
              </c:strCache>
            </c:strRef>
          </c:cat>
          <c:val>
            <c:numRef>
              <c:f>'Topverdiener Single '!$D$13:$G$13</c:f>
              <c:numCache>
                <c:formatCode>General</c:formatCode>
                <c:ptCount val="4"/>
                <c:pt idx="0">
                  <c:v>-222.94814956251605</c:v>
                </c:pt>
                <c:pt idx="1">
                  <c:v>-176.5800597033404</c:v>
                </c:pt>
                <c:pt idx="2">
                  <c:v>-116.99334567348581</c:v>
                </c:pt>
                <c:pt idx="3">
                  <c:v>-40.127485028039814</c:v>
                </c:pt>
              </c:numCache>
            </c:numRef>
          </c:val>
          <c:smooth val="0"/>
          <c:extLst>
            <c:ext xmlns:c16="http://schemas.microsoft.com/office/drawing/2014/chart" uri="{C3380CC4-5D6E-409C-BE32-E72D297353CC}">
              <c16:uniqueId val="{00000001-6F4B-409F-85EB-3ECE1CDBC4F3}"/>
            </c:ext>
          </c:extLst>
        </c:ser>
        <c:ser>
          <c:idx val="2"/>
          <c:order val="2"/>
          <c:tx>
            <c:strRef>
              <c:f>'Topverdiener Single '!$C$14</c:f>
              <c:strCache>
                <c:ptCount val="1"/>
                <c:pt idx="0">
                  <c:v>Basisrente hat höhere Effektivkosten
von 1,7 % (0,8 % vs. 2,5 %)</c:v>
                </c:pt>
              </c:strCache>
            </c:strRef>
          </c:tx>
          <c:spPr>
            <a:ln w="28575" cap="rnd">
              <a:solidFill>
                <a:schemeClr val="accent3"/>
              </a:solidFill>
              <a:round/>
            </a:ln>
            <a:effectLst/>
          </c:spPr>
          <c:marker>
            <c:symbol val="none"/>
          </c:marker>
          <c:cat>
            <c:strRef>
              <c:f>'Topverdiener Single '!$D$11:$G$11</c:f>
              <c:strCache>
                <c:ptCount val="4"/>
                <c:pt idx="0">
                  <c:v>Basisrente hat 
um 3 % 
geringere
Rendite</c:v>
                </c:pt>
                <c:pt idx="1">
                  <c:v>Basisrente hat 
um 2 % 
geringere 
Rendite </c:v>
                </c:pt>
                <c:pt idx="2">
                  <c:v>Basisrente hat 
um 1 %
geringere 
Rendite</c:v>
                </c:pt>
                <c:pt idx="3">
                  <c:v>Basisrente erreicht
die gleiche 
Rendite 
(6 % p.a.)</c:v>
                </c:pt>
              </c:strCache>
            </c:strRef>
          </c:cat>
          <c:val>
            <c:numRef>
              <c:f>'Topverdiener Single '!$D$14:$G$14</c:f>
              <c:numCache>
                <c:formatCode>General</c:formatCode>
                <c:ptCount val="4"/>
                <c:pt idx="0">
                  <c:v>-259.18786000269358</c:v>
                </c:pt>
                <c:pt idx="1">
                  <c:v>-222.94814956251605</c:v>
                </c:pt>
                <c:pt idx="2">
                  <c:v>-176.5800597033404</c:v>
                </c:pt>
                <c:pt idx="3">
                  <c:v>-116.99334567348581</c:v>
                </c:pt>
              </c:numCache>
            </c:numRef>
          </c:val>
          <c:smooth val="0"/>
          <c:extLst>
            <c:ext xmlns:c16="http://schemas.microsoft.com/office/drawing/2014/chart" uri="{C3380CC4-5D6E-409C-BE32-E72D297353CC}">
              <c16:uniqueId val="{00000002-6F4B-409F-85EB-3ECE1CDBC4F3}"/>
            </c:ext>
          </c:extLst>
        </c:ser>
        <c:dLbls>
          <c:showLegendKey val="0"/>
          <c:showVal val="0"/>
          <c:showCatName val="0"/>
          <c:showSerName val="0"/>
          <c:showPercent val="0"/>
          <c:showBubbleSize val="0"/>
        </c:dLbls>
        <c:smooth val="0"/>
        <c:axId val="1359447104"/>
        <c:axId val="1359447520"/>
      </c:lineChart>
      <c:catAx>
        <c:axId val="1359447104"/>
        <c:scaling>
          <c:orientation val="minMax"/>
        </c:scaling>
        <c:delete val="0"/>
        <c:axPos val="b"/>
        <c:numFmt formatCode="General" sourceLinked="1"/>
        <c:majorTickMark val="none"/>
        <c:minorTickMark val="none"/>
        <c:tickLblPos val="low"/>
        <c:spPr>
          <a:noFill/>
          <a:ln w="635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1359447520"/>
        <c:crosses val="autoZero"/>
        <c:auto val="1"/>
        <c:lblAlgn val="ctr"/>
        <c:lblOffset val="100"/>
        <c:noMultiLvlLbl val="0"/>
      </c:catAx>
      <c:valAx>
        <c:axId val="1359447520"/>
        <c:scaling>
          <c:orientation val="minMax"/>
          <c:max val="300"/>
          <c:min val="-300"/>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e-DE"/>
          </a:p>
        </c:txPr>
        <c:crossAx val="1359447104"/>
        <c:crosses val="autoZero"/>
        <c:crossBetween val="between"/>
      </c:valAx>
      <c:spPr>
        <a:noFill/>
        <a:ln>
          <a:noFill/>
        </a:ln>
        <a:effectLst/>
      </c:spPr>
    </c:plotArea>
    <c:legend>
      <c:legendPos val="r"/>
      <c:layout>
        <c:manualLayout>
          <c:xMode val="edge"/>
          <c:yMode val="edge"/>
          <c:x val="0.72170478003705363"/>
          <c:y val="0.2314740598684244"/>
          <c:w val="0.26637350221153416"/>
          <c:h val="0.3668157588753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14680450219797E-2"/>
          <c:y val="0.15044715529455044"/>
          <c:w val="0.95700209309037987"/>
          <c:h val="0.78157106777522523"/>
        </c:manualLayout>
      </c:layout>
      <c:barChart>
        <c:barDir val="col"/>
        <c:grouping val="clustered"/>
        <c:varyColors val="0"/>
        <c:ser>
          <c:idx val="0"/>
          <c:order val="0"/>
          <c:tx>
            <c:strRef>
              <c:f>Tabelle1!$B$1</c:f>
              <c:strCache>
                <c:ptCount val="1"/>
                <c:pt idx="0">
                  <c:v>Rollierende Rendite über 30 Jahre</c:v>
                </c:pt>
              </c:strCache>
            </c:strRef>
          </c:tx>
          <c:spPr>
            <a:solidFill>
              <a:schemeClr val="accent1"/>
            </a:solidFill>
            <a:ln>
              <a:solidFill>
                <a:schemeClr val="accent1"/>
              </a:solidFill>
            </a:ln>
          </c:spPr>
          <c:invertIfNegative val="0"/>
          <c:cat>
            <c:numRef>
              <c:f>Tabelle1!$A$2:$A$261</c:f>
              <c:numCache>
                <c:formatCode>m/d/yyyy</c:formatCode>
                <c:ptCount val="260"/>
                <c:pt idx="0">
                  <c:v>36525</c:v>
                </c:pt>
                <c:pt idx="1">
                  <c:v>36556</c:v>
                </c:pt>
                <c:pt idx="2">
                  <c:v>36585</c:v>
                </c:pt>
                <c:pt idx="3">
                  <c:v>36616</c:v>
                </c:pt>
                <c:pt idx="4">
                  <c:v>36644</c:v>
                </c:pt>
                <c:pt idx="5">
                  <c:v>36677</c:v>
                </c:pt>
                <c:pt idx="6">
                  <c:v>36707</c:v>
                </c:pt>
                <c:pt idx="7">
                  <c:v>36738</c:v>
                </c:pt>
                <c:pt idx="8">
                  <c:v>36769</c:v>
                </c:pt>
                <c:pt idx="9">
                  <c:v>36798</c:v>
                </c:pt>
                <c:pt idx="10">
                  <c:v>36830</c:v>
                </c:pt>
                <c:pt idx="11">
                  <c:v>36860</c:v>
                </c:pt>
                <c:pt idx="12">
                  <c:v>36889</c:v>
                </c:pt>
                <c:pt idx="13">
                  <c:v>36922</c:v>
                </c:pt>
                <c:pt idx="14">
                  <c:v>36950</c:v>
                </c:pt>
                <c:pt idx="15">
                  <c:v>36980</c:v>
                </c:pt>
                <c:pt idx="16">
                  <c:v>37011</c:v>
                </c:pt>
                <c:pt idx="17">
                  <c:v>37042</c:v>
                </c:pt>
                <c:pt idx="18">
                  <c:v>37071</c:v>
                </c:pt>
                <c:pt idx="19">
                  <c:v>37103</c:v>
                </c:pt>
                <c:pt idx="20">
                  <c:v>37134</c:v>
                </c:pt>
                <c:pt idx="21">
                  <c:v>37162</c:v>
                </c:pt>
                <c:pt idx="22">
                  <c:v>37195</c:v>
                </c:pt>
                <c:pt idx="23">
                  <c:v>37225</c:v>
                </c:pt>
                <c:pt idx="24">
                  <c:v>37256</c:v>
                </c:pt>
                <c:pt idx="25">
                  <c:v>37287</c:v>
                </c:pt>
                <c:pt idx="26">
                  <c:v>37315</c:v>
                </c:pt>
                <c:pt idx="27">
                  <c:v>37344</c:v>
                </c:pt>
                <c:pt idx="28">
                  <c:v>37376</c:v>
                </c:pt>
                <c:pt idx="29">
                  <c:v>37407</c:v>
                </c:pt>
                <c:pt idx="30">
                  <c:v>37435</c:v>
                </c:pt>
                <c:pt idx="31">
                  <c:v>37468</c:v>
                </c:pt>
                <c:pt idx="32">
                  <c:v>37498</c:v>
                </c:pt>
                <c:pt idx="33">
                  <c:v>37529</c:v>
                </c:pt>
                <c:pt idx="34">
                  <c:v>37560</c:v>
                </c:pt>
                <c:pt idx="35">
                  <c:v>37589</c:v>
                </c:pt>
                <c:pt idx="36">
                  <c:v>37621</c:v>
                </c:pt>
                <c:pt idx="37">
                  <c:v>37652</c:v>
                </c:pt>
                <c:pt idx="38">
                  <c:v>37680</c:v>
                </c:pt>
                <c:pt idx="39">
                  <c:v>37711</c:v>
                </c:pt>
                <c:pt idx="40">
                  <c:v>37741</c:v>
                </c:pt>
                <c:pt idx="41">
                  <c:v>37771</c:v>
                </c:pt>
                <c:pt idx="42">
                  <c:v>37802</c:v>
                </c:pt>
                <c:pt idx="43">
                  <c:v>37833</c:v>
                </c:pt>
                <c:pt idx="44">
                  <c:v>37862</c:v>
                </c:pt>
                <c:pt idx="45">
                  <c:v>37894</c:v>
                </c:pt>
                <c:pt idx="46">
                  <c:v>37925</c:v>
                </c:pt>
                <c:pt idx="47">
                  <c:v>37953</c:v>
                </c:pt>
                <c:pt idx="48">
                  <c:v>37986</c:v>
                </c:pt>
                <c:pt idx="49">
                  <c:v>38016</c:v>
                </c:pt>
                <c:pt idx="50">
                  <c:v>38044</c:v>
                </c:pt>
                <c:pt idx="51">
                  <c:v>38077</c:v>
                </c:pt>
                <c:pt idx="52">
                  <c:v>38107</c:v>
                </c:pt>
                <c:pt idx="53">
                  <c:v>38138</c:v>
                </c:pt>
                <c:pt idx="54">
                  <c:v>38168</c:v>
                </c:pt>
                <c:pt idx="55">
                  <c:v>38198</c:v>
                </c:pt>
                <c:pt idx="56">
                  <c:v>38230</c:v>
                </c:pt>
                <c:pt idx="57">
                  <c:v>38260</c:v>
                </c:pt>
                <c:pt idx="58">
                  <c:v>38289</c:v>
                </c:pt>
                <c:pt idx="59">
                  <c:v>38321</c:v>
                </c:pt>
                <c:pt idx="60">
                  <c:v>38352</c:v>
                </c:pt>
                <c:pt idx="61">
                  <c:v>38383</c:v>
                </c:pt>
                <c:pt idx="62">
                  <c:v>38411</c:v>
                </c:pt>
                <c:pt idx="63">
                  <c:v>38442</c:v>
                </c:pt>
                <c:pt idx="64">
                  <c:v>38471</c:v>
                </c:pt>
                <c:pt idx="65">
                  <c:v>38503</c:v>
                </c:pt>
                <c:pt idx="66">
                  <c:v>38533</c:v>
                </c:pt>
                <c:pt idx="67">
                  <c:v>38562</c:v>
                </c:pt>
                <c:pt idx="68">
                  <c:v>38595</c:v>
                </c:pt>
                <c:pt idx="69">
                  <c:v>38625</c:v>
                </c:pt>
                <c:pt idx="70">
                  <c:v>38656</c:v>
                </c:pt>
                <c:pt idx="71">
                  <c:v>38686</c:v>
                </c:pt>
                <c:pt idx="72">
                  <c:v>38716</c:v>
                </c:pt>
                <c:pt idx="73">
                  <c:v>38748</c:v>
                </c:pt>
                <c:pt idx="74">
                  <c:v>38776</c:v>
                </c:pt>
                <c:pt idx="75">
                  <c:v>38807</c:v>
                </c:pt>
                <c:pt idx="76">
                  <c:v>38835</c:v>
                </c:pt>
                <c:pt idx="77">
                  <c:v>38868</c:v>
                </c:pt>
                <c:pt idx="78">
                  <c:v>38898</c:v>
                </c:pt>
                <c:pt idx="79">
                  <c:v>38929</c:v>
                </c:pt>
                <c:pt idx="80">
                  <c:v>38960</c:v>
                </c:pt>
                <c:pt idx="81">
                  <c:v>38989</c:v>
                </c:pt>
                <c:pt idx="82">
                  <c:v>39021</c:v>
                </c:pt>
                <c:pt idx="83">
                  <c:v>39051</c:v>
                </c:pt>
                <c:pt idx="84">
                  <c:v>39080</c:v>
                </c:pt>
                <c:pt idx="85">
                  <c:v>39113</c:v>
                </c:pt>
                <c:pt idx="86">
                  <c:v>39141</c:v>
                </c:pt>
                <c:pt idx="87">
                  <c:v>39171</c:v>
                </c:pt>
                <c:pt idx="88">
                  <c:v>39202</c:v>
                </c:pt>
                <c:pt idx="89">
                  <c:v>39233</c:v>
                </c:pt>
                <c:pt idx="90">
                  <c:v>39262</c:v>
                </c:pt>
                <c:pt idx="91">
                  <c:v>39294</c:v>
                </c:pt>
                <c:pt idx="92">
                  <c:v>39325</c:v>
                </c:pt>
                <c:pt idx="93">
                  <c:v>39353</c:v>
                </c:pt>
                <c:pt idx="94">
                  <c:v>39386</c:v>
                </c:pt>
                <c:pt idx="95">
                  <c:v>39416</c:v>
                </c:pt>
                <c:pt idx="96">
                  <c:v>39447</c:v>
                </c:pt>
                <c:pt idx="97">
                  <c:v>39478</c:v>
                </c:pt>
                <c:pt idx="98">
                  <c:v>39507</c:v>
                </c:pt>
                <c:pt idx="99">
                  <c:v>39538</c:v>
                </c:pt>
                <c:pt idx="100">
                  <c:v>39568</c:v>
                </c:pt>
                <c:pt idx="101">
                  <c:v>39598</c:v>
                </c:pt>
                <c:pt idx="102">
                  <c:v>39629</c:v>
                </c:pt>
                <c:pt idx="103">
                  <c:v>39660</c:v>
                </c:pt>
                <c:pt idx="104">
                  <c:v>39689</c:v>
                </c:pt>
                <c:pt idx="105">
                  <c:v>39721</c:v>
                </c:pt>
                <c:pt idx="106">
                  <c:v>39752</c:v>
                </c:pt>
                <c:pt idx="107">
                  <c:v>39780</c:v>
                </c:pt>
                <c:pt idx="108">
                  <c:v>39813</c:v>
                </c:pt>
                <c:pt idx="109">
                  <c:v>39843</c:v>
                </c:pt>
                <c:pt idx="110">
                  <c:v>39871</c:v>
                </c:pt>
                <c:pt idx="111">
                  <c:v>39903</c:v>
                </c:pt>
                <c:pt idx="112">
                  <c:v>39933</c:v>
                </c:pt>
                <c:pt idx="113">
                  <c:v>39962</c:v>
                </c:pt>
                <c:pt idx="114">
                  <c:v>39994</c:v>
                </c:pt>
                <c:pt idx="115">
                  <c:v>40025</c:v>
                </c:pt>
                <c:pt idx="116">
                  <c:v>40056</c:v>
                </c:pt>
                <c:pt idx="117">
                  <c:v>40086</c:v>
                </c:pt>
                <c:pt idx="118">
                  <c:v>40116</c:v>
                </c:pt>
                <c:pt idx="119">
                  <c:v>40147</c:v>
                </c:pt>
                <c:pt idx="120">
                  <c:v>40178</c:v>
                </c:pt>
                <c:pt idx="121">
                  <c:v>40207</c:v>
                </c:pt>
                <c:pt idx="122">
                  <c:v>40235</c:v>
                </c:pt>
                <c:pt idx="123">
                  <c:v>40268</c:v>
                </c:pt>
                <c:pt idx="124">
                  <c:v>40298</c:v>
                </c:pt>
                <c:pt idx="125">
                  <c:v>40329</c:v>
                </c:pt>
                <c:pt idx="126">
                  <c:v>40359</c:v>
                </c:pt>
                <c:pt idx="127">
                  <c:v>40389</c:v>
                </c:pt>
                <c:pt idx="128">
                  <c:v>40421</c:v>
                </c:pt>
                <c:pt idx="129">
                  <c:v>40451</c:v>
                </c:pt>
                <c:pt idx="130">
                  <c:v>40480</c:v>
                </c:pt>
                <c:pt idx="131">
                  <c:v>40512</c:v>
                </c:pt>
                <c:pt idx="132">
                  <c:v>40543</c:v>
                </c:pt>
                <c:pt idx="133">
                  <c:v>40574</c:v>
                </c:pt>
                <c:pt idx="134">
                  <c:v>40602</c:v>
                </c:pt>
                <c:pt idx="135">
                  <c:v>40633</c:v>
                </c:pt>
                <c:pt idx="136">
                  <c:v>40662</c:v>
                </c:pt>
                <c:pt idx="137">
                  <c:v>40694</c:v>
                </c:pt>
                <c:pt idx="138">
                  <c:v>40724</c:v>
                </c:pt>
                <c:pt idx="139">
                  <c:v>40753</c:v>
                </c:pt>
                <c:pt idx="140">
                  <c:v>40786</c:v>
                </c:pt>
                <c:pt idx="141">
                  <c:v>40816</c:v>
                </c:pt>
                <c:pt idx="142">
                  <c:v>40847</c:v>
                </c:pt>
                <c:pt idx="143">
                  <c:v>40877</c:v>
                </c:pt>
                <c:pt idx="144">
                  <c:v>40907</c:v>
                </c:pt>
                <c:pt idx="145">
                  <c:v>40939</c:v>
                </c:pt>
                <c:pt idx="146">
                  <c:v>40968</c:v>
                </c:pt>
                <c:pt idx="147">
                  <c:v>40998</c:v>
                </c:pt>
                <c:pt idx="148">
                  <c:v>41029</c:v>
                </c:pt>
                <c:pt idx="149">
                  <c:v>41060</c:v>
                </c:pt>
                <c:pt idx="150">
                  <c:v>41089</c:v>
                </c:pt>
                <c:pt idx="151">
                  <c:v>41121</c:v>
                </c:pt>
                <c:pt idx="152">
                  <c:v>41152</c:v>
                </c:pt>
                <c:pt idx="153">
                  <c:v>41180</c:v>
                </c:pt>
                <c:pt idx="154">
                  <c:v>41213</c:v>
                </c:pt>
                <c:pt idx="155">
                  <c:v>41243</c:v>
                </c:pt>
                <c:pt idx="156">
                  <c:v>41274</c:v>
                </c:pt>
                <c:pt idx="157">
                  <c:v>41305</c:v>
                </c:pt>
                <c:pt idx="158">
                  <c:v>41333</c:v>
                </c:pt>
                <c:pt idx="159">
                  <c:v>41362</c:v>
                </c:pt>
                <c:pt idx="160">
                  <c:v>41394</c:v>
                </c:pt>
                <c:pt idx="161">
                  <c:v>41425</c:v>
                </c:pt>
                <c:pt idx="162">
                  <c:v>41453</c:v>
                </c:pt>
                <c:pt idx="163">
                  <c:v>41486</c:v>
                </c:pt>
                <c:pt idx="164">
                  <c:v>41516</c:v>
                </c:pt>
                <c:pt idx="165">
                  <c:v>41547</c:v>
                </c:pt>
                <c:pt idx="166">
                  <c:v>41578</c:v>
                </c:pt>
                <c:pt idx="167">
                  <c:v>41607</c:v>
                </c:pt>
                <c:pt idx="168">
                  <c:v>41639</c:v>
                </c:pt>
                <c:pt idx="169">
                  <c:v>41670</c:v>
                </c:pt>
                <c:pt idx="170">
                  <c:v>41698</c:v>
                </c:pt>
                <c:pt idx="171">
                  <c:v>41729</c:v>
                </c:pt>
                <c:pt idx="172">
                  <c:v>41759</c:v>
                </c:pt>
                <c:pt idx="173">
                  <c:v>41789</c:v>
                </c:pt>
                <c:pt idx="174">
                  <c:v>41820</c:v>
                </c:pt>
                <c:pt idx="175">
                  <c:v>41851</c:v>
                </c:pt>
                <c:pt idx="176">
                  <c:v>41880</c:v>
                </c:pt>
                <c:pt idx="177">
                  <c:v>41912</c:v>
                </c:pt>
                <c:pt idx="178">
                  <c:v>41943</c:v>
                </c:pt>
                <c:pt idx="179">
                  <c:v>41971</c:v>
                </c:pt>
                <c:pt idx="180">
                  <c:v>42004</c:v>
                </c:pt>
                <c:pt idx="181">
                  <c:v>42034</c:v>
                </c:pt>
                <c:pt idx="182">
                  <c:v>42062</c:v>
                </c:pt>
                <c:pt idx="183">
                  <c:v>42094</c:v>
                </c:pt>
                <c:pt idx="184">
                  <c:v>42124</c:v>
                </c:pt>
                <c:pt idx="185">
                  <c:v>42153</c:v>
                </c:pt>
                <c:pt idx="186">
                  <c:v>42185</c:v>
                </c:pt>
                <c:pt idx="187">
                  <c:v>42216</c:v>
                </c:pt>
                <c:pt idx="188">
                  <c:v>42247</c:v>
                </c:pt>
                <c:pt idx="189">
                  <c:v>42277</c:v>
                </c:pt>
                <c:pt idx="190">
                  <c:v>42307</c:v>
                </c:pt>
                <c:pt idx="191">
                  <c:v>42338</c:v>
                </c:pt>
                <c:pt idx="192">
                  <c:v>42369</c:v>
                </c:pt>
                <c:pt idx="193">
                  <c:v>42398</c:v>
                </c:pt>
                <c:pt idx="194">
                  <c:v>42429</c:v>
                </c:pt>
                <c:pt idx="195">
                  <c:v>42460</c:v>
                </c:pt>
                <c:pt idx="196">
                  <c:v>42489</c:v>
                </c:pt>
                <c:pt idx="197">
                  <c:v>42521</c:v>
                </c:pt>
                <c:pt idx="198">
                  <c:v>42551</c:v>
                </c:pt>
                <c:pt idx="199">
                  <c:v>42580</c:v>
                </c:pt>
                <c:pt idx="200">
                  <c:v>42613</c:v>
                </c:pt>
                <c:pt idx="201">
                  <c:v>42643</c:v>
                </c:pt>
                <c:pt idx="202">
                  <c:v>42674</c:v>
                </c:pt>
                <c:pt idx="203">
                  <c:v>42704</c:v>
                </c:pt>
                <c:pt idx="204">
                  <c:v>42734</c:v>
                </c:pt>
                <c:pt idx="205">
                  <c:v>42766</c:v>
                </c:pt>
                <c:pt idx="206">
                  <c:v>42794</c:v>
                </c:pt>
                <c:pt idx="207">
                  <c:v>42825</c:v>
                </c:pt>
                <c:pt idx="208">
                  <c:v>42853</c:v>
                </c:pt>
                <c:pt idx="209">
                  <c:v>42886</c:v>
                </c:pt>
                <c:pt idx="210">
                  <c:v>42916</c:v>
                </c:pt>
                <c:pt idx="211">
                  <c:v>42947</c:v>
                </c:pt>
                <c:pt idx="212">
                  <c:v>42978</c:v>
                </c:pt>
                <c:pt idx="213">
                  <c:v>43007</c:v>
                </c:pt>
                <c:pt idx="214">
                  <c:v>43039</c:v>
                </c:pt>
                <c:pt idx="215">
                  <c:v>43069</c:v>
                </c:pt>
                <c:pt idx="216">
                  <c:v>43098</c:v>
                </c:pt>
                <c:pt idx="217">
                  <c:v>43131</c:v>
                </c:pt>
                <c:pt idx="218">
                  <c:v>43159</c:v>
                </c:pt>
                <c:pt idx="219">
                  <c:v>43189</c:v>
                </c:pt>
                <c:pt idx="220">
                  <c:v>43220</c:v>
                </c:pt>
                <c:pt idx="221">
                  <c:v>43251</c:v>
                </c:pt>
                <c:pt idx="222">
                  <c:v>43280</c:v>
                </c:pt>
                <c:pt idx="223">
                  <c:v>43312</c:v>
                </c:pt>
                <c:pt idx="224">
                  <c:v>43343</c:v>
                </c:pt>
                <c:pt idx="225">
                  <c:v>43371</c:v>
                </c:pt>
                <c:pt idx="226">
                  <c:v>43404</c:v>
                </c:pt>
                <c:pt idx="227">
                  <c:v>43434</c:v>
                </c:pt>
                <c:pt idx="228">
                  <c:v>43465</c:v>
                </c:pt>
                <c:pt idx="229">
                  <c:v>43496</c:v>
                </c:pt>
                <c:pt idx="230">
                  <c:v>43524</c:v>
                </c:pt>
                <c:pt idx="231">
                  <c:v>43553</c:v>
                </c:pt>
                <c:pt idx="232">
                  <c:v>43585</c:v>
                </c:pt>
                <c:pt idx="233">
                  <c:v>43616</c:v>
                </c:pt>
                <c:pt idx="234">
                  <c:v>43644</c:v>
                </c:pt>
                <c:pt idx="235">
                  <c:v>43677</c:v>
                </c:pt>
                <c:pt idx="236">
                  <c:v>43707</c:v>
                </c:pt>
                <c:pt idx="237">
                  <c:v>43738</c:v>
                </c:pt>
                <c:pt idx="238">
                  <c:v>43769</c:v>
                </c:pt>
                <c:pt idx="239">
                  <c:v>43798</c:v>
                </c:pt>
                <c:pt idx="240">
                  <c:v>43830</c:v>
                </c:pt>
                <c:pt idx="241">
                  <c:v>43861</c:v>
                </c:pt>
                <c:pt idx="242">
                  <c:v>43889</c:v>
                </c:pt>
                <c:pt idx="243">
                  <c:v>43921</c:v>
                </c:pt>
                <c:pt idx="244">
                  <c:v>43951</c:v>
                </c:pt>
                <c:pt idx="245">
                  <c:v>43980</c:v>
                </c:pt>
                <c:pt idx="246">
                  <c:v>44012</c:v>
                </c:pt>
                <c:pt idx="247">
                  <c:v>44043</c:v>
                </c:pt>
                <c:pt idx="248">
                  <c:v>44074</c:v>
                </c:pt>
                <c:pt idx="249">
                  <c:v>44104</c:v>
                </c:pt>
                <c:pt idx="250">
                  <c:v>44134</c:v>
                </c:pt>
                <c:pt idx="251">
                  <c:v>44165</c:v>
                </c:pt>
                <c:pt idx="252">
                  <c:v>44196</c:v>
                </c:pt>
                <c:pt idx="253">
                  <c:v>44225</c:v>
                </c:pt>
                <c:pt idx="254">
                  <c:v>44253</c:v>
                </c:pt>
                <c:pt idx="255">
                  <c:v>44286</c:v>
                </c:pt>
                <c:pt idx="256">
                  <c:v>44316</c:v>
                </c:pt>
                <c:pt idx="257">
                  <c:v>44347</c:v>
                </c:pt>
                <c:pt idx="258">
                  <c:v>44377</c:v>
                </c:pt>
                <c:pt idx="259">
                  <c:v>44407</c:v>
                </c:pt>
              </c:numCache>
            </c:numRef>
          </c:cat>
          <c:val>
            <c:numRef>
              <c:f>Tabelle1!$B$2:$B$261</c:f>
              <c:numCache>
                <c:formatCode>0.0%</c:formatCode>
                <c:ptCount val="260"/>
                <c:pt idx="0">
                  <c:v>0.10182619093258416</c:v>
                </c:pt>
                <c:pt idx="1">
                  <c:v>0.10539550049457258</c:v>
                </c:pt>
                <c:pt idx="2">
                  <c:v>0.10482492630629303</c:v>
                </c:pt>
                <c:pt idx="3">
                  <c:v>0.10764983396688299</c:v>
                </c:pt>
                <c:pt idx="4">
                  <c:v>0.11171591416612747</c:v>
                </c:pt>
                <c:pt idx="5">
                  <c:v>0.11245231350870166</c:v>
                </c:pt>
                <c:pt idx="6">
                  <c:v>0.11339263316998505</c:v>
                </c:pt>
                <c:pt idx="7">
                  <c:v>0.11129130805392062</c:v>
                </c:pt>
                <c:pt idx="8">
                  <c:v>0.11296777996319896</c:v>
                </c:pt>
                <c:pt idx="9">
                  <c:v>0.10998597552924383</c:v>
                </c:pt>
                <c:pt idx="10">
                  <c:v>0.11128439161149339</c:v>
                </c:pt>
                <c:pt idx="11">
                  <c:v>0.10722301355464392</c:v>
                </c:pt>
                <c:pt idx="12">
                  <c:v>0.10338234289097614</c:v>
                </c:pt>
                <c:pt idx="13">
                  <c:v>0.10253682713885159</c:v>
                </c:pt>
                <c:pt idx="14">
                  <c:v>9.9205825317456808E-2</c:v>
                </c:pt>
                <c:pt idx="15">
                  <c:v>9.6664035635532164E-2</c:v>
                </c:pt>
                <c:pt idx="16">
                  <c:v>9.7956754410819302E-2</c:v>
                </c:pt>
                <c:pt idx="17">
                  <c:v>9.9970147941842447E-2</c:v>
                </c:pt>
                <c:pt idx="18">
                  <c:v>9.8494444598928865E-2</c:v>
                </c:pt>
                <c:pt idx="19">
                  <c:v>9.7329230159603819E-2</c:v>
                </c:pt>
                <c:pt idx="20">
                  <c:v>9.5887666919402648E-2</c:v>
                </c:pt>
                <c:pt idx="21">
                  <c:v>9.3566809144584262E-2</c:v>
                </c:pt>
                <c:pt idx="22">
                  <c:v>9.576649745076371E-2</c:v>
                </c:pt>
                <c:pt idx="23">
                  <c:v>9.8058003616132927E-2</c:v>
                </c:pt>
                <c:pt idx="24">
                  <c:v>9.5809203187069425E-2</c:v>
                </c:pt>
                <c:pt idx="25">
                  <c:v>9.5226452768528258E-2</c:v>
                </c:pt>
                <c:pt idx="26">
                  <c:v>9.3674244567878429E-2</c:v>
                </c:pt>
                <c:pt idx="27">
                  <c:v>9.4572187138902697E-2</c:v>
                </c:pt>
                <c:pt idx="28">
                  <c:v>9.1442095867690254E-2</c:v>
                </c:pt>
                <c:pt idx="29">
                  <c:v>8.9558053238139479E-2</c:v>
                </c:pt>
                <c:pt idx="30">
                  <c:v>8.642828673270686E-2</c:v>
                </c:pt>
                <c:pt idx="31">
                  <c:v>8.2635182077541058E-2</c:v>
                </c:pt>
                <c:pt idx="32">
                  <c:v>8.1473222978418303E-2</c:v>
                </c:pt>
                <c:pt idx="33">
                  <c:v>7.7389556784587032E-2</c:v>
                </c:pt>
                <c:pt idx="34">
                  <c:v>7.9456006640586496E-2</c:v>
                </c:pt>
                <c:pt idx="35">
                  <c:v>7.9518031184497184E-2</c:v>
                </c:pt>
                <c:pt idx="36">
                  <c:v>7.5089652697204246E-2</c:v>
                </c:pt>
                <c:pt idx="37">
                  <c:v>7.3547161133286298E-2</c:v>
                </c:pt>
                <c:pt idx="38">
                  <c:v>7.6318785443183046E-2</c:v>
                </c:pt>
                <c:pt idx="39">
                  <c:v>7.5776864985634074E-2</c:v>
                </c:pt>
                <c:pt idx="40">
                  <c:v>7.9832635178049172E-2</c:v>
                </c:pt>
                <c:pt idx="41">
                  <c:v>8.1851082999959246E-2</c:v>
                </c:pt>
                <c:pt idx="42">
                  <c:v>8.6916189463800198E-2</c:v>
                </c:pt>
                <c:pt idx="43">
                  <c:v>8.8916405686871647E-2</c:v>
                </c:pt>
                <c:pt idx="44">
                  <c:v>9.0240513997338567E-2</c:v>
                </c:pt>
                <c:pt idx="45">
                  <c:v>8.7912032490270686E-2</c:v>
                </c:pt>
                <c:pt idx="46">
                  <c:v>8.9246818747688916E-2</c:v>
                </c:pt>
                <c:pt idx="47">
                  <c:v>9.1214649720754215E-2</c:v>
                </c:pt>
                <c:pt idx="48">
                  <c:v>9.0704470389993741E-2</c:v>
                </c:pt>
                <c:pt idx="49">
                  <c:v>9.0858915826141029E-2</c:v>
                </c:pt>
                <c:pt idx="50">
                  <c:v>9.1944962494797444E-2</c:v>
                </c:pt>
                <c:pt idx="51">
                  <c:v>9.5059776141629415E-2</c:v>
                </c:pt>
                <c:pt idx="52">
                  <c:v>9.7095402236194284E-2</c:v>
                </c:pt>
                <c:pt idx="53">
                  <c:v>9.7033719121194517E-2</c:v>
                </c:pt>
                <c:pt idx="54">
                  <c:v>9.8604966567035435E-2</c:v>
                </c:pt>
                <c:pt idx="55">
                  <c:v>9.9595989693956444E-2</c:v>
                </c:pt>
                <c:pt idx="56">
                  <c:v>0.10197838956634819</c:v>
                </c:pt>
                <c:pt idx="57">
                  <c:v>0.10554983795326001</c:v>
                </c:pt>
                <c:pt idx="58">
                  <c:v>0.10320796412977562</c:v>
                </c:pt>
                <c:pt idx="59">
                  <c:v>0.10555153267635364</c:v>
                </c:pt>
                <c:pt idx="60">
                  <c:v>0.10768535477136654</c:v>
                </c:pt>
                <c:pt idx="61">
                  <c:v>0.10433350148865306</c:v>
                </c:pt>
                <c:pt idx="62">
                  <c:v>0.10274208966942666</c:v>
                </c:pt>
                <c:pt idx="63">
                  <c:v>0.10122529362031729</c:v>
                </c:pt>
                <c:pt idx="64">
                  <c:v>9.8924277496106994E-2</c:v>
                </c:pt>
                <c:pt idx="65">
                  <c:v>0.10071635498236819</c:v>
                </c:pt>
                <c:pt idx="66">
                  <c:v>0.10084631490804963</c:v>
                </c:pt>
                <c:pt idx="67">
                  <c:v>0.10110659568644231</c:v>
                </c:pt>
                <c:pt idx="68">
                  <c:v>0.1013484909481821</c:v>
                </c:pt>
                <c:pt idx="69">
                  <c:v>0.10368313148076092</c:v>
                </c:pt>
                <c:pt idx="70">
                  <c:v>0.10177739608176628</c:v>
                </c:pt>
                <c:pt idx="71">
                  <c:v>0.10152622995852068</c:v>
                </c:pt>
                <c:pt idx="72">
                  <c:v>0.10240455035996709</c:v>
                </c:pt>
                <c:pt idx="73">
                  <c:v>0.10018460192220191</c:v>
                </c:pt>
                <c:pt idx="74">
                  <c:v>0.10133363545907215</c:v>
                </c:pt>
                <c:pt idx="75">
                  <c:v>0.10156367379781606</c:v>
                </c:pt>
                <c:pt idx="76">
                  <c:v>0.10152829870430224</c:v>
                </c:pt>
                <c:pt idx="77">
                  <c:v>9.9362604084992423E-2</c:v>
                </c:pt>
                <c:pt idx="78">
                  <c:v>9.8608748759905884E-2</c:v>
                </c:pt>
                <c:pt idx="79">
                  <c:v>9.9657320915120584E-2</c:v>
                </c:pt>
                <c:pt idx="80">
                  <c:v>0.10077270999430765</c:v>
                </c:pt>
                <c:pt idx="81">
                  <c:v>0.1026509576916419</c:v>
                </c:pt>
                <c:pt idx="82">
                  <c:v>0.10553492910863982</c:v>
                </c:pt>
                <c:pt idx="83">
                  <c:v>0.10504810045967483</c:v>
                </c:pt>
                <c:pt idx="84">
                  <c:v>0.10405253927937208</c:v>
                </c:pt>
                <c:pt idx="85">
                  <c:v>0.10546630754882202</c:v>
                </c:pt>
                <c:pt idx="86">
                  <c:v>0.10509483047451429</c:v>
                </c:pt>
                <c:pt idx="87">
                  <c:v>0.10563992672797928</c:v>
                </c:pt>
                <c:pt idx="88">
                  <c:v>0.10645555697658216</c:v>
                </c:pt>
                <c:pt idx="89">
                  <c:v>0.10843215721808597</c:v>
                </c:pt>
                <c:pt idx="90">
                  <c:v>0.10692551177002985</c:v>
                </c:pt>
                <c:pt idx="91">
                  <c:v>0.10682415397410194</c:v>
                </c:pt>
                <c:pt idx="92">
                  <c:v>0.1064301491286952</c:v>
                </c:pt>
                <c:pt idx="93">
                  <c:v>0.10619471256861224</c:v>
                </c:pt>
                <c:pt idx="94">
                  <c:v>0.10820987179500952</c:v>
                </c:pt>
                <c:pt idx="95">
                  <c:v>0.10612562003193871</c:v>
                </c:pt>
                <c:pt idx="96">
                  <c:v>0.10715112039702501</c:v>
                </c:pt>
                <c:pt idx="97">
                  <c:v>0.10463700140438537</c:v>
                </c:pt>
                <c:pt idx="98">
                  <c:v>0.10539879129007024</c:v>
                </c:pt>
                <c:pt idx="99">
                  <c:v>0.10175217175163476</c:v>
                </c:pt>
                <c:pt idx="100">
                  <c:v>0.10178262249338177</c:v>
                </c:pt>
                <c:pt idx="101">
                  <c:v>0.10155855105982026</c:v>
                </c:pt>
                <c:pt idx="102">
                  <c:v>9.7961676170908563E-2</c:v>
                </c:pt>
                <c:pt idx="103">
                  <c:v>9.5440839709441949E-2</c:v>
                </c:pt>
                <c:pt idx="104">
                  <c:v>9.710727759253901E-2</c:v>
                </c:pt>
                <c:pt idx="105">
                  <c:v>9.4668497316530598E-2</c:v>
                </c:pt>
                <c:pt idx="106">
                  <c:v>9.5073665972242205E-2</c:v>
                </c:pt>
                <c:pt idx="107">
                  <c:v>9.047184124515284E-2</c:v>
                </c:pt>
                <c:pt idx="108">
                  <c:v>8.9196868609545676E-2</c:v>
                </c:pt>
                <c:pt idx="109">
                  <c:v>8.683464938505403E-2</c:v>
                </c:pt>
                <c:pt idx="110">
                  <c:v>8.4327147126398883E-2</c:v>
                </c:pt>
                <c:pt idx="111">
                  <c:v>8.3525187026179948E-2</c:v>
                </c:pt>
                <c:pt idx="112">
                  <c:v>8.6826657070700808E-2</c:v>
                </c:pt>
                <c:pt idx="113">
                  <c:v>8.8100462904312504E-2</c:v>
                </c:pt>
                <c:pt idx="114">
                  <c:v>8.8575781824636657E-2</c:v>
                </c:pt>
                <c:pt idx="115">
                  <c:v>9.092975267909198E-2</c:v>
                </c:pt>
                <c:pt idx="116">
                  <c:v>9.064073885776347E-2</c:v>
                </c:pt>
                <c:pt idx="117">
                  <c:v>9.2270270853691994E-2</c:v>
                </c:pt>
                <c:pt idx="118">
                  <c:v>9.2771893430179553E-2</c:v>
                </c:pt>
                <c:pt idx="119">
                  <c:v>9.3994516178284693E-2</c:v>
                </c:pt>
                <c:pt idx="120">
                  <c:v>9.5427518099026498E-2</c:v>
                </c:pt>
                <c:pt idx="121">
                  <c:v>9.2471597552924223E-2</c:v>
                </c:pt>
                <c:pt idx="122">
                  <c:v>9.2947922397879079E-2</c:v>
                </c:pt>
                <c:pt idx="123">
                  <c:v>9.6123297240287897E-2</c:v>
                </c:pt>
                <c:pt idx="124">
                  <c:v>9.7376521618037337E-2</c:v>
                </c:pt>
                <c:pt idx="125">
                  <c:v>9.5371404539666971E-2</c:v>
                </c:pt>
                <c:pt idx="126">
                  <c:v>9.2689823733669963E-2</c:v>
                </c:pt>
                <c:pt idx="127">
                  <c:v>9.1765544813643851E-2</c:v>
                </c:pt>
                <c:pt idx="128">
                  <c:v>9.0327942503200864E-2</c:v>
                </c:pt>
                <c:pt idx="129">
                  <c:v>8.9442318604117776E-2</c:v>
                </c:pt>
                <c:pt idx="130">
                  <c:v>8.7318374728651227E-2</c:v>
                </c:pt>
                <c:pt idx="131">
                  <c:v>8.6896444777361026E-2</c:v>
                </c:pt>
                <c:pt idx="132">
                  <c:v>8.8722292641009615E-2</c:v>
                </c:pt>
                <c:pt idx="133">
                  <c:v>8.6573637106490908E-2</c:v>
                </c:pt>
                <c:pt idx="134">
                  <c:v>8.7409406989118699E-2</c:v>
                </c:pt>
                <c:pt idx="135">
                  <c:v>8.5238661450999675E-2</c:v>
                </c:pt>
                <c:pt idx="136">
                  <c:v>8.3358175496755837E-2</c:v>
                </c:pt>
                <c:pt idx="137">
                  <c:v>8.2506089218133072E-2</c:v>
                </c:pt>
                <c:pt idx="138">
                  <c:v>8.0664628712259212E-2</c:v>
                </c:pt>
                <c:pt idx="139">
                  <c:v>7.9785975103756845E-2</c:v>
                </c:pt>
                <c:pt idx="140">
                  <c:v>7.8073460684105589E-2</c:v>
                </c:pt>
                <c:pt idx="141">
                  <c:v>8.2086295789127517E-2</c:v>
                </c:pt>
                <c:pt idx="142">
                  <c:v>8.4412503572554254E-2</c:v>
                </c:pt>
                <c:pt idx="143">
                  <c:v>8.2633726301741151E-2</c:v>
                </c:pt>
                <c:pt idx="144">
                  <c:v>8.4147935666326612E-2</c:v>
                </c:pt>
                <c:pt idx="145">
                  <c:v>8.5011037703683234E-2</c:v>
                </c:pt>
                <c:pt idx="146">
                  <c:v>8.7121186153420682E-2</c:v>
                </c:pt>
                <c:pt idx="147">
                  <c:v>8.8342689930534624E-2</c:v>
                </c:pt>
                <c:pt idx="148">
                  <c:v>8.7622508508770736E-2</c:v>
                </c:pt>
                <c:pt idx="149">
                  <c:v>8.7488501518884432E-2</c:v>
                </c:pt>
                <c:pt idx="150">
                  <c:v>8.8445441229222377E-2</c:v>
                </c:pt>
                <c:pt idx="151">
                  <c:v>9.0295605033286375E-2</c:v>
                </c:pt>
                <c:pt idx="152">
                  <c:v>8.7255101695191684E-2</c:v>
                </c:pt>
                <c:pt idx="153">
                  <c:v>8.6909479158726821E-2</c:v>
                </c:pt>
                <c:pt idx="154">
                  <c:v>8.3517211289134252E-2</c:v>
                </c:pt>
                <c:pt idx="155">
                  <c:v>8.3259349258090642E-2</c:v>
                </c:pt>
                <c:pt idx="156">
                  <c:v>8.3227684699059834E-2</c:v>
                </c:pt>
                <c:pt idx="157">
                  <c:v>8.1848880514726163E-2</c:v>
                </c:pt>
                <c:pt idx="158">
                  <c:v>8.3015510254520919E-2</c:v>
                </c:pt>
                <c:pt idx="159">
                  <c:v>8.3307944617095675E-2</c:v>
                </c:pt>
                <c:pt idx="160">
                  <c:v>8.0424104935505225E-2</c:v>
                </c:pt>
                <c:pt idx="161">
                  <c:v>8.051167340271892E-2</c:v>
                </c:pt>
                <c:pt idx="162">
                  <c:v>7.8434432343955862E-2</c:v>
                </c:pt>
                <c:pt idx="163">
                  <c:v>7.8443892736424825E-2</c:v>
                </c:pt>
                <c:pt idx="164">
                  <c:v>7.702668067848939E-2</c:v>
                </c:pt>
                <c:pt idx="165">
                  <c:v>7.8004605788878578E-2</c:v>
                </c:pt>
                <c:pt idx="166">
                  <c:v>7.9646939180064935E-2</c:v>
                </c:pt>
                <c:pt idx="167">
                  <c:v>7.8435051611811524E-2</c:v>
                </c:pt>
                <c:pt idx="168">
                  <c:v>7.789439219031058E-2</c:v>
                </c:pt>
                <c:pt idx="169">
                  <c:v>7.5788745043947836E-2</c:v>
                </c:pt>
                <c:pt idx="170">
                  <c:v>8.0183230741531109E-2</c:v>
                </c:pt>
                <c:pt idx="171">
                  <c:v>7.8774252158708702E-2</c:v>
                </c:pt>
                <c:pt idx="172">
                  <c:v>7.7290714418517537E-2</c:v>
                </c:pt>
                <c:pt idx="173">
                  <c:v>8.1208716729362029E-2</c:v>
                </c:pt>
                <c:pt idx="174">
                  <c:v>8.0780964997974491E-2</c:v>
                </c:pt>
                <c:pt idx="175">
                  <c:v>8.0720275134169128E-2</c:v>
                </c:pt>
                <c:pt idx="176">
                  <c:v>7.8844027088397439E-2</c:v>
                </c:pt>
                <c:pt idx="177">
                  <c:v>7.7417615710406285E-2</c:v>
                </c:pt>
                <c:pt idx="178">
                  <c:v>7.7843558040438188E-2</c:v>
                </c:pt>
                <c:pt idx="179">
                  <c:v>7.8124974047854234E-2</c:v>
                </c:pt>
                <c:pt idx="180">
                  <c:v>7.7270031293395158E-2</c:v>
                </c:pt>
                <c:pt idx="181">
                  <c:v>7.7050851333247072E-2</c:v>
                </c:pt>
                <c:pt idx="182">
                  <c:v>7.7189715012533799E-2</c:v>
                </c:pt>
                <c:pt idx="183">
                  <c:v>7.9953725169852774E-2</c:v>
                </c:pt>
                <c:pt idx="184">
                  <c:v>7.9110702259880039E-2</c:v>
                </c:pt>
                <c:pt idx="185">
                  <c:v>7.8750461291208662E-2</c:v>
                </c:pt>
                <c:pt idx="186">
                  <c:v>7.6999248723139235E-2</c:v>
                </c:pt>
                <c:pt idx="187">
                  <c:v>7.9936856998830352E-2</c:v>
                </c:pt>
                <c:pt idx="188">
                  <c:v>7.664323563317943E-2</c:v>
                </c:pt>
                <c:pt idx="189">
                  <c:v>7.6882331599983811E-2</c:v>
                </c:pt>
                <c:pt idx="190">
                  <c:v>7.8960102492676709E-2</c:v>
                </c:pt>
                <c:pt idx="191">
                  <c:v>7.9915775413624601E-2</c:v>
                </c:pt>
                <c:pt idx="192">
                  <c:v>7.7576009506904908E-2</c:v>
                </c:pt>
                <c:pt idx="193">
                  <c:v>7.5826995180809709E-2</c:v>
                </c:pt>
                <c:pt idx="194">
                  <c:v>7.4770673005121857E-2</c:v>
                </c:pt>
                <c:pt idx="195">
                  <c:v>7.0616133263644798E-2</c:v>
                </c:pt>
                <c:pt idx="196">
                  <c:v>7.2597492015712417E-2</c:v>
                </c:pt>
                <c:pt idx="197">
                  <c:v>7.1361904808235233E-2</c:v>
                </c:pt>
                <c:pt idx="198">
                  <c:v>7.158725038496816E-2</c:v>
                </c:pt>
                <c:pt idx="199">
                  <c:v>7.4394379661669729E-2</c:v>
                </c:pt>
                <c:pt idx="200">
                  <c:v>7.2542163096569467E-2</c:v>
                </c:pt>
                <c:pt idx="201">
                  <c:v>7.403208639864034E-2</c:v>
                </c:pt>
                <c:pt idx="202">
                  <c:v>7.4261779688063578E-2</c:v>
                </c:pt>
                <c:pt idx="203">
                  <c:v>7.5996779000398806E-2</c:v>
                </c:pt>
                <c:pt idx="204">
                  <c:v>7.7267413757078129E-2</c:v>
                </c:pt>
                <c:pt idx="205">
                  <c:v>7.5029880868817456E-2</c:v>
                </c:pt>
                <c:pt idx="206">
                  <c:v>7.5545690154713352E-2</c:v>
                </c:pt>
                <c:pt idx="207">
                  <c:v>7.3968975209716792E-2</c:v>
                </c:pt>
                <c:pt idx="208">
                  <c:v>7.2019456982815422E-2</c:v>
                </c:pt>
                <c:pt idx="209">
                  <c:v>7.1035067320062817E-2</c:v>
                </c:pt>
                <c:pt idx="210">
                  <c:v>7.0699209652374417E-2</c:v>
                </c:pt>
                <c:pt idx="211">
                  <c:v>6.9029620051558327E-2</c:v>
                </c:pt>
                <c:pt idx="212">
                  <c:v>6.7666003653640505E-2</c:v>
                </c:pt>
                <c:pt idx="213">
                  <c:v>6.8643814492901356E-2</c:v>
                </c:pt>
                <c:pt idx="214">
                  <c:v>7.8829010719619452E-2</c:v>
                </c:pt>
                <c:pt idx="215">
                  <c:v>8.1530980420668975E-2</c:v>
                </c:pt>
                <c:pt idx="216">
                  <c:v>8.1690979755938642E-2</c:v>
                </c:pt>
                <c:pt idx="217">
                  <c:v>7.9071765621110179E-2</c:v>
                </c:pt>
                <c:pt idx="218">
                  <c:v>7.6110733481486559E-2</c:v>
                </c:pt>
                <c:pt idx="219">
                  <c:v>7.4656574503916273E-2</c:v>
                </c:pt>
                <c:pt idx="220">
                  <c:v>7.4841807551665251E-2</c:v>
                </c:pt>
                <c:pt idx="221">
                  <c:v>7.592740969527334E-2</c:v>
                </c:pt>
                <c:pt idx="222">
                  <c:v>7.4154674198870785E-2</c:v>
                </c:pt>
                <c:pt idx="223">
                  <c:v>7.3389669020629045E-2</c:v>
                </c:pt>
                <c:pt idx="224">
                  <c:v>7.6021081421270953E-2</c:v>
                </c:pt>
                <c:pt idx="225">
                  <c:v>7.49079474750598E-2</c:v>
                </c:pt>
                <c:pt idx="226">
                  <c:v>7.2549164598994409E-2</c:v>
                </c:pt>
                <c:pt idx="227">
                  <c:v>7.2683425916097333E-2</c:v>
                </c:pt>
                <c:pt idx="228">
                  <c:v>6.8455473710929304E-2</c:v>
                </c:pt>
                <c:pt idx="229">
                  <c:v>6.7680500101315655E-2</c:v>
                </c:pt>
                <c:pt idx="230">
                  <c:v>7.0308366356487184E-2</c:v>
                </c:pt>
                <c:pt idx="231">
                  <c:v>7.0158228519623167E-2</c:v>
                </c:pt>
                <c:pt idx="232">
                  <c:v>7.0922824069678425E-2</c:v>
                </c:pt>
                <c:pt idx="233">
                  <c:v>6.8149708347342131E-2</c:v>
                </c:pt>
                <c:pt idx="234">
                  <c:v>7.047039656964027E-2</c:v>
                </c:pt>
                <c:pt idx="235">
                  <c:v>6.9273181916542192E-2</c:v>
                </c:pt>
                <c:pt idx="236">
                  <c:v>6.8112197314275091E-2</c:v>
                </c:pt>
                <c:pt idx="237">
                  <c:v>6.9832272213752988E-2</c:v>
                </c:pt>
                <c:pt idx="238">
                  <c:v>7.1715987833953942E-2</c:v>
                </c:pt>
                <c:pt idx="239">
                  <c:v>7.2944082724311077E-2</c:v>
                </c:pt>
                <c:pt idx="240">
                  <c:v>7.4041483612360182E-2</c:v>
                </c:pt>
                <c:pt idx="241">
                  <c:v>7.6092009644491698E-2</c:v>
                </c:pt>
                <c:pt idx="242">
                  <c:v>7.4630559284084796E-2</c:v>
                </c:pt>
                <c:pt idx="243">
                  <c:v>7.2036674964649938E-2</c:v>
                </c:pt>
                <c:pt idx="244">
                  <c:v>7.6525436925105383E-2</c:v>
                </c:pt>
                <c:pt idx="245">
                  <c:v>7.3660537339116372E-2</c:v>
                </c:pt>
                <c:pt idx="246">
                  <c:v>7.52288224884885E-2</c:v>
                </c:pt>
                <c:pt idx="247">
                  <c:v>7.646320800027584E-2</c:v>
                </c:pt>
                <c:pt idx="248">
                  <c:v>8.2185096178569506E-2</c:v>
                </c:pt>
                <c:pt idx="249">
                  <c:v>8.5860428552070989E-2</c:v>
                </c:pt>
                <c:pt idx="250">
                  <c:v>8.2981953251361373E-2</c:v>
                </c:pt>
                <c:pt idx="251">
                  <c:v>8.7325852704360996E-2</c:v>
                </c:pt>
                <c:pt idx="252">
                  <c:v>8.7400425523506575E-2</c:v>
                </c:pt>
                <c:pt idx="253">
                  <c:v>8.6406452500080944E-2</c:v>
                </c:pt>
                <c:pt idx="254">
                  <c:v>8.299269476799731E-2</c:v>
                </c:pt>
                <c:pt idx="255">
                  <c:v>8.2430936853335357E-2</c:v>
                </c:pt>
                <c:pt idx="256">
                  <c:v>8.2692744301631205E-2</c:v>
                </c:pt>
                <c:pt idx="257">
                  <c:v>8.1389341171676621E-2</c:v>
                </c:pt>
                <c:pt idx="258">
                  <c:v>8.3786563306882389E-2</c:v>
                </c:pt>
                <c:pt idx="259">
                  <c:v>8.4194864882960685E-2</c:v>
                </c:pt>
              </c:numCache>
            </c:numRef>
          </c:val>
          <c:extLst>
            <c:ext xmlns:c16="http://schemas.microsoft.com/office/drawing/2014/chart" uri="{C3380CC4-5D6E-409C-BE32-E72D297353CC}">
              <c16:uniqueId val="{00000000-36AC-43CC-B35E-7B22DB36724F}"/>
            </c:ext>
          </c:extLst>
        </c:ser>
        <c:dLbls>
          <c:showLegendKey val="0"/>
          <c:showVal val="0"/>
          <c:showCatName val="0"/>
          <c:showSerName val="0"/>
          <c:showPercent val="0"/>
          <c:showBubbleSize val="0"/>
        </c:dLbls>
        <c:gapWidth val="0"/>
        <c:axId val="1209029800"/>
        <c:axId val="1209036856"/>
      </c:barChart>
      <c:dateAx>
        <c:axId val="1209029800"/>
        <c:scaling>
          <c:orientation val="minMax"/>
        </c:scaling>
        <c:delete val="0"/>
        <c:axPos val="b"/>
        <c:numFmt formatCode="mm\/yy" sourceLinked="0"/>
        <c:majorTickMark val="out"/>
        <c:minorTickMark val="none"/>
        <c:tickLblPos val="low"/>
        <c:spPr>
          <a:ln w="6350">
            <a:solidFill>
              <a:srgbClr val="A7B5B7"/>
            </a:solidFill>
          </a:ln>
        </c:spPr>
        <c:crossAx val="1209036856"/>
        <c:crosses val="autoZero"/>
        <c:auto val="1"/>
        <c:lblOffset val="100"/>
        <c:baseTimeUnit val="months"/>
        <c:majorUnit val="24"/>
        <c:majorTimeUnit val="months"/>
      </c:dateAx>
      <c:valAx>
        <c:axId val="1209036856"/>
        <c:scaling>
          <c:orientation val="minMax"/>
          <c:max val="0.12000000000000001"/>
          <c:min val="0"/>
        </c:scaling>
        <c:delete val="0"/>
        <c:axPos val="l"/>
        <c:majorGridlines>
          <c:spPr>
            <a:ln w="6350">
              <a:solidFill>
                <a:srgbClr val="A7B5B7"/>
              </a:solidFill>
            </a:ln>
          </c:spPr>
        </c:majorGridlines>
        <c:numFmt formatCode="0%" sourceLinked="0"/>
        <c:majorTickMark val="in"/>
        <c:minorTickMark val="none"/>
        <c:tickLblPos val="nextTo"/>
        <c:spPr>
          <a:ln w="6350">
            <a:noFill/>
          </a:ln>
        </c:spPr>
        <c:crossAx val="1209029800"/>
        <c:crosses val="autoZero"/>
        <c:crossBetween val="between"/>
      </c:valAx>
    </c:plotArea>
    <c:plotVisOnly val="1"/>
    <c:dispBlanksAs val="gap"/>
    <c:showDLblsOverMax val="0"/>
  </c:chart>
  <c:txPr>
    <a:bodyPr/>
    <a:lstStyle/>
    <a:p>
      <a:pPr>
        <a:defRPr sz="1200">
          <a:solidFill>
            <a:schemeClr val="tx1"/>
          </a:solidFill>
        </a:defRPr>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96852328668132"/>
          <c:y val="0.16909477976085144"/>
          <c:w val="0.55371344899262587"/>
          <c:h val="0.67957626867714294"/>
        </c:manualLayout>
      </c:layout>
      <c:doughnutChart>
        <c:varyColors val="1"/>
        <c:ser>
          <c:idx val="0"/>
          <c:order val="0"/>
          <c:tx>
            <c:strRef>
              <c:f>'[Entwicklung fondsgebunene LV vs Garantien .xlsx]Tabelle1'!$B$12:$B$14</c:f>
              <c:strCache>
                <c:ptCount val="3"/>
                <c:pt idx="0">
                  <c:v>Fondsgebundene Produkte ohne Garantie</c:v>
                </c:pt>
                <c:pt idx="1">
                  <c:v>Mischformen mit Garantie</c:v>
                </c:pt>
                <c:pt idx="2">
                  <c:v>Klassische Produkte </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62-4AB3-95B5-184D70B0A5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62-4AB3-95B5-184D70B0A58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862-4AB3-95B5-184D70B0A585}"/>
              </c:ext>
            </c:extLst>
          </c:dPt>
          <c:dLbls>
            <c:dLbl>
              <c:idx val="0"/>
              <c:layout>
                <c:manualLayout>
                  <c:x val="0.1319500722063221"/>
                  <c:y val="-0.1358780434180987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62-4AB3-95B5-184D70B0A585}"/>
                </c:ext>
              </c:extLst>
            </c:dLbl>
            <c:dLbl>
              <c:idx val="1"/>
              <c:layout>
                <c:manualLayout>
                  <c:x val="0.15333138807488181"/>
                  <c:y val="8.2743995115096683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18734377617977835"/>
                      <c:h val="0.13247152746254312"/>
                    </c:manualLayout>
                  </c15:layout>
                </c:ext>
                <c:ext xmlns:c16="http://schemas.microsoft.com/office/drawing/2014/chart" uri="{C3380CC4-5D6E-409C-BE32-E72D297353CC}">
                  <c16:uniqueId val="{00000003-4862-4AB3-95B5-184D70B0A585}"/>
                </c:ext>
              </c:extLst>
            </c:dLbl>
            <c:dLbl>
              <c:idx val="2"/>
              <c:layout>
                <c:manualLayout>
                  <c:x val="-0.1646969025178559"/>
                  <c:y val="-8.069882654606420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62-4AB3-95B5-184D70B0A58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'[Entwicklung fondsgebunene LV vs Garantien .xlsx]Tabelle1'!$B$12:$B$14</c:f>
              <c:strCache>
                <c:ptCount val="3"/>
                <c:pt idx="0">
                  <c:v>Fondsgebundene Produkte ohne Garantie</c:v>
                </c:pt>
                <c:pt idx="1">
                  <c:v>Mischformen mit Garantie</c:v>
                </c:pt>
                <c:pt idx="2">
                  <c:v>Klassische Produkte </c:v>
                </c:pt>
              </c:strCache>
            </c:strRef>
          </c:cat>
          <c:val>
            <c:numRef>
              <c:f>'[Entwicklung fondsgebunene LV vs Garantien .xlsx]Tabelle1'!$L$12:$L$14</c:f>
              <c:numCache>
                <c:formatCode>0.0%</c:formatCode>
                <c:ptCount val="3"/>
                <c:pt idx="0">
                  <c:v>0.13966715016413467</c:v>
                </c:pt>
                <c:pt idx="1">
                  <c:v>0.57721963508664786</c:v>
                </c:pt>
                <c:pt idx="2">
                  <c:v>0.28311321474921752</c:v>
                </c:pt>
              </c:numCache>
            </c:numRef>
          </c:val>
          <c:extLst>
            <c:ext xmlns:c16="http://schemas.microsoft.com/office/drawing/2014/chart" uri="{C3380CC4-5D6E-409C-BE32-E72D297353CC}">
              <c16:uniqueId val="{00000006-4862-4AB3-95B5-184D70B0A58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277858491700549E-2"/>
          <c:y val="7.6007601172865591E-2"/>
          <c:w val="0.95525289985902284"/>
          <c:h val="0.78373109971488208"/>
        </c:manualLayout>
      </c:layout>
      <c:barChart>
        <c:barDir val="col"/>
        <c:grouping val="clustered"/>
        <c:varyColors val="0"/>
        <c:ser>
          <c:idx val="0"/>
          <c:order val="0"/>
          <c:tx>
            <c:strRef>
              <c:f>Tabelle1!$B$1</c:f>
              <c:strCache>
                <c:ptCount val="1"/>
                <c:pt idx="0">
                  <c:v>0,8 %</c:v>
                </c:pt>
              </c:strCache>
            </c:strRef>
          </c:tx>
          <c:spPr>
            <a:solidFill>
              <a:schemeClr val="accent1"/>
            </a:solidFill>
            <a:ln>
              <a:noFill/>
            </a:ln>
            <a:effectLst/>
          </c:spPr>
          <c:invertIfNegative val="0"/>
          <c:dLbls>
            <c:dLbl>
              <c:idx val="0"/>
              <c:layout>
                <c:manualLayout>
                  <c:x val="-9.7792206192171844E-3"/>
                  <c:y val="-5.051299164039084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08-485A-982D-26127552E8D2}"/>
                </c:ext>
              </c:extLst>
            </c:dLbl>
            <c:dLbl>
              <c:idx val="1"/>
              <c:layout>
                <c:manualLayout>
                  <c:x val="-6.3013700063917368E-17"/>
                  <c:y val="3.940809747646165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08-485A-982D-26127552E8D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bAV</c:v>
                </c:pt>
                <c:pt idx="1">
                  <c:v>privat (3. Schicht)</c:v>
                </c:pt>
              </c:strCache>
            </c:strRef>
          </c:cat>
          <c:val>
            <c:numRef>
              <c:f>Tabelle1!$B$2:$B$3</c:f>
              <c:numCache>
                <c:formatCode>#,##0.00\ "€"</c:formatCode>
                <c:ptCount val="2"/>
                <c:pt idx="0">
                  <c:v>259.64</c:v>
                </c:pt>
                <c:pt idx="1">
                  <c:v>488.85</c:v>
                </c:pt>
              </c:numCache>
            </c:numRef>
          </c:val>
          <c:extLst>
            <c:ext xmlns:c16="http://schemas.microsoft.com/office/drawing/2014/chart" uri="{C3380CC4-5D6E-409C-BE32-E72D297353CC}">
              <c16:uniqueId val="{00000002-F308-485A-982D-26127552E8D2}"/>
            </c:ext>
          </c:extLst>
        </c:ser>
        <c:ser>
          <c:idx val="1"/>
          <c:order val="1"/>
          <c:tx>
            <c:strRef>
              <c:f>Tabelle1!$C$1</c:f>
              <c:strCache>
                <c:ptCount val="1"/>
                <c:pt idx="0">
                  <c:v>1,5 %</c:v>
                </c:pt>
              </c:strCache>
            </c:strRef>
          </c:tx>
          <c:spPr>
            <a:solidFill>
              <a:schemeClr val="accent2"/>
            </a:solidFill>
            <a:ln>
              <a:noFill/>
            </a:ln>
            <a:effectLst/>
          </c:spPr>
          <c:invertIfNegative val="0"/>
          <c:dLbls>
            <c:dLbl>
              <c:idx val="0"/>
              <c:layout>
                <c:manualLayout>
                  <c:x val="1.9558441238434369E-2"/>
                  <c:y val="5.5105718368124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08-485A-982D-26127552E8D2}"/>
                </c:ext>
              </c:extLst>
            </c:dLbl>
            <c:dLbl>
              <c:idx val="1"/>
              <c:layout>
                <c:manualLayout>
                  <c:x val="2.625528231916900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08-485A-982D-26127552E8D2}"/>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bAV</c:v>
                </c:pt>
                <c:pt idx="1">
                  <c:v>privat (3. Schicht)</c:v>
                </c:pt>
              </c:strCache>
            </c:strRef>
          </c:cat>
          <c:val>
            <c:numRef>
              <c:f>Tabelle1!$C$2:$C$3</c:f>
              <c:numCache>
                <c:formatCode>#,##0.00\ "€"</c:formatCode>
                <c:ptCount val="2"/>
                <c:pt idx="0">
                  <c:v>228.16</c:v>
                </c:pt>
                <c:pt idx="1">
                  <c:v>425.44</c:v>
                </c:pt>
              </c:numCache>
            </c:numRef>
          </c:val>
          <c:extLst>
            <c:ext xmlns:c16="http://schemas.microsoft.com/office/drawing/2014/chart" uri="{C3380CC4-5D6E-409C-BE32-E72D297353CC}">
              <c16:uniqueId val="{00000005-F308-485A-982D-26127552E8D2}"/>
            </c:ext>
          </c:extLst>
        </c:ser>
        <c:ser>
          <c:idx val="2"/>
          <c:order val="2"/>
          <c:tx>
            <c:strRef>
              <c:f>Tabelle1!$D$1</c:f>
              <c:strCache>
                <c:ptCount val="1"/>
                <c:pt idx="0">
                  <c:v>2,5 %</c:v>
                </c:pt>
              </c:strCache>
            </c:strRef>
          </c:tx>
          <c:spPr>
            <a:solidFill>
              <a:schemeClr val="accent3"/>
            </a:solidFill>
            <a:ln>
              <a:noFill/>
            </a:ln>
            <a:effectLst/>
          </c:spPr>
          <c:invertIfNegative val="0"/>
          <c:dLbls>
            <c:dLbl>
              <c:idx val="1"/>
              <c:layout>
                <c:manualLayout>
                  <c:x val="6.8743012367517469E-3"/>
                  <c:y val="-5.051299164039084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08-485A-982D-26127552E8D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bAV</c:v>
                </c:pt>
                <c:pt idx="1">
                  <c:v>privat (3. Schicht)</c:v>
                </c:pt>
              </c:strCache>
            </c:strRef>
          </c:cat>
          <c:val>
            <c:numRef>
              <c:f>Tabelle1!$D$2:$D$3</c:f>
              <c:numCache>
                <c:formatCode>#,##0.00\ "€"</c:formatCode>
                <c:ptCount val="2"/>
                <c:pt idx="0">
                  <c:v>191.66</c:v>
                </c:pt>
                <c:pt idx="1">
                  <c:v>352.6</c:v>
                </c:pt>
              </c:numCache>
            </c:numRef>
          </c:val>
          <c:extLst>
            <c:ext xmlns:c16="http://schemas.microsoft.com/office/drawing/2014/chart" uri="{C3380CC4-5D6E-409C-BE32-E72D297353CC}">
              <c16:uniqueId val="{00000007-F308-485A-982D-26127552E8D2}"/>
            </c:ext>
          </c:extLst>
        </c:ser>
        <c:dLbls>
          <c:showLegendKey val="0"/>
          <c:showVal val="0"/>
          <c:showCatName val="0"/>
          <c:showSerName val="0"/>
          <c:showPercent val="0"/>
          <c:showBubbleSize val="0"/>
        </c:dLbls>
        <c:gapWidth val="219"/>
        <c:overlap val="-27"/>
        <c:axId val="348943768"/>
        <c:axId val="348941472"/>
      </c:barChart>
      <c:catAx>
        <c:axId val="34894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348941472"/>
        <c:crosses val="autoZero"/>
        <c:auto val="1"/>
        <c:lblAlgn val="ctr"/>
        <c:lblOffset val="100"/>
        <c:noMultiLvlLbl val="0"/>
      </c:catAx>
      <c:valAx>
        <c:axId val="348941472"/>
        <c:scaling>
          <c:orientation val="minMax"/>
          <c:max val="500"/>
        </c:scaling>
        <c:delete val="1"/>
        <c:axPos val="l"/>
        <c:majorGridlines>
          <c:spPr>
            <a:ln w="9525" cap="flat" cmpd="sng" algn="ctr">
              <a:solidFill>
                <a:schemeClr val="tx1">
                  <a:lumMod val="15000"/>
                  <a:lumOff val="85000"/>
                </a:schemeClr>
              </a:solidFill>
              <a:round/>
            </a:ln>
            <a:effectLst/>
          </c:spPr>
        </c:majorGridlines>
        <c:numFmt formatCode="#,##0.00\ &quot;€&quot;" sourceLinked="1"/>
        <c:majorTickMark val="none"/>
        <c:minorTickMark val="none"/>
        <c:tickLblPos val="nextTo"/>
        <c:crossAx val="348943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99394546485734E-2"/>
          <c:y val="5.1606656043271797E-2"/>
          <c:w val="0.65153407844780431"/>
          <c:h val="0.72853413425621549"/>
        </c:manualLayout>
      </c:layout>
      <c:lineChart>
        <c:grouping val="standard"/>
        <c:varyColors val="0"/>
        <c:ser>
          <c:idx val="0"/>
          <c:order val="0"/>
          <c:tx>
            <c:strRef>
              <c:f>'Topverdiener Single '!$C$12</c:f>
              <c:strCache>
                <c:ptCount val="1"/>
                <c:pt idx="0">
                  <c:v>bAV und pAV haben gleiche 
Effektivkosten (beide 0,8 %)</c:v>
                </c:pt>
              </c:strCache>
            </c:strRef>
          </c:tx>
          <c:spPr>
            <a:ln w="28575" cap="rnd">
              <a:solidFill>
                <a:schemeClr val="accent1"/>
              </a:solidFill>
              <a:round/>
            </a:ln>
            <a:effectLst/>
          </c:spPr>
          <c:marker>
            <c:symbol val="none"/>
          </c:marker>
          <c:cat>
            <c:strRef>
              <c:f>'Topverdiener Single '!$D$11:$G$11</c:f>
              <c:strCache>
                <c:ptCount val="4"/>
                <c:pt idx="0">
                  <c:v>bAV hat 
um 3 % 
geringere
Rendite</c:v>
                </c:pt>
                <c:pt idx="1">
                  <c:v>bAV hat 
um 2 % 
geringere 
Rendite </c:v>
                </c:pt>
                <c:pt idx="2">
                  <c:v>bAV hat 
um 1 %
geringere 
Rendite</c:v>
                </c:pt>
                <c:pt idx="3">
                  <c:v>bAV erreicht
die gleiche 
Rendite 
(6 % p.a.)</c:v>
                </c:pt>
              </c:strCache>
            </c:strRef>
          </c:cat>
          <c:val>
            <c:numRef>
              <c:f>'Topverdiener Single '!$D$12:$G$12</c:f>
              <c:numCache>
                <c:formatCode>General</c:formatCode>
                <c:ptCount val="4"/>
                <c:pt idx="0">
                  <c:v>-229.20899058004807</c:v>
                </c:pt>
                <c:pt idx="1">
                  <c:v>-173.47004168683475</c:v>
                </c:pt>
                <c:pt idx="2">
                  <c:v>-101.58509130831146</c:v>
                </c:pt>
                <c:pt idx="3">
                  <c:v>-8.5681062936616854</c:v>
                </c:pt>
              </c:numCache>
            </c:numRef>
          </c:val>
          <c:smooth val="0"/>
          <c:extLst>
            <c:ext xmlns:c16="http://schemas.microsoft.com/office/drawing/2014/chart" uri="{C3380CC4-5D6E-409C-BE32-E72D297353CC}">
              <c16:uniqueId val="{00000000-6F4B-409F-85EB-3ECE1CDBC4F3}"/>
            </c:ext>
          </c:extLst>
        </c:ser>
        <c:ser>
          <c:idx val="1"/>
          <c:order val="1"/>
          <c:tx>
            <c:strRef>
              <c:f>'Topverdiener Single '!$C$13</c:f>
              <c:strCache>
                <c:ptCount val="1"/>
                <c:pt idx="0">
                  <c:v>bAV hat höhere Effektivkosten 
von 0,7 % (0,8 % vs. 1,5 %)</c:v>
                </c:pt>
              </c:strCache>
            </c:strRef>
          </c:tx>
          <c:spPr>
            <a:ln w="28575" cap="rnd">
              <a:solidFill>
                <a:schemeClr val="accent2"/>
              </a:solidFill>
              <a:round/>
            </a:ln>
            <a:effectLst/>
          </c:spPr>
          <c:marker>
            <c:symbol val="none"/>
          </c:marker>
          <c:cat>
            <c:strRef>
              <c:f>'Topverdiener Single '!$D$11:$G$11</c:f>
              <c:strCache>
                <c:ptCount val="4"/>
                <c:pt idx="0">
                  <c:v>bAV hat 
um 3 % 
geringere
Rendite</c:v>
                </c:pt>
                <c:pt idx="1">
                  <c:v>bAV hat 
um 2 % 
geringere 
Rendite </c:v>
                </c:pt>
                <c:pt idx="2">
                  <c:v>bAV hat 
um 1 %
geringere 
Rendite</c:v>
                </c:pt>
                <c:pt idx="3">
                  <c:v>bAV erreicht
die gleiche 
Rendite 
(6 % p.a.)</c:v>
                </c:pt>
              </c:strCache>
            </c:strRef>
          </c:cat>
          <c:val>
            <c:numRef>
              <c:f>'Topverdiener Single '!$D$13:$G$13</c:f>
              <c:numCache>
                <c:formatCode>General</c:formatCode>
                <c:ptCount val="4"/>
                <c:pt idx="0">
                  <c:v>-260.68980601065471</c:v>
                </c:pt>
                <c:pt idx="1">
                  <c:v>-213.93714568871076</c:v>
                </c:pt>
                <c:pt idx="2">
                  <c:v>-153.8007630479193</c:v>
                </c:pt>
                <c:pt idx="3">
                  <c:v>-76.162877282118529</c:v>
                </c:pt>
              </c:numCache>
            </c:numRef>
          </c:val>
          <c:smooth val="0"/>
          <c:extLst>
            <c:ext xmlns:c16="http://schemas.microsoft.com/office/drawing/2014/chart" uri="{C3380CC4-5D6E-409C-BE32-E72D297353CC}">
              <c16:uniqueId val="{00000001-6F4B-409F-85EB-3ECE1CDBC4F3}"/>
            </c:ext>
          </c:extLst>
        </c:ser>
        <c:ser>
          <c:idx val="2"/>
          <c:order val="2"/>
          <c:tx>
            <c:strRef>
              <c:f>'Topverdiener Single '!$C$14</c:f>
              <c:strCache>
                <c:ptCount val="1"/>
                <c:pt idx="0">
                  <c:v>bAV hat höhere Effektivkosten
von 1,7 % (0,8 % vs. 2,5 %)</c:v>
                </c:pt>
              </c:strCache>
            </c:strRef>
          </c:tx>
          <c:spPr>
            <a:ln w="28575" cap="rnd">
              <a:solidFill>
                <a:schemeClr val="accent3"/>
              </a:solidFill>
              <a:round/>
            </a:ln>
            <a:effectLst/>
          </c:spPr>
          <c:marker>
            <c:symbol val="none"/>
          </c:marker>
          <c:cat>
            <c:strRef>
              <c:f>'Topverdiener Single '!$D$11:$G$11</c:f>
              <c:strCache>
                <c:ptCount val="4"/>
                <c:pt idx="0">
                  <c:v>bAV hat 
um 3 % 
geringere
Rendite</c:v>
                </c:pt>
                <c:pt idx="1">
                  <c:v>bAV hat 
um 2 % 
geringere 
Rendite </c:v>
                </c:pt>
                <c:pt idx="2">
                  <c:v>bAV hat 
um 1 %
geringere 
Rendite</c:v>
                </c:pt>
                <c:pt idx="3">
                  <c:v>bAV erreicht
die gleiche 
Rendite 
(6 % p.a.)</c:v>
                </c:pt>
              </c:strCache>
            </c:strRef>
          </c:cat>
          <c:val>
            <c:numRef>
              <c:f>'Topverdiener Single '!$D$14:$G$14</c:f>
              <c:numCache>
                <c:formatCode>General</c:formatCode>
                <c:ptCount val="4"/>
                <c:pt idx="0">
                  <c:v>-297.19204555102459</c:v>
                </c:pt>
                <c:pt idx="1">
                  <c:v>-260.68980601065471</c:v>
                </c:pt>
                <c:pt idx="2">
                  <c:v>-213.93714568871076</c:v>
                </c:pt>
                <c:pt idx="3">
                  <c:v>-153.8007630479193</c:v>
                </c:pt>
              </c:numCache>
            </c:numRef>
          </c:val>
          <c:smooth val="0"/>
          <c:extLst>
            <c:ext xmlns:c16="http://schemas.microsoft.com/office/drawing/2014/chart" uri="{C3380CC4-5D6E-409C-BE32-E72D297353CC}">
              <c16:uniqueId val="{00000002-6F4B-409F-85EB-3ECE1CDBC4F3}"/>
            </c:ext>
          </c:extLst>
        </c:ser>
        <c:dLbls>
          <c:showLegendKey val="0"/>
          <c:showVal val="0"/>
          <c:showCatName val="0"/>
          <c:showSerName val="0"/>
          <c:showPercent val="0"/>
          <c:showBubbleSize val="0"/>
        </c:dLbls>
        <c:smooth val="0"/>
        <c:axId val="1359447104"/>
        <c:axId val="1359447520"/>
      </c:lineChart>
      <c:catAx>
        <c:axId val="1359447104"/>
        <c:scaling>
          <c:orientation val="minMax"/>
        </c:scaling>
        <c:delete val="0"/>
        <c:axPos val="b"/>
        <c:numFmt formatCode="General" sourceLinked="1"/>
        <c:majorTickMark val="none"/>
        <c:minorTickMark val="none"/>
        <c:tickLblPos val="low"/>
        <c:spPr>
          <a:noFill/>
          <a:ln w="635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1359447520"/>
        <c:crosses val="autoZero"/>
        <c:auto val="1"/>
        <c:lblAlgn val="ctr"/>
        <c:lblOffset val="100"/>
        <c:noMultiLvlLbl val="0"/>
      </c:catAx>
      <c:valAx>
        <c:axId val="1359447520"/>
        <c:scaling>
          <c:orientation val="minMax"/>
          <c:max val="350"/>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e-DE"/>
          </a:p>
        </c:txPr>
        <c:crossAx val="1359447104"/>
        <c:crosses val="autoZero"/>
        <c:crossBetween val="between"/>
      </c:valAx>
      <c:spPr>
        <a:noFill/>
        <a:ln>
          <a:noFill/>
        </a:ln>
        <a:effectLst/>
      </c:spPr>
    </c:plotArea>
    <c:legend>
      <c:legendPos val="r"/>
      <c:layout>
        <c:manualLayout>
          <c:xMode val="edge"/>
          <c:yMode val="edge"/>
          <c:x val="0.72170478003705363"/>
          <c:y val="0.2314740598684244"/>
          <c:w val="0.24794902932298812"/>
          <c:h val="0.3668157588753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24171074576008E-2"/>
          <c:y val="0"/>
          <c:w val="0.97383096451124218"/>
          <c:h val="0.87015401271708293"/>
        </c:manualLayout>
      </c:layout>
      <c:barChart>
        <c:barDir val="col"/>
        <c:grouping val="clustered"/>
        <c:varyColors val="0"/>
        <c:ser>
          <c:idx val="0"/>
          <c:order val="0"/>
          <c:tx>
            <c:strRef>
              <c:f>Tabelle1!$B$1</c:f>
              <c:strCache>
                <c:ptCount val="1"/>
                <c:pt idx="0">
                  <c:v>0,8 %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bAV</c:v>
                </c:pt>
                <c:pt idx="1">
                  <c:v>privat (3. Schicht)</c:v>
                </c:pt>
              </c:strCache>
            </c:strRef>
          </c:cat>
          <c:val>
            <c:numRef>
              <c:f>Tabelle1!$B$2:$B$3</c:f>
              <c:numCache>
                <c:formatCode>#,##0.00\ "€"</c:formatCode>
                <c:ptCount val="2"/>
                <c:pt idx="0">
                  <c:v>291.27999999999997</c:v>
                </c:pt>
                <c:pt idx="1">
                  <c:v>522.51</c:v>
                </c:pt>
              </c:numCache>
            </c:numRef>
          </c:val>
          <c:extLst>
            <c:ext xmlns:c16="http://schemas.microsoft.com/office/drawing/2014/chart" uri="{C3380CC4-5D6E-409C-BE32-E72D297353CC}">
              <c16:uniqueId val="{00000000-FEA7-44EB-9B67-92FF7C1C0F2C}"/>
            </c:ext>
          </c:extLst>
        </c:ser>
        <c:ser>
          <c:idx val="1"/>
          <c:order val="1"/>
          <c:tx>
            <c:strRef>
              <c:f>Tabelle1!$C$1</c:f>
              <c:strCache>
                <c:ptCount val="1"/>
                <c:pt idx="0">
                  <c:v>1,5 %</c:v>
                </c:pt>
              </c:strCache>
            </c:strRef>
          </c:tx>
          <c:spPr>
            <a:solidFill>
              <a:schemeClr val="accent2"/>
            </a:solidFill>
            <a:ln>
              <a:noFill/>
            </a:ln>
            <a:effectLst/>
          </c:spPr>
          <c:invertIfNegative val="0"/>
          <c:dLbls>
            <c:dLbl>
              <c:idx val="0"/>
              <c:layout>
                <c:manualLayout>
                  <c:x val="1.5856238106260766E-2"/>
                  <c:y val="2.79694775918235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A7-44EB-9B67-92FF7C1C0F2C}"/>
                </c:ext>
              </c:extLst>
            </c:dLbl>
            <c:dLbl>
              <c:idx val="1"/>
              <c:layout>
                <c:manualLayout>
                  <c:x val="1.9027485727512804E-2"/>
                  <c:y val="2.79694775918235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A7-44EB-9B67-92FF7C1C0F2C}"/>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bAV</c:v>
                </c:pt>
                <c:pt idx="1">
                  <c:v>privat (3. Schicht)</c:v>
                </c:pt>
              </c:strCache>
            </c:strRef>
          </c:cat>
          <c:val>
            <c:numRef>
              <c:f>Tabelle1!$C$2:$C$3</c:f>
              <c:numCache>
                <c:formatCode>#,##0.00\ "€"</c:formatCode>
                <c:ptCount val="2"/>
                <c:pt idx="0">
                  <c:v>255.53</c:v>
                </c:pt>
                <c:pt idx="1">
                  <c:v>455.79</c:v>
                </c:pt>
              </c:numCache>
            </c:numRef>
          </c:val>
          <c:extLst>
            <c:ext xmlns:c16="http://schemas.microsoft.com/office/drawing/2014/chart" uri="{C3380CC4-5D6E-409C-BE32-E72D297353CC}">
              <c16:uniqueId val="{00000003-FEA7-44EB-9B67-92FF7C1C0F2C}"/>
            </c:ext>
          </c:extLst>
        </c:ser>
        <c:ser>
          <c:idx val="2"/>
          <c:order val="2"/>
          <c:tx>
            <c:strRef>
              <c:f>Tabelle1!$D$1</c:f>
              <c:strCache>
                <c:ptCount val="1"/>
                <c:pt idx="0">
                  <c:v>2,5 %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bAV</c:v>
                </c:pt>
                <c:pt idx="1">
                  <c:v>privat (3. Schicht)</c:v>
                </c:pt>
              </c:strCache>
            </c:strRef>
          </c:cat>
          <c:val>
            <c:numRef>
              <c:f>Tabelle1!$D$2:$D$3</c:f>
              <c:numCache>
                <c:formatCode>#,##0.00\ "€"</c:formatCode>
                <c:ptCount val="2"/>
                <c:pt idx="0">
                  <c:v>214.08</c:v>
                </c:pt>
                <c:pt idx="1">
                  <c:v>379.16</c:v>
                </c:pt>
              </c:numCache>
            </c:numRef>
          </c:val>
          <c:extLst>
            <c:ext xmlns:c16="http://schemas.microsoft.com/office/drawing/2014/chart" uri="{C3380CC4-5D6E-409C-BE32-E72D297353CC}">
              <c16:uniqueId val="{00000004-FEA7-44EB-9B67-92FF7C1C0F2C}"/>
            </c:ext>
          </c:extLst>
        </c:ser>
        <c:dLbls>
          <c:showLegendKey val="0"/>
          <c:showVal val="0"/>
          <c:showCatName val="0"/>
          <c:showSerName val="0"/>
          <c:showPercent val="0"/>
          <c:showBubbleSize val="0"/>
        </c:dLbls>
        <c:gapWidth val="219"/>
        <c:overlap val="-27"/>
        <c:axId val="348943768"/>
        <c:axId val="348941472"/>
      </c:barChart>
      <c:catAx>
        <c:axId val="34894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348941472"/>
        <c:crosses val="autoZero"/>
        <c:auto val="1"/>
        <c:lblAlgn val="ctr"/>
        <c:lblOffset val="100"/>
        <c:noMultiLvlLbl val="0"/>
      </c:catAx>
      <c:valAx>
        <c:axId val="348941472"/>
        <c:scaling>
          <c:orientation val="minMax"/>
        </c:scaling>
        <c:delete val="1"/>
        <c:axPos val="l"/>
        <c:majorGridlines>
          <c:spPr>
            <a:ln w="9525" cap="flat" cmpd="sng" algn="ctr">
              <a:solidFill>
                <a:schemeClr val="tx1">
                  <a:lumMod val="15000"/>
                  <a:lumOff val="85000"/>
                </a:schemeClr>
              </a:solidFill>
              <a:round/>
            </a:ln>
            <a:effectLst/>
          </c:spPr>
        </c:majorGridlines>
        <c:numFmt formatCode="#,##0.00\ &quot;€&quot;" sourceLinked="1"/>
        <c:majorTickMark val="none"/>
        <c:minorTickMark val="none"/>
        <c:tickLblPos val="nextTo"/>
        <c:crossAx val="348943768"/>
        <c:crosses val="autoZero"/>
        <c:crossBetween val="between"/>
      </c:valAx>
      <c:spPr>
        <a:noFill/>
        <a:ln w="25400">
          <a:noFill/>
        </a:ln>
        <a:effectLst/>
      </c:spPr>
    </c:plotArea>
    <c:legend>
      <c:legendPos val="b"/>
      <c:layout>
        <c:manualLayout>
          <c:xMode val="edge"/>
          <c:yMode val="edge"/>
          <c:x val="0.30679198837974964"/>
          <c:y val="0.94603102101366676"/>
          <c:w val="0.38641577353596357"/>
          <c:h val="5.39689789863332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99394546485734E-2"/>
          <c:y val="5.1606656043271797E-2"/>
          <c:w val="0.65153407844780431"/>
          <c:h val="0.72853413425621549"/>
        </c:manualLayout>
      </c:layout>
      <c:lineChart>
        <c:grouping val="standard"/>
        <c:varyColors val="0"/>
        <c:ser>
          <c:idx val="0"/>
          <c:order val="0"/>
          <c:tx>
            <c:strRef>
              <c:f>'Topverdiener Single '!$C$12</c:f>
              <c:strCache>
                <c:ptCount val="1"/>
                <c:pt idx="0">
                  <c:v>bAV und pAV haben gleiche 
Effektivkosten (beide 0,8 %)</c:v>
                </c:pt>
              </c:strCache>
            </c:strRef>
          </c:tx>
          <c:spPr>
            <a:ln w="28575" cap="rnd">
              <a:solidFill>
                <a:schemeClr val="accent1"/>
              </a:solidFill>
              <a:round/>
            </a:ln>
            <a:effectLst/>
          </c:spPr>
          <c:marker>
            <c:symbol val="none"/>
          </c:marker>
          <c:cat>
            <c:strRef>
              <c:f>'Topverdiener Single '!$D$11:$G$11</c:f>
              <c:strCache>
                <c:ptCount val="4"/>
                <c:pt idx="0">
                  <c:v>bAV hat 
um 3 % 
geringere
Rendite</c:v>
                </c:pt>
                <c:pt idx="1">
                  <c:v>bAV hat 
um 2 % 
geringere 
Rendite </c:v>
                </c:pt>
                <c:pt idx="2">
                  <c:v>bAV hat 
um 1 %
geringere 
Rendite</c:v>
                </c:pt>
                <c:pt idx="3">
                  <c:v>bAV erreicht
die gleiche 
Rendite 
(6 % p.a.)</c:v>
                </c:pt>
              </c:strCache>
            </c:strRef>
          </c:cat>
          <c:val>
            <c:numRef>
              <c:f>'Topverdiener Single '!$D$12:$G$12</c:f>
              <c:numCache>
                <c:formatCode>General</c:formatCode>
                <c:ptCount val="4"/>
                <c:pt idx="0">
                  <c:v>-231.22974015079973</c:v>
                </c:pt>
                <c:pt idx="1">
                  <c:v>-167.93836133840296</c:v>
                </c:pt>
                <c:pt idx="2">
                  <c:v>-86.313255094761303</c:v>
                </c:pt>
                <c:pt idx="3">
                  <c:v>19.307201541908967</c:v>
                </c:pt>
              </c:numCache>
            </c:numRef>
          </c:val>
          <c:smooth val="0"/>
          <c:extLst>
            <c:ext xmlns:c16="http://schemas.microsoft.com/office/drawing/2014/chart" uri="{C3380CC4-5D6E-409C-BE32-E72D297353CC}">
              <c16:uniqueId val="{00000000-6F4B-409F-85EB-3ECE1CDBC4F3}"/>
            </c:ext>
          </c:extLst>
        </c:ser>
        <c:ser>
          <c:idx val="1"/>
          <c:order val="1"/>
          <c:tx>
            <c:strRef>
              <c:f>'Topverdiener Single '!$C$13</c:f>
              <c:strCache>
                <c:ptCount val="1"/>
                <c:pt idx="0">
                  <c:v>bAV hat höhere Effektivkosten 
von 0,7 % (0,8 % vs. 1,5 %)</c:v>
                </c:pt>
              </c:strCache>
            </c:strRef>
          </c:tx>
          <c:spPr>
            <a:ln w="28575" cap="rnd">
              <a:solidFill>
                <a:schemeClr val="accent2"/>
              </a:solidFill>
              <a:round/>
            </a:ln>
            <a:effectLst/>
          </c:spPr>
          <c:marker>
            <c:symbol val="none"/>
          </c:marker>
          <c:cat>
            <c:strRef>
              <c:f>'Topverdiener Single '!$D$11:$G$11</c:f>
              <c:strCache>
                <c:ptCount val="4"/>
                <c:pt idx="0">
                  <c:v>bAV hat 
um 3 % 
geringere
Rendite</c:v>
                </c:pt>
                <c:pt idx="1">
                  <c:v>bAV hat 
um 2 % 
geringere 
Rendite </c:v>
                </c:pt>
                <c:pt idx="2">
                  <c:v>bAV hat 
um 1 %
geringere 
Rendite</c:v>
                </c:pt>
                <c:pt idx="3">
                  <c:v>bAV erreicht
die gleiche 
Rendite 
(6 % p.a.)</c:v>
                </c:pt>
              </c:strCache>
            </c:strRef>
          </c:cat>
          <c:val>
            <c:numRef>
              <c:f>'Topverdiener Single '!$D$13:$G$13</c:f>
              <c:numCache>
                <c:formatCode>General</c:formatCode>
                <c:ptCount val="4"/>
                <c:pt idx="0">
                  <c:v>-266.97609443815611</c:v>
                </c:pt>
                <c:pt idx="1">
                  <c:v>-213.88861443216456</c:v>
                </c:pt>
                <c:pt idx="2">
                  <c:v>-145.60396519312957</c:v>
                </c:pt>
                <c:pt idx="3">
                  <c:v>-57.446421217714317</c:v>
                </c:pt>
              </c:numCache>
            </c:numRef>
          </c:val>
          <c:smooth val="0"/>
          <c:extLst>
            <c:ext xmlns:c16="http://schemas.microsoft.com/office/drawing/2014/chart" uri="{C3380CC4-5D6E-409C-BE32-E72D297353CC}">
              <c16:uniqueId val="{00000001-6F4B-409F-85EB-3ECE1CDBC4F3}"/>
            </c:ext>
          </c:extLst>
        </c:ser>
        <c:ser>
          <c:idx val="2"/>
          <c:order val="2"/>
          <c:tx>
            <c:strRef>
              <c:f>'Topverdiener Single '!$C$14</c:f>
              <c:strCache>
                <c:ptCount val="1"/>
                <c:pt idx="0">
                  <c:v>bAV hat höhere Effektivkosten
von 1,7 % (0,8 % vs. 2,5 %)</c:v>
                </c:pt>
              </c:strCache>
            </c:strRef>
          </c:tx>
          <c:spPr>
            <a:ln w="28575" cap="rnd">
              <a:solidFill>
                <a:schemeClr val="accent3"/>
              </a:solidFill>
              <a:round/>
            </a:ln>
            <a:effectLst/>
          </c:spPr>
          <c:marker>
            <c:symbol val="none"/>
          </c:marker>
          <c:cat>
            <c:strRef>
              <c:f>'Topverdiener Single '!$D$11:$G$11</c:f>
              <c:strCache>
                <c:ptCount val="4"/>
                <c:pt idx="0">
                  <c:v>bAV hat 
um 3 % 
geringere
Rendite</c:v>
                </c:pt>
                <c:pt idx="1">
                  <c:v>bAV hat 
um 2 % 
geringere 
Rendite </c:v>
                </c:pt>
                <c:pt idx="2">
                  <c:v>bAV hat 
um 1 %
geringere 
Rendite</c:v>
                </c:pt>
                <c:pt idx="3">
                  <c:v>bAV erreicht
die gleiche 
Rendite 
(6 % p.a.)</c:v>
                </c:pt>
              </c:strCache>
            </c:strRef>
          </c:cat>
          <c:val>
            <c:numRef>
              <c:f>'Topverdiener Single '!$D$14:$G$14</c:f>
              <c:numCache>
                <c:formatCode>General</c:formatCode>
                <c:ptCount val="4"/>
                <c:pt idx="0">
                  <c:v>-308.42425799568059</c:v>
                </c:pt>
                <c:pt idx="1">
                  <c:v>-266.97609443815611</c:v>
                </c:pt>
                <c:pt idx="2">
                  <c:v>-213.88861443216456</c:v>
                </c:pt>
                <c:pt idx="3">
                  <c:v>-145.60396519312957</c:v>
                </c:pt>
              </c:numCache>
            </c:numRef>
          </c:val>
          <c:smooth val="0"/>
          <c:extLst>
            <c:ext xmlns:c16="http://schemas.microsoft.com/office/drawing/2014/chart" uri="{C3380CC4-5D6E-409C-BE32-E72D297353CC}">
              <c16:uniqueId val="{00000002-6F4B-409F-85EB-3ECE1CDBC4F3}"/>
            </c:ext>
          </c:extLst>
        </c:ser>
        <c:dLbls>
          <c:showLegendKey val="0"/>
          <c:showVal val="0"/>
          <c:showCatName val="0"/>
          <c:showSerName val="0"/>
          <c:showPercent val="0"/>
          <c:showBubbleSize val="0"/>
        </c:dLbls>
        <c:smooth val="0"/>
        <c:axId val="1359447104"/>
        <c:axId val="1359447520"/>
      </c:lineChart>
      <c:catAx>
        <c:axId val="1359447104"/>
        <c:scaling>
          <c:orientation val="minMax"/>
        </c:scaling>
        <c:delete val="0"/>
        <c:axPos val="b"/>
        <c:numFmt formatCode="General" sourceLinked="1"/>
        <c:majorTickMark val="none"/>
        <c:minorTickMark val="none"/>
        <c:tickLblPos val="low"/>
        <c:spPr>
          <a:noFill/>
          <a:ln w="635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1359447520"/>
        <c:crosses val="autoZero"/>
        <c:auto val="1"/>
        <c:lblAlgn val="ctr"/>
        <c:lblOffset val="100"/>
        <c:noMultiLvlLbl val="0"/>
      </c:catAx>
      <c:valAx>
        <c:axId val="1359447520"/>
        <c:scaling>
          <c:orientation val="minMax"/>
          <c:max val="350"/>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e-DE"/>
          </a:p>
        </c:txPr>
        <c:crossAx val="1359447104"/>
        <c:crosses val="autoZero"/>
        <c:crossBetween val="between"/>
      </c:valAx>
      <c:spPr>
        <a:noFill/>
        <a:ln>
          <a:noFill/>
        </a:ln>
        <a:effectLst/>
      </c:spPr>
    </c:plotArea>
    <c:legend>
      <c:legendPos val="r"/>
      <c:layout>
        <c:manualLayout>
          <c:xMode val="edge"/>
          <c:yMode val="edge"/>
          <c:x val="0.72170478003705363"/>
          <c:y val="0.2314740598684244"/>
          <c:w val="0.24794902932298812"/>
          <c:h val="0.3668157588753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20294919218216E-3"/>
          <c:y val="8.5865250152968604E-3"/>
          <c:w val="0.99322797050807821"/>
          <c:h val="0.86315310269912104"/>
        </c:manualLayout>
      </c:layout>
      <c:barChart>
        <c:barDir val="col"/>
        <c:grouping val="clustered"/>
        <c:varyColors val="0"/>
        <c:ser>
          <c:idx val="0"/>
          <c:order val="0"/>
          <c:tx>
            <c:strRef>
              <c:f>Tabelle1!$B$1</c:f>
              <c:strCache>
                <c:ptCount val="1"/>
                <c:pt idx="0">
                  <c:v>0,8 %</c:v>
                </c:pt>
              </c:strCache>
            </c:strRef>
          </c:tx>
          <c:spPr>
            <a:solidFill>
              <a:schemeClr val="accent1"/>
            </a:solidFill>
            <a:ln>
              <a:noFill/>
            </a:ln>
            <a:effectLst/>
          </c:spPr>
          <c:invertIfNegative val="0"/>
          <c:dLbls>
            <c:dLbl>
              <c:idx val="1"/>
              <c:layout>
                <c:manualLayout>
                  <c:x val="-1.2861518160438443E-2"/>
                  <c:y val="2.86217500509884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3A-4507-83A7-15F389D28F7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Riester</c:v>
                </c:pt>
                <c:pt idx="1">
                  <c:v>privat (3. Schicht)</c:v>
                </c:pt>
              </c:strCache>
            </c:strRef>
          </c:cat>
          <c:val>
            <c:numRef>
              <c:f>Tabelle1!$B$2:$B$3</c:f>
              <c:numCache>
                <c:formatCode>#,##0.00\ "€"</c:formatCode>
                <c:ptCount val="2"/>
                <c:pt idx="0">
                  <c:v>162.19</c:v>
                </c:pt>
                <c:pt idx="1">
                  <c:v>58.33</c:v>
                </c:pt>
              </c:numCache>
            </c:numRef>
          </c:val>
          <c:extLst>
            <c:ext xmlns:c16="http://schemas.microsoft.com/office/drawing/2014/chart" uri="{C3380CC4-5D6E-409C-BE32-E72D297353CC}">
              <c16:uniqueId val="{00000000-1465-442D-8C8A-18A8A5B3B036}"/>
            </c:ext>
          </c:extLst>
        </c:ser>
        <c:ser>
          <c:idx val="1"/>
          <c:order val="1"/>
          <c:tx>
            <c:strRef>
              <c:f>Tabelle1!$C$1</c:f>
              <c:strCache>
                <c:ptCount val="1"/>
                <c:pt idx="0">
                  <c:v>1,5 %</c:v>
                </c:pt>
              </c:strCache>
            </c:strRef>
          </c:tx>
          <c:spPr>
            <a:solidFill>
              <a:schemeClr val="accent2"/>
            </a:solidFill>
            <a:ln>
              <a:noFill/>
            </a:ln>
            <a:effectLst/>
          </c:spPr>
          <c:invertIfNegative val="0"/>
          <c:dLbls>
            <c:dLbl>
              <c:idx val="0"/>
              <c:layout>
                <c:manualLayout>
                  <c:x val="1.6930073729804554E-2"/>
                  <c:y val="2.86217500509892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65-442D-8C8A-18A8A5B3B036}"/>
                </c:ext>
              </c:extLst>
            </c:dLbl>
            <c:dLbl>
              <c:idx val="1"/>
              <c:layout>
                <c:manualLayout>
                  <c:x val="1.354405898384364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65-442D-8C8A-18A8A5B3B036}"/>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Riester</c:v>
                </c:pt>
                <c:pt idx="1">
                  <c:v>privat (3. Schicht)</c:v>
                </c:pt>
              </c:strCache>
            </c:strRef>
          </c:cat>
          <c:val>
            <c:numRef>
              <c:f>Tabelle1!$C$2:$C$3</c:f>
              <c:numCache>
                <c:formatCode>#,##0.00\ "€"</c:formatCode>
                <c:ptCount val="2"/>
                <c:pt idx="0">
                  <c:v>139.05000000000001</c:v>
                </c:pt>
                <c:pt idx="1">
                  <c:v>51.41</c:v>
                </c:pt>
              </c:numCache>
            </c:numRef>
          </c:val>
          <c:extLst>
            <c:ext xmlns:c16="http://schemas.microsoft.com/office/drawing/2014/chart" uri="{C3380CC4-5D6E-409C-BE32-E72D297353CC}">
              <c16:uniqueId val="{00000001-1465-442D-8C8A-18A8A5B3B036}"/>
            </c:ext>
          </c:extLst>
        </c:ser>
        <c:ser>
          <c:idx val="2"/>
          <c:order val="2"/>
          <c:tx>
            <c:strRef>
              <c:f>Tabelle1!$D$1</c:f>
              <c:strCache>
                <c:ptCount val="1"/>
                <c:pt idx="0">
                  <c:v>2,5 %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Riester</c:v>
                </c:pt>
                <c:pt idx="1">
                  <c:v>privat (3. Schicht)</c:v>
                </c:pt>
              </c:strCache>
            </c:strRef>
          </c:cat>
          <c:val>
            <c:numRef>
              <c:f>Tabelle1!$D$2:$D$3</c:f>
              <c:numCache>
                <c:formatCode>#,##0.00\ "€"</c:formatCode>
                <c:ptCount val="2"/>
                <c:pt idx="0">
                  <c:v>112.36</c:v>
                </c:pt>
                <c:pt idx="1">
                  <c:v>43.28</c:v>
                </c:pt>
              </c:numCache>
            </c:numRef>
          </c:val>
          <c:extLst>
            <c:ext xmlns:c16="http://schemas.microsoft.com/office/drawing/2014/chart" uri="{C3380CC4-5D6E-409C-BE32-E72D297353CC}">
              <c16:uniqueId val="{00000002-1465-442D-8C8A-18A8A5B3B036}"/>
            </c:ext>
          </c:extLst>
        </c:ser>
        <c:dLbls>
          <c:showLegendKey val="0"/>
          <c:showVal val="0"/>
          <c:showCatName val="0"/>
          <c:showSerName val="0"/>
          <c:showPercent val="0"/>
          <c:showBubbleSize val="0"/>
        </c:dLbls>
        <c:gapWidth val="219"/>
        <c:overlap val="-27"/>
        <c:axId val="348943768"/>
        <c:axId val="348941472"/>
      </c:barChart>
      <c:catAx>
        <c:axId val="34894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348941472"/>
        <c:crosses val="autoZero"/>
        <c:auto val="1"/>
        <c:lblAlgn val="ctr"/>
        <c:lblOffset val="100"/>
        <c:noMultiLvlLbl val="0"/>
      </c:catAx>
      <c:valAx>
        <c:axId val="348941472"/>
        <c:scaling>
          <c:orientation val="minMax"/>
        </c:scaling>
        <c:delete val="1"/>
        <c:axPos val="l"/>
        <c:majorGridlines>
          <c:spPr>
            <a:ln w="9525" cap="flat" cmpd="sng" algn="ctr">
              <a:solidFill>
                <a:schemeClr val="tx1">
                  <a:lumMod val="15000"/>
                  <a:lumOff val="85000"/>
                </a:schemeClr>
              </a:solidFill>
              <a:round/>
            </a:ln>
            <a:effectLst/>
          </c:spPr>
        </c:majorGridlines>
        <c:numFmt formatCode="#,##0.00\ &quot;€&quot;" sourceLinked="1"/>
        <c:majorTickMark val="none"/>
        <c:minorTickMark val="none"/>
        <c:tickLblPos val="nextTo"/>
        <c:crossAx val="348943768"/>
        <c:crosses val="autoZero"/>
        <c:crossBetween val="between"/>
      </c:valAx>
      <c:spPr>
        <a:noFill/>
        <a:ln w="25400">
          <a:noFill/>
        </a:ln>
        <a:effectLst/>
      </c:spPr>
    </c:plotArea>
    <c:legend>
      <c:legendPos val="b"/>
      <c:layout>
        <c:manualLayout>
          <c:xMode val="edge"/>
          <c:yMode val="edge"/>
          <c:x val="0.28354940728745026"/>
          <c:y val="0.94477241764767528"/>
          <c:w val="0.41258509694933404"/>
          <c:h val="5.522758235232472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99394546485734E-2"/>
          <c:y val="5.1606656043271797E-2"/>
          <c:w val="0.65153407844780431"/>
          <c:h val="0.72853413425621549"/>
        </c:manualLayout>
      </c:layout>
      <c:lineChart>
        <c:grouping val="standard"/>
        <c:varyColors val="0"/>
        <c:ser>
          <c:idx val="0"/>
          <c:order val="0"/>
          <c:tx>
            <c:strRef>
              <c:f>'Topverdiener Single '!$C$12</c:f>
              <c:strCache>
                <c:ptCount val="1"/>
                <c:pt idx="0">
                  <c:v>Riester und pAV haben gleiche 
Effektivkosten (beide 0,8 %)</c:v>
                </c:pt>
              </c:strCache>
            </c:strRef>
          </c:tx>
          <c:spPr>
            <a:ln w="28575" cap="rnd">
              <a:solidFill>
                <a:schemeClr val="accent1"/>
              </a:solidFill>
              <a:round/>
            </a:ln>
            <a:effectLst/>
          </c:spPr>
          <c:marker>
            <c:symbol val="none"/>
          </c:marker>
          <c:cat>
            <c:strRef>
              <c:f>'Topverdiener Single '!$D$11:$G$11</c:f>
              <c:strCache>
                <c:ptCount val="4"/>
                <c:pt idx="0">
                  <c:v>Riester hat 
um 3 % 
geringere
Rendite</c:v>
                </c:pt>
                <c:pt idx="1">
                  <c:v>Riester hat 
um 2 % 
geringere 
Rendite </c:v>
                </c:pt>
                <c:pt idx="2">
                  <c:v>Riester hat 
um 1 %
geringere 
Rendite</c:v>
                </c:pt>
                <c:pt idx="3">
                  <c:v>Riester erreicht
die gleiche 
Rendite 
(6 % p.a.)</c:v>
                </c:pt>
              </c:strCache>
            </c:strRef>
          </c:cat>
          <c:val>
            <c:numRef>
              <c:f>'Topverdiener Single '!$D$12:$G$12</c:f>
              <c:numCache>
                <c:formatCode>General</c:formatCode>
                <c:ptCount val="4"/>
                <c:pt idx="0">
                  <c:v>103.86444328593443</c:v>
                </c:pt>
                <c:pt idx="1">
                  <c:v>145.03562010083351</c:v>
                </c:pt>
                <c:pt idx="2">
                  <c:v>198.39826216281261</c:v>
                </c:pt>
                <c:pt idx="3">
                  <c:v>267.74596520986802</c:v>
                </c:pt>
              </c:numCache>
            </c:numRef>
          </c:val>
          <c:smooth val="0"/>
          <c:extLst>
            <c:ext xmlns:c16="http://schemas.microsoft.com/office/drawing/2014/chart" uri="{C3380CC4-5D6E-409C-BE32-E72D297353CC}">
              <c16:uniqueId val="{00000000-6F4B-409F-85EB-3ECE1CDBC4F3}"/>
            </c:ext>
          </c:extLst>
        </c:ser>
        <c:ser>
          <c:idx val="1"/>
          <c:order val="1"/>
          <c:tx>
            <c:strRef>
              <c:f>'Topverdiener Single '!$C$13</c:f>
              <c:strCache>
                <c:ptCount val="1"/>
                <c:pt idx="0">
                  <c:v>Riester hat höhere Effektivkosten 
von 0,7 % (0,8 % vs. 1,5 %)</c:v>
                </c:pt>
              </c:strCache>
            </c:strRef>
          </c:tx>
          <c:spPr>
            <a:ln w="28575" cap="rnd">
              <a:solidFill>
                <a:schemeClr val="accent2"/>
              </a:solidFill>
              <a:round/>
            </a:ln>
            <a:effectLst/>
          </c:spPr>
          <c:marker>
            <c:symbol val="none"/>
          </c:marker>
          <c:cat>
            <c:strRef>
              <c:f>'Topverdiener Single '!$D$11:$G$11</c:f>
              <c:strCache>
                <c:ptCount val="4"/>
                <c:pt idx="0">
                  <c:v>Riester hat 
um 3 % 
geringere
Rendite</c:v>
                </c:pt>
                <c:pt idx="1">
                  <c:v>Riester hat 
um 2 % 
geringere 
Rendite </c:v>
                </c:pt>
                <c:pt idx="2">
                  <c:v>Riester hat 
um 1 %
geringere 
Rendite</c:v>
                </c:pt>
                <c:pt idx="3">
                  <c:v>Riester erreicht
die gleiche 
Rendite 
(6 % p.a.)</c:v>
                </c:pt>
              </c:strCache>
            </c:strRef>
          </c:cat>
          <c:val>
            <c:numRef>
              <c:f>'Topverdiener Single '!$D$13:$G$13</c:f>
              <c:numCache>
                <c:formatCode>General</c:formatCode>
                <c:ptCount val="4"/>
                <c:pt idx="0">
                  <c:v>80.72434875280193</c:v>
                </c:pt>
                <c:pt idx="1">
                  <c:v>115.12237872463997</c:v>
                </c:pt>
                <c:pt idx="2">
                  <c:v>159.61152179675281</c:v>
                </c:pt>
                <c:pt idx="3">
                  <c:v>217.32319434496759</c:v>
                </c:pt>
              </c:numCache>
            </c:numRef>
          </c:val>
          <c:smooth val="0"/>
          <c:extLst>
            <c:ext xmlns:c16="http://schemas.microsoft.com/office/drawing/2014/chart" uri="{C3380CC4-5D6E-409C-BE32-E72D297353CC}">
              <c16:uniqueId val="{00000001-6F4B-409F-85EB-3ECE1CDBC4F3}"/>
            </c:ext>
          </c:extLst>
        </c:ser>
        <c:ser>
          <c:idx val="2"/>
          <c:order val="2"/>
          <c:tx>
            <c:strRef>
              <c:f>'Topverdiener Single '!$C$14</c:f>
              <c:strCache>
                <c:ptCount val="1"/>
                <c:pt idx="0">
                  <c:v>Riester hat höhere Effektivkosten
von 1,7 % (0,8 % vs. 2,5 %)</c:v>
                </c:pt>
              </c:strCache>
            </c:strRef>
          </c:tx>
          <c:spPr>
            <a:ln w="28575" cap="rnd">
              <a:solidFill>
                <a:schemeClr val="accent3"/>
              </a:solidFill>
              <a:round/>
            </a:ln>
            <a:effectLst/>
          </c:spPr>
          <c:marker>
            <c:symbol val="none"/>
          </c:marker>
          <c:cat>
            <c:strRef>
              <c:f>'Topverdiener Single '!$D$11:$G$11</c:f>
              <c:strCache>
                <c:ptCount val="4"/>
                <c:pt idx="0">
                  <c:v>Riester hat 
um 3 % 
geringere
Rendite</c:v>
                </c:pt>
                <c:pt idx="1">
                  <c:v>Riester hat 
um 2 % 
geringere 
Rendite </c:v>
                </c:pt>
                <c:pt idx="2">
                  <c:v>Riester hat 
um 1 %
geringere 
Rendite</c:v>
                </c:pt>
                <c:pt idx="3">
                  <c:v>Riester erreicht
die gleiche 
Rendite 
(6 % p.a.)</c:v>
                </c:pt>
              </c:strCache>
            </c:strRef>
          </c:cat>
          <c:val>
            <c:numRef>
              <c:f>'Topverdiener Single '!$D$14:$G$14</c:f>
              <c:numCache>
                <c:formatCode>General</c:formatCode>
                <c:ptCount val="4"/>
                <c:pt idx="0">
                  <c:v>54.036659060301119</c:v>
                </c:pt>
                <c:pt idx="1">
                  <c:v>80.72434875280193</c:v>
                </c:pt>
                <c:pt idx="2">
                  <c:v>115.12237872463997</c:v>
                </c:pt>
                <c:pt idx="3">
                  <c:v>159.61152179675281</c:v>
                </c:pt>
              </c:numCache>
            </c:numRef>
          </c:val>
          <c:smooth val="0"/>
          <c:extLst>
            <c:ext xmlns:c16="http://schemas.microsoft.com/office/drawing/2014/chart" uri="{C3380CC4-5D6E-409C-BE32-E72D297353CC}">
              <c16:uniqueId val="{00000002-6F4B-409F-85EB-3ECE1CDBC4F3}"/>
            </c:ext>
          </c:extLst>
        </c:ser>
        <c:dLbls>
          <c:showLegendKey val="0"/>
          <c:showVal val="0"/>
          <c:showCatName val="0"/>
          <c:showSerName val="0"/>
          <c:showPercent val="0"/>
          <c:showBubbleSize val="0"/>
        </c:dLbls>
        <c:smooth val="0"/>
        <c:axId val="1359447104"/>
        <c:axId val="1359447520"/>
      </c:lineChart>
      <c:catAx>
        <c:axId val="1359447104"/>
        <c:scaling>
          <c:orientation val="minMax"/>
        </c:scaling>
        <c:delete val="0"/>
        <c:axPos val="b"/>
        <c:numFmt formatCode="General" sourceLinked="1"/>
        <c:majorTickMark val="none"/>
        <c:minorTickMark val="none"/>
        <c:tickLblPos val="low"/>
        <c:spPr>
          <a:noFill/>
          <a:ln w="635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1359447520"/>
        <c:crosses val="autoZero"/>
        <c:auto val="1"/>
        <c:lblAlgn val="ctr"/>
        <c:lblOffset val="100"/>
        <c:noMultiLvlLbl val="0"/>
      </c:catAx>
      <c:valAx>
        <c:axId val="1359447520"/>
        <c:scaling>
          <c:orientation val="minMax"/>
          <c:max val="300"/>
          <c:min val="-300"/>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e-DE"/>
          </a:p>
        </c:txPr>
        <c:crossAx val="1359447104"/>
        <c:crosses val="autoZero"/>
        <c:crossBetween val="between"/>
      </c:valAx>
      <c:spPr>
        <a:noFill/>
        <a:ln>
          <a:noFill/>
        </a:ln>
        <a:effectLst/>
      </c:spPr>
    </c:plotArea>
    <c:legend>
      <c:legendPos val="r"/>
      <c:layout>
        <c:manualLayout>
          <c:xMode val="edge"/>
          <c:yMode val="edge"/>
          <c:x val="0.72170478003705363"/>
          <c:y val="0.2314740598684244"/>
          <c:w val="0.24794902932298812"/>
          <c:h val="0.3668157588753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0,8 %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Riester</c:v>
                </c:pt>
                <c:pt idx="1">
                  <c:v>privat (3. Schicht)</c:v>
                </c:pt>
              </c:strCache>
            </c:strRef>
          </c:cat>
          <c:val>
            <c:numRef>
              <c:f>Tabelle1!$B$2:$B$3</c:f>
              <c:numCache>
                <c:formatCode>#,##0.00\ "€"</c:formatCode>
                <c:ptCount val="2"/>
                <c:pt idx="0">
                  <c:v>162.88620580828569</c:v>
                </c:pt>
                <c:pt idx="1">
                  <c:v>289.66602861378925</c:v>
                </c:pt>
              </c:numCache>
            </c:numRef>
          </c:val>
          <c:extLst>
            <c:ext xmlns:c16="http://schemas.microsoft.com/office/drawing/2014/chart" uri="{C3380CC4-5D6E-409C-BE32-E72D297353CC}">
              <c16:uniqueId val="{00000000-D927-400B-B647-80337C64E120}"/>
            </c:ext>
          </c:extLst>
        </c:ser>
        <c:ser>
          <c:idx val="1"/>
          <c:order val="1"/>
          <c:tx>
            <c:strRef>
              <c:f>Tabelle1!$C$1</c:f>
              <c:strCache>
                <c:ptCount val="1"/>
                <c:pt idx="0">
                  <c:v>1,5 %</c:v>
                </c:pt>
              </c:strCache>
            </c:strRef>
          </c:tx>
          <c:spPr>
            <a:solidFill>
              <a:schemeClr val="accent2"/>
            </a:solidFill>
            <a:ln>
              <a:noFill/>
            </a:ln>
            <a:effectLst/>
          </c:spPr>
          <c:invertIfNegative val="0"/>
          <c:dLbls>
            <c:dLbl>
              <c:idx val="0"/>
              <c:layout>
                <c:manualLayout>
                  <c:x val="2.5518206713046509E-2"/>
                  <c:y val="8.2144289354875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27-400B-B647-80337C64E120}"/>
                </c:ext>
              </c:extLst>
            </c:dLbl>
            <c:dLbl>
              <c:idx val="1"/>
              <c:layout>
                <c:manualLayout>
                  <c:x val="2.87079825521773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27-400B-B647-80337C64E120}"/>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Riester</c:v>
                </c:pt>
                <c:pt idx="1">
                  <c:v>privat (3. Schicht)</c:v>
                </c:pt>
              </c:strCache>
            </c:strRef>
          </c:cat>
          <c:val>
            <c:numRef>
              <c:f>Tabelle1!$C$2:$C$3</c:f>
              <c:numCache>
                <c:formatCode>#,##0.00\ "€"</c:formatCode>
                <c:ptCount val="2"/>
                <c:pt idx="0">
                  <c:v>140.92416775458733</c:v>
                </c:pt>
                <c:pt idx="1">
                  <c:v>246.55036243413329</c:v>
                </c:pt>
              </c:numCache>
            </c:numRef>
          </c:val>
          <c:extLst>
            <c:ext xmlns:c16="http://schemas.microsoft.com/office/drawing/2014/chart" uri="{C3380CC4-5D6E-409C-BE32-E72D297353CC}">
              <c16:uniqueId val="{00000001-D927-400B-B647-80337C64E120}"/>
            </c:ext>
          </c:extLst>
        </c:ser>
        <c:ser>
          <c:idx val="2"/>
          <c:order val="2"/>
          <c:tx>
            <c:strRef>
              <c:f>Tabelle1!$D$1</c:f>
              <c:strCache>
                <c:ptCount val="1"/>
                <c:pt idx="0">
                  <c:v>2,5 %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Riester</c:v>
                </c:pt>
                <c:pt idx="1">
                  <c:v>privat (3. Schicht)</c:v>
                </c:pt>
              </c:strCache>
            </c:strRef>
          </c:cat>
          <c:val>
            <c:numRef>
              <c:f>Tabelle1!$D$2:$D$3</c:f>
              <c:numCache>
                <c:formatCode>#,##0.00\ "€"</c:formatCode>
                <c:ptCount val="2"/>
                <c:pt idx="0">
                  <c:v>115.45902135144121</c:v>
                </c:pt>
                <c:pt idx="1">
                  <c:v>197.02864475357254</c:v>
                </c:pt>
              </c:numCache>
            </c:numRef>
          </c:val>
          <c:extLst>
            <c:ext xmlns:c16="http://schemas.microsoft.com/office/drawing/2014/chart" uri="{C3380CC4-5D6E-409C-BE32-E72D297353CC}">
              <c16:uniqueId val="{00000002-D927-400B-B647-80337C64E120}"/>
            </c:ext>
          </c:extLst>
        </c:ser>
        <c:dLbls>
          <c:showLegendKey val="0"/>
          <c:showVal val="0"/>
          <c:showCatName val="0"/>
          <c:showSerName val="0"/>
          <c:showPercent val="0"/>
          <c:showBubbleSize val="0"/>
        </c:dLbls>
        <c:gapWidth val="219"/>
        <c:overlap val="-27"/>
        <c:axId val="348943768"/>
        <c:axId val="348941472"/>
      </c:barChart>
      <c:catAx>
        <c:axId val="34894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348941472"/>
        <c:crosses val="autoZero"/>
        <c:auto val="1"/>
        <c:lblAlgn val="ctr"/>
        <c:lblOffset val="100"/>
        <c:noMultiLvlLbl val="0"/>
      </c:catAx>
      <c:valAx>
        <c:axId val="348941472"/>
        <c:scaling>
          <c:orientation val="minMax"/>
        </c:scaling>
        <c:delete val="1"/>
        <c:axPos val="l"/>
        <c:majorGridlines>
          <c:spPr>
            <a:ln w="9525" cap="flat" cmpd="sng" algn="ctr">
              <a:solidFill>
                <a:schemeClr val="tx1">
                  <a:lumMod val="15000"/>
                  <a:lumOff val="85000"/>
                </a:schemeClr>
              </a:solidFill>
              <a:round/>
            </a:ln>
            <a:effectLst/>
          </c:spPr>
        </c:majorGridlines>
        <c:numFmt formatCode="#,##0.00\ &quot;€&quot;" sourceLinked="1"/>
        <c:majorTickMark val="none"/>
        <c:minorTickMark val="none"/>
        <c:tickLblPos val="nextTo"/>
        <c:crossAx val="348943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99394546485734E-2"/>
          <c:y val="5.1606656043271797E-2"/>
          <c:w val="0.65153407844780431"/>
          <c:h val="0.72853413425621549"/>
        </c:manualLayout>
      </c:layout>
      <c:lineChart>
        <c:grouping val="standard"/>
        <c:varyColors val="0"/>
        <c:ser>
          <c:idx val="0"/>
          <c:order val="0"/>
          <c:tx>
            <c:strRef>
              <c:f>'Topverdiener Single '!$C$12</c:f>
              <c:strCache>
                <c:ptCount val="1"/>
                <c:pt idx="0">
                  <c:v>Riester und pAV haben gleiche 
Effektivkosten (beide 0,8 %)</c:v>
                </c:pt>
              </c:strCache>
            </c:strRef>
          </c:tx>
          <c:spPr>
            <a:ln w="28575" cap="rnd">
              <a:solidFill>
                <a:schemeClr val="accent1"/>
              </a:solidFill>
              <a:round/>
            </a:ln>
            <a:effectLst/>
          </c:spPr>
          <c:marker>
            <c:symbol val="none"/>
          </c:marker>
          <c:cat>
            <c:strRef>
              <c:f>'Topverdiener Single '!$D$11:$G$11</c:f>
              <c:strCache>
                <c:ptCount val="4"/>
                <c:pt idx="0">
                  <c:v>Riester hat 
um 3 % 
geringere
Rendite</c:v>
                </c:pt>
                <c:pt idx="1">
                  <c:v>Riester hat 
um 2 % 
geringere 
Rendite </c:v>
                </c:pt>
                <c:pt idx="2">
                  <c:v>Riester hat 
um 1 %
geringere 
Rendite</c:v>
                </c:pt>
                <c:pt idx="3">
                  <c:v>Riester erreicht
die gleiche 
Rendite 
(6 % p.a.)</c:v>
                </c:pt>
              </c:strCache>
            </c:strRef>
          </c:cat>
          <c:val>
            <c:numRef>
              <c:f>'Topverdiener Single '!$D$12:$G$12</c:f>
              <c:numCache>
                <c:formatCode>General</c:formatCode>
                <c:ptCount val="4"/>
                <c:pt idx="0">
                  <c:v>-126.77982280550356</c:v>
                </c:pt>
                <c:pt idx="1">
                  <c:v>-87.894523936283179</c:v>
                </c:pt>
                <c:pt idx="2">
                  <c:v>-37.745250669160242</c:v>
                </c:pt>
                <c:pt idx="3">
                  <c:v>27.146415464301015</c:v>
                </c:pt>
              </c:numCache>
            </c:numRef>
          </c:val>
          <c:smooth val="0"/>
          <c:extLst>
            <c:ext xmlns:c16="http://schemas.microsoft.com/office/drawing/2014/chart" uri="{C3380CC4-5D6E-409C-BE32-E72D297353CC}">
              <c16:uniqueId val="{00000000-6F4B-409F-85EB-3ECE1CDBC4F3}"/>
            </c:ext>
          </c:extLst>
        </c:ser>
        <c:ser>
          <c:idx val="1"/>
          <c:order val="1"/>
          <c:tx>
            <c:strRef>
              <c:f>'Topverdiener Single '!$C$13</c:f>
              <c:strCache>
                <c:ptCount val="1"/>
                <c:pt idx="0">
                  <c:v>Riester hat höhere Effektivkosten 
von 0,7 % (0,8 % vs. 1,5 %)</c:v>
                </c:pt>
              </c:strCache>
            </c:strRef>
          </c:tx>
          <c:spPr>
            <a:ln w="28575" cap="rnd">
              <a:solidFill>
                <a:schemeClr val="accent2"/>
              </a:solidFill>
              <a:round/>
            </a:ln>
            <a:effectLst/>
          </c:spPr>
          <c:marker>
            <c:symbol val="none"/>
          </c:marker>
          <c:cat>
            <c:strRef>
              <c:f>'Topverdiener Single '!$D$11:$G$11</c:f>
              <c:strCache>
                <c:ptCount val="4"/>
                <c:pt idx="0">
                  <c:v>Riester hat 
um 3 % 
geringere
Rendite</c:v>
                </c:pt>
                <c:pt idx="1">
                  <c:v>Riester hat 
um 2 % 
geringere 
Rendite </c:v>
                </c:pt>
                <c:pt idx="2">
                  <c:v>Riester hat 
um 1 %
geringere 
Rendite</c:v>
                </c:pt>
                <c:pt idx="3">
                  <c:v>Riester erreicht
die gleiche 
Rendite 
(6 % p.a.)</c:v>
                </c:pt>
              </c:strCache>
            </c:strRef>
          </c:cat>
          <c:val>
            <c:numRef>
              <c:f>'Topverdiener Single '!$D$13:$G$13</c:f>
              <c:numCache>
                <c:formatCode>General</c:formatCode>
                <c:ptCount val="4"/>
                <c:pt idx="0">
                  <c:v>-148.74186085920192</c:v>
                </c:pt>
                <c:pt idx="1">
                  <c:v>-116.12568840440912</c:v>
                </c:pt>
                <c:pt idx="2">
                  <c:v>-74.172597104086947</c:v>
                </c:pt>
                <c:pt idx="3">
                  <c:v>-20.009889490755199</c:v>
                </c:pt>
              </c:numCache>
            </c:numRef>
          </c:val>
          <c:smooth val="0"/>
          <c:extLst>
            <c:ext xmlns:c16="http://schemas.microsoft.com/office/drawing/2014/chart" uri="{C3380CC4-5D6E-409C-BE32-E72D297353CC}">
              <c16:uniqueId val="{00000001-6F4B-409F-85EB-3ECE1CDBC4F3}"/>
            </c:ext>
          </c:extLst>
        </c:ser>
        <c:ser>
          <c:idx val="2"/>
          <c:order val="2"/>
          <c:tx>
            <c:strRef>
              <c:f>'Topverdiener Single '!$C$14</c:f>
              <c:strCache>
                <c:ptCount val="1"/>
                <c:pt idx="0">
                  <c:v>Riester hat höhere Effektivkosten
von 1,7 % (0,8 % vs. 2,5 %)</c:v>
                </c:pt>
              </c:strCache>
            </c:strRef>
          </c:tx>
          <c:spPr>
            <a:ln w="28575" cap="rnd">
              <a:solidFill>
                <a:schemeClr val="accent3"/>
              </a:solidFill>
              <a:round/>
            </a:ln>
            <a:effectLst/>
          </c:spPr>
          <c:marker>
            <c:symbol val="none"/>
          </c:marker>
          <c:cat>
            <c:strRef>
              <c:f>'Topverdiener Single '!$D$11:$G$11</c:f>
              <c:strCache>
                <c:ptCount val="4"/>
                <c:pt idx="0">
                  <c:v>Riester hat 
um 3 % 
geringere
Rendite</c:v>
                </c:pt>
                <c:pt idx="1">
                  <c:v>Riester hat 
um 2 % 
geringere 
Rendite </c:v>
                </c:pt>
                <c:pt idx="2">
                  <c:v>Riester hat 
um 1 %
geringere 
Rendite</c:v>
                </c:pt>
                <c:pt idx="3">
                  <c:v>Riester erreicht
die gleiche 
Rendite 
(6 % p.a.)</c:v>
                </c:pt>
              </c:strCache>
            </c:strRef>
          </c:cat>
          <c:val>
            <c:numRef>
              <c:f>'Topverdiener Single '!$D$14:$G$14</c:f>
              <c:numCache>
                <c:formatCode>General</c:formatCode>
                <c:ptCount val="4"/>
                <c:pt idx="0">
                  <c:v>-174.20700726234804</c:v>
                </c:pt>
                <c:pt idx="1">
                  <c:v>-148.74186085920192</c:v>
                </c:pt>
                <c:pt idx="2">
                  <c:v>-116.12568840440912</c:v>
                </c:pt>
                <c:pt idx="3">
                  <c:v>-74.172597104086947</c:v>
                </c:pt>
              </c:numCache>
            </c:numRef>
          </c:val>
          <c:smooth val="0"/>
          <c:extLst>
            <c:ext xmlns:c16="http://schemas.microsoft.com/office/drawing/2014/chart" uri="{C3380CC4-5D6E-409C-BE32-E72D297353CC}">
              <c16:uniqueId val="{00000002-6F4B-409F-85EB-3ECE1CDBC4F3}"/>
            </c:ext>
          </c:extLst>
        </c:ser>
        <c:dLbls>
          <c:showLegendKey val="0"/>
          <c:showVal val="0"/>
          <c:showCatName val="0"/>
          <c:showSerName val="0"/>
          <c:showPercent val="0"/>
          <c:showBubbleSize val="0"/>
        </c:dLbls>
        <c:smooth val="0"/>
        <c:axId val="1359447104"/>
        <c:axId val="1359447520"/>
      </c:lineChart>
      <c:catAx>
        <c:axId val="1359447104"/>
        <c:scaling>
          <c:orientation val="minMax"/>
        </c:scaling>
        <c:delete val="0"/>
        <c:axPos val="b"/>
        <c:numFmt formatCode="General" sourceLinked="1"/>
        <c:majorTickMark val="none"/>
        <c:minorTickMark val="none"/>
        <c:tickLblPos val="low"/>
        <c:spPr>
          <a:noFill/>
          <a:ln w="635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1359447520"/>
        <c:crosses val="autoZero"/>
        <c:auto val="1"/>
        <c:lblAlgn val="ctr"/>
        <c:lblOffset val="100"/>
        <c:noMultiLvlLbl val="0"/>
      </c:catAx>
      <c:valAx>
        <c:axId val="1359447520"/>
        <c:scaling>
          <c:orientation val="minMax"/>
          <c:max val="200"/>
          <c:min val="-200"/>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e-DE"/>
          </a:p>
        </c:txPr>
        <c:crossAx val="1359447104"/>
        <c:crosses val="autoZero"/>
        <c:crossBetween val="between"/>
      </c:valAx>
      <c:spPr>
        <a:noFill/>
        <a:ln>
          <a:noFill/>
        </a:ln>
        <a:effectLst/>
      </c:spPr>
    </c:plotArea>
    <c:legend>
      <c:legendPos val="r"/>
      <c:layout>
        <c:manualLayout>
          <c:xMode val="edge"/>
          <c:yMode val="edge"/>
          <c:x val="0.72170478003705363"/>
          <c:y val="0.2314740598684244"/>
          <c:w val="0.24794902932298812"/>
          <c:h val="0.3668157588753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3A61294-5971-4E35-97DB-355B1608FD7A}"/>
              </a:ext>
            </a:extLst>
          </p:cNvPr>
          <p:cNvSpPr>
            <a:spLocks noGrp="1"/>
          </p:cNvSpPr>
          <p:nvPr>
            <p:ph type="hdr" sz="quarter"/>
          </p:nvPr>
        </p:nvSpPr>
        <p:spPr>
          <a:xfrm>
            <a:off x="1" y="0"/>
            <a:ext cx="3078427" cy="513508"/>
          </a:xfrm>
          <a:prstGeom prst="rect">
            <a:avLst/>
          </a:prstGeom>
        </p:spPr>
        <p:txBody>
          <a:bodyPr vert="horz" lIns="95098" tIns="47549" rIns="95098" bIns="47549" rtlCol="0"/>
          <a:lstStyle>
            <a:lvl1pPr algn="l">
              <a:defRPr sz="1200"/>
            </a:lvl1pPr>
          </a:lstStyle>
          <a:p>
            <a:endParaRPr lang="de-DE"/>
          </a:p>
        </p:txBody>
      </p:sp>
      <p:sp>
        <p:nvSpPr>
          <p:cNvPr id="3" name="Datumsplatzhalter 2">
            <a:extLst>
              <a:ext uri="{FF2B5EF4-FFF2-40B4-BE49-F238E27FC236}">
                <a16:creationId xmlns:a16="http://schemas.microsoft.com/office/drawing/2014/main" id="{4B32A5D3-B35B-49B8-867E-6A6D7C746C70}"/>
              </a:ext>
            </a:extLst>
          </p:cNvPr>
          <p:cNvSpPr>
            <a:spLocks noGrp="1"/>
          </p:cNvSpPr>
          <p:nvPr>
            <p:ph type="dt" sz="quarter" idx="1"/>
          </p:nvPr>
        </p:nvSpPr>
        <p:spPr>
          <a:xfrm>
            <a:off x="4023993" y="0"/>
            <a:ext cx="3078427" cy="513508"/>
          </a:xfrm>
          <a:prstGeom prst="rect">
            <a:avLst/>
          </a:prstGeom>
        </p:spPr>
        <p:txBody>
          <a:bodyPr vert="horz" lIns="95098" tIns="47549" rIns="95098" bIns="47549" rtlCol="0"/>
          <a:lstStyle>
            <a:lvl1pPr algn="r">
              <a:defRPr sz="1200"/>
            </a:lvl1pPr>
          </a:lstStyle>
          <a:p>
            <a:fld id="{D2CDAD98-DA15-46B4-8D09-F29896EE168D}" type="datetimeFigureOut">
              <a:rPr lang="de-DE" smtClean="0"/>
              <a:t>08.09.2021</a:t>
            </a:fld>
            <a:endParaRPr lang="de-DE"/>
          </a:p>
        </p:txBody>
      </p:sp>
      <p:sp>
        <p:nvSpPr>
          <p:cNvPr id="4" name="Fußzeilenplatzhalter 3">
            <a:extLst>
              <a:ext uri="{FF2B5EF4-FFF2-40B4-BE49-F238E27FC236}">
                <a16:creationId xmlns:a16="http://schemas.microsoft.com/office/drawing/2014/main" id="{501A4020-B400-4F38-ADDA-10CF5BE4447B}"/>
              </a:ext>
            </a:extLst>
          </p:cNvPr>
          <p:cNvSpPr>
            <a:spLocks noGrp="1"/>
          </p:cNvSpPr>
          <p:nvPr>
            <p:ph type="ftr" sz="quarter" idx="2"/>
          </p:nvPr>
        </p:nvSpPr>
        <p:spPr>
          <a:xfrm>
            <a:off x="1" y="9721108"/>
            <a:ext cx="3078427" cy="513507"/>
          </a:xfrm>
          <a:prstGeom prst="rect">
            <a:avLst/>
          </a:prstGeom>
        </p:spPr>
        <p:txBody>
          <a:bodyPr vert="horz" lIns="95098" tIns="47549" rIns="95098" bIns="47549"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D8EDF93C-8459-4C8D-85AB-5EF741D71847}"/>
              </a:ext>
            </a:extLst>
          </p:cNvPr>
          <p:cNvSpPr>
            <a:spLocks noGrp="1"/>
          </p:cNvSpPr>
          <p:nvPr>
            <p:ph type="sldNum" sz="quarter" idx="3"/>
          </p:nvPr>
        </p:nvSpPr>
        <p:spPr>
          <a:xfrm>
            <a:off x="4023993" y="9721108"/>
            <a:ext cx="3078427" cy="513507"/>
          </a:xfrm>
          <a:prstGeom prst="rect">
            <a:avLst/>
          </a:prstGeom>
        </p:spPr>
        <p:txBody>
          <a:bodyPr vert="horz" lIns="95098" tIns="47549" rIns="95098" bIns="47549" rtlCol="0" anchor="b"/>
          <a:lstStyle>
            <a:lvl1pPr algn="r">
              <a:defRPr sz="1200"/>
            </a:lvl1pPr>
          </a:lstStyle>
          <a:p>
            <a:fld id="{254045F7-6BCB-4D13-B8A1-AE5752D358E3}" type="slidenum">
              <a:rPr lang="de-DE" smtClean="0"/>
              <a:t>‹Nr.›</a:t>
            </a:fld>
            <a:endParaRPr lang="de-DE"/>
          </a:p>
        </p:txBody>
      </p:sp>
    </p:spTree>
    <p:extLst>
      <p:ext uri="{BB962C8B-B14F-4D97-AF65-F5344CB8AC3E}">
        <p14:creationId xmlns:p14="http://schemas.microsoft.com/office/powerpoint/2010/main" val="107711203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8427" cy="513508"/>
          </a:xfrm>
          <a:prstGeom prst="rect">
            <a:avLst/>
          </a:prstGeom>
        </p:spPr>
        <p:txBody>
          <a:bodyPr vert="horz" lIns="95098" tIns="47549" rIns="95098" bIns="47549" rtlCol="0"/>
          <a:lstStyle>
            <a:lvl1pPr algn="l">
              <a:defRPr sz="1200"/>
            </a:lvl1pPr>
          </a:lstStyle>
          <a:p>
            <a:endParaRPr lang="de-DE"/>
          </a:p>
        </p:txBody>
      </p:sp>
      <p:sp>
        <p:nvSpPr>
          <p:cNvPr id="3" name="Datumsplatzhalter 2"/>
          <p:cNvSpPr>
            <a:spLocks noGrp="1"/>
          </p:cNvSpPr>
          <p:nvPr>
            <p:ph type="dt" idx="1"/>
          </p:nvPr>
        </p:nvSpPr>
        <p:spPr>
          <a:xfrm>
            <a:off x="4023993" y="0"/>
            <a:ext cx="3078427" cy="513508"/>
          </a:xfrm>
          <a:prstGeom prst="rect">
            <a:avLst/>
          </a:prstGeom>
        </p:spPr>
        <p:txBody>
          <a:bodyPr vert="horz" lIns="95098" tIns="47549" rIns="95098" bIns="47549" rtlCol="0"/>
          <a:lstStyle>
            <a:lvl1pPr algn="r">
              <a:defRPr sz="1200"/>
            </a:lvl1pPr>
          </a:lstStyle>
          <a:p>
            <a:fld id="{8ECB9AE6-A1C8-EB4C-A8CD-06B6DE9B40AF}" type="datetimeFigureOut">
              <a:rPr lang="de-DE" smtClean="0"/>
              <a:t>08.09.2021</a:t>
            </a:fld>
            <a:endParaRPr lang="de-DE"/>
          </a:p>
        </p:txBody>
      </p:sp>
      <p:sp>
        <p:nvSpPr>
          <p:cNvPr id="4" name="Folienbildplatzhalter 3"/>
          <p:cNvSpPr>
            <a:spLocks noGrp="1" noRot="1" noChangeAspect="1"/>
          </p:cNvSpPr>
          <p:nvPr>
            <p:ph type="sldImg" idx="2"/>
          </p:nvPr>
        </p:nvSpPr>
        <p:spPr>
          <a:xfrm>
            <a:off x="484188" y="1281113"/>
            <a:ext cx="6135687" cy="3451225"/>
          </a:xfrm>
          <a:prstGeom prst="rect">
            <a:avLst/>
          </a:prstGeom>
          <a:noFill/>
          <a:ln w="12700">
            <a:solidFill>
              <a:prstClr val="black"/>
            </a:solidFill>
          </a:ln>
        </p:spPr>
        <p:txBody>
          <a:bodyPr vert="horz" lIns="95098" tIns="47549" rIns="95098" bIns="47549" rtlCol="0" anchor="ctr"/>
          <a:lstStyle/>
          <a:p>
            <a:endParaRPr lang="de-DE"/>
          </a:p>
        </p:txBody>
      </p:sp>
      <p:sp>
        <p:nvSpPr>
          <p:cNvPr id="5" name="Notizenplatzhalter 4"/>
          <p:cNvSpPr>
            <a:spLocks noGrp="1"/>
          </p:cNvSpPr>
          <p:nvPr>
            <p:ph type="body" sz="quarter" idx="3"/>
          </p:nvPr>
        </p:nvSpPr>
        <p:spPr>
          <a:xfrm>
            <a:off x="710407" y="4925408"/>
            <a:ext cx="5683250" cy="4029879"/>
          </a:xfrm>
          <a:prstGeom prst="rect">
            <a:avLst/>
          </a:prstGeom>
        </p:spPr>
        <p:txBody>
          <a:bodyPr vert="horz" lIns="95098" tIns="47549" rIns="95098" bIns="47549"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1" y="9721108"/>
            <a:ext cx="3078427" cy="513507"/>
          </a:xfrm>
          <a:prstGeom prst="rect">
            <a:avLst/>
          </a:prstGeom>
        </p:spPr>
        <p:txBody>
          <a:bodyPr vert="horz" lIns="95098" tIns="47549" rIns="95098" bIns="47549" rtlCol="0" anchor="b"/>
          <a:lstStyle>
            <a:lvl1pPr algn="l">
              <a:defRPr sz="1200"/>
            </a:lvl1pPr>
          </a:lstStyle>
          <a:p>
            <a:endParaRPr lang="de-DE"/>
          </a:p>
        </p:txBody>
      </p:sp>
      <p:sp>
        <p:nvSpPr>
          <p:cNvPr id="7" name="Foliennummernplatzhalter 6"/>
          <p:cNvSpPr>
            <a:spLocks noGrp="1"/>
          </p:cNvSpPr>
          <p:nvPr>
            <p:ph type="sldNum" sz="quarter" idx="5"/>
          </p:nvPr>
        </p:nvSpPr>
        <p:spPr>
          <a:xfrm>
            <a:off x="4023993" y="9721108"/>
            <a:ext cx="3078427" cy="513507"/>
          </a:xfrm>
          <a:prstGeom prst="rect">
            <a:avLst/>
          </a:prstGeom>
        </p:spPr>
        <p:txBody>
          <a:bodyPr vert="horz" lIns="95098" tIns="47549" rIns="95098" bIns="47549" rtlCol="0" anchor="b"/>
          <a:lstStyle>
            <a:lvl1pPr algn="r">
              <a:defRPr sz="1200"/>
            </a:lvl1pPr>
          </a:lstStyle>
          <a:p>
            <a:fld id="{A00D276D-9CE3-A242-9242-41B8853F3AC0}" type="slidenum">
              <a:rPr lang="de-DE" smtClean="0"/>
              <a:t>‹Nr.›</a:t>
            </a:fld>
            <a:endParaRPr lang="de-DE"/>
          </a:p>
        </p:txBody>
      </p:sp>
    </p:spTree>
    <p:extLst>
      <p:ext uri="{BB962C8B-B14F-4D97-AF65-F5344CB8AC3E}">
        <p14:creationId xmlns:p14="http://schemas.microsoft.com/office/powerpoint/2010/main" val="113442604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A00D276D-9CE3-A242-9242-41B8853F3AC0}" type="slidenum">
              <a:rPr lang="de-DE" smtClean="0"/>
              <a:t>1</a:t>
            </a:fld>
            <a:endParaRPr lang="de-DE"/>
          </a:p>
        </p:txBody>
      </p:sp>
    </p:spTree>
    <p:extLst>
      <p:ext uri="{BB962C8B-B14F-4D97-AF65-F5344CB8AC3E}">
        <p14:creationId xmlns:p14="http://schemas.microsoft.com/office/powerpoint/2010/main" val="362089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A00D276D-9CE3-A242-9242-41B8853F3AC0}" type="slidenum">
              <a:rPr lang="de-DE" smtClean="0"/>
              <a:t>18</a:t>
            </a:fld>
            <a:endParaRPr lang="de-DE"/>
          </a:p>
        </p:txBody>
      </p:sp>
    </p:spTree>
    <p:extLst>
      <p:ext uri="{BB962C8B-B14F-4D97-AF65-F5344CB8AC3E}">
        <p14:creationId xmlns:p14="http://schemas.microsoft.com/office/powerpoint/2010/main" val="1417496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A00D276D-9CE3-A242-9242-41B8853F3AC0}" type="slidenum">
              <a:rPr lang="de-DE" smtClean="0"/>
              <a:t>22</a:t>
            </a:fld>
            <a:endParaRPr lang="de-DE"/>
          </a:p>
        </p:txBody>
      </p:sp>
    </p:spTree>
    <p:extLst>
      <p:ext uri="{BB962C8B-B14F-4D97-AF65-F5344CB8AC3E}">
        <p14:creationId xmlns:p14="http://schemas.microsoft.com/office/powerpoint/2010/main" val="1636471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A00D276D-9CE3-A242-9242-41B8853F3AC0}" type="slidenum">
              <a:rPr lang="de-DE" smtClean="0"/>
              <a:t>24</a:t>
            </a:fld>
            <a:endParaRPr lang="de-DE"/>
          </a:p>
        </p:txBody>
      </p:sp>
    </p:spTree>
    <p:extLst>
      <p:ext uri="{BB962C8B-B14F-4D97-AF65-F5344CB8AC3E}">
        <p14:creationId xmlns:p14="http://schemas.microsoft.com/office/powerpoint/2010/main" val="57079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A00D276D-9CE3-A242-9242-41B8853F3AC0}" type="slidenum">
              <a:rPr lang="de-DE" smtClean="0"/>
              <a:t>2</a:t>
            </a:fld>
            <a:endParaRPr lang="de-DE"/>
          </a:p>
        </p:txBody>
      </p:sp>
    </p:spTree>
    <p:extLst>
      <p:ext uri="{BB962C8B-B14F-4D97-AF65-F5344CB8AC3E}">
        <p14:creationId xmlns:p14="http://schemas.microsoft.com/office/powerpoint/2010/main" val="208552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A00D276D-9CE3-A242-9242-41B8853F3AC0}" type="slidenum">
              <a:rPr lang="de-DE" smtClean="0"/>
              <a:t>3</a:t>
            </a:fld>
            <a:endParaRPr lang="de-DE"/>
          </a:p>
        </p:txBody>
      </p:sp>
    </p:spTree>
    <p:extLst>
      <p:ext uri="{BB962C8B-B14F-4D97-AF65-F5344CB8AC3E}">
        <p14:creationId xmlns:p14="http://schemas.microsoft.com/office/powerpoint/2010/main" val="36781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A00D276D-9CE3-A242-9242-41B8853F3AC0}" type="slidenum">
              <a:rPr lang="de-DE" smtClean="0"/>
              <a:t>5</a:t>
            </a:fld>
            <a:endParaRPr lang="de-DE"/>
          </a:p>
        </p:txBody>
      </p:sp>
    </p:spTree>
    <p:extLst>
      <p:ext uri="{BB962C8B-B14F-4D97-AF65-F5344CB8AC3E}">
        <p14:creationId xmlns:p14="http://schemas.microsoft.com/office/powerpoint/2010/main" val="268091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A00D276D-9CE3-A242-9242-41B8853F3AC0}" type="slidenum">
              <a:rPr lang="de-DE" smtClean="0"/>
              <a:t>6</a:t>
            </a:fld>
            <a:endParaRPr lang="de-DE"/>
          </a:p>
        </p:txBody>
      </p:sp>
    </p:spTree>
    <p:extLst>
      <p:ext uri="{BB962C8B-B14F-4D97-AF65-F5344CB8AC3E}">
        <p14:creationId xmlns:p14="http://schemas.microsoft.com/office/powerpoint/2010/main" val="87817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A00D276D-9CE3-A242-9242-41B8853F3AC0}" type="slidenum">
              <a:rPr lang="de-DE" smtClean="0"/>
              <a:t>7</a:t>
            </a:fld>
            <a:endParaRPr lang="de-DE"/>
          </a:p>
        </p:txBody>
      </p:sp>
    </p:spTree>
    <p:extLst>
      <p:ext uri="{BB962C8B-B14F-4D97-AF65-F5344CB8AC3E}">
        <p14:creationId xmlns:p14="http://schemas.microsoft.com/office/powerpoint/2010/main" val="1179887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A00D276D-9CE3-A242-9242-41B8853F3AC0}" type="slidenum">
              <a:rPr lang="de-DE" smtClean="0"/>
              <a:t>10</a:t>
            </a:fld>
            <a:endParaRPr lang="de-DE"/>
          </a:p>
        </p:txBody>
      </p:sp>
    </p:spTree>
    <p:extLst>
      <p:ext uri="{BB962C8B-B14F-4D97-AF65-F5344CB8AC3E}">
        <p14:creationId xmlns:p14="http://schemas.microsoft.com/office/powerpoint/2010/main" val="1285036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A00D276D-9CE3-A242-9242-41B8853F3AC0}" type="slidenum">
              <a:rPr lang="de-DE" smtClean="0"/>
              <a:t>12</a:t>
            </a:fld>
            <a:endParaRPr lang="de-DE"/>
          </a:p>
        </p:txBody>
      </p:sp>
    </p:spTree>
    <p:extLst>
      <p:ext uri="{BB962C8B-B14F-4D97-AF65-F5344CB8AC3E}">
        <p14:creationId xmlns:p14="http://schemas.microsoft.com/office/powerpoint/2010/main" val="1535859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A00D276D-9CE3-A242-9242-41B8853F3AC0}" type="slidenum">
              <a:rPr lang="de-DE" smtClean="0"/>
              <a:t>16</a:t>
            </a:fld>
            <a:endParaRPr lang="de-DE"/>
          </a:p>
        </p:txBody>
      </p:sp>
    </p:spTree>
    <p:extLst>
      <p:ext uri="{BB962C8B-B14F-4D97-AF65-F5344CB8AC3E}">
        <p14:creationId xmlns:p14="http://schemas.microsoft.com/office/powerpoint/2010/main" val="717501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bg>
      <p:bgPr>
        <a:solidFill>
          <a:srgbClr val="FFFFFF"/>
        </a:solidFill>
        <a:effectLst/>
      </p:bgPr>
    </p:bg>
    <p:spTree>
      <p:nvGrpSpPr>
        <p:cNvPr id="1" name=""/>
        <p:cNvGrpSpPr/>
        <p:nvPr/>
      </p:nvGrpSpPr>
      <p:grpSpPr>
        <a:xfrm>
          <a:off x="0" y="0"/>
          <a:ext cx="0" cy="0"/>
          <a:chOff x="0" y="0"/>
          <a:chExt cx="0" cy="0"/>
        </a:xfrm>
      </p:grpSpPr>
      <p:pic>
        <p:nvPicPr>
          <p:cNvPr id="10" name="Grafik 9" descr="Ein Bild, das Text, Tisch, drinnen, sitzend enthält.&#10;&#10;Automatisch generierte Beschreibung">
            <a:extLst>
              <a:ext uri="{FF2B5EF4-FFF2-40B4-BE49-F238E27FC236}">
                <a16:creationId xmlns:a16="http://schemas.microsoft.com/office/drawing/2014/main" id="{E1FC0CA1-6F99-4373-901A-143722D6A1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49" r="114" b="8846"/>
          <a:stretch/>
        </p:blipFill>
        <p:spPr>
          <a:xfrm>
            <a:off x="3767" y="-1"/>
            <a:ext cx="12188233" cy="6858001"/>
          </a:xfrm>
          <a:prstGeom prst="rect">
            <a:avLst/>
          </a:prstGeom>
        </p:spPr>
      </p:pic>
      <p:sp>
        <p:nvSpPr>
          <p:cNvPr id="7" name="Rechteck 6">
            <a:extLst>
              <a:ext uri="{FF2B5EF4-FFF2-40B4-BE49-F238E27FC236}">
                <a16:creationId xmlns:a16="http://schemas.microsoft.com/office/drawing/2014/main" id="{9940F4E9-CF9C-4E75-A4AE-E39BB22322A1}"/>
              </a:ext>
            </a:extLst>
          </p:cNvPr>
          <p:cNvSpPr/>
          <p:nvPr userDrawn="1"/>
        </p:nvSpPr>
        <p:spPr>
          <a:xfrm rot="10800000">
            <a:off x="0" y="0"/>
            <a:ext cx="12192000" cy="6858000"/>
          </a:xfrm>
          <a:prstGeom prst="rect">
            <a:avLst/>
          </a:prstGeom>
          <a:gradFill flip="none" rotWithShape="1">
            <a:gsLst>
              <a:gs pos="2000">
                <a:srgbClr val="0062CF"/>
              </a:gs>
              <a:gs pos="100000">
                <a:srgbClr val="FFFFFF">
                  <a:alpha val="0"/>
                </a:srgbClr>
              </a:gs>
              <a:gs pos="100000">
                <a:schemeClr val="accent1">
                  <a:lumMod val="51000"/>
                  <a:lumOff val="49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06159DE3-5E65-4736-A786-2D80010A57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9577" y="6279637"/>
            <a:ext cx="1147169" cy="385576"/>
          </a:xfrm>
          <a:prstGeom prst="rect">
            <a:avLst/>
          </a:prstGeom>
        </p:spPr>
      </p:pic>
    </p:spTree>
    <p:extLst>
      <p:ext uri="{BB962C8B-B14F-4D97-AF65-F5344CB8AC3E}">
        <p14:creationId xmlns:p14="http://schemas.microsoft.com/office/powerpoint/2010/main" val="260887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56948A7-A496-4249-B80C-B0EB588E06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406" r="3680"/>
          <a:stretch/>
        </p:blipFill>
        <p:spPr>
          <a:xfrm>
            <a:off x="0" y="-2411"/>
            <a:ext cx="3761432" cy="6860411"/>
          </a:xfrm>
          <a:prstGeom prst="rect">
            <a:avLst/>
          </a:prstGeom>
        </p:spPr>
      </p:pic>
      <p:pic>
        <p:nvPicPr>
          <p:cNvPr id="7" name="Grafik 6">
            <a:extLst>
              <a:ext uri="{FF2B5EF4-FFF2-40B4-BE49-F238E27FC236}">
                <a16:creationId xmlns:a16="http://schemas.microsoft.com/office/drawing/2014/main" id="{8EE17444-B205-41E4-B9F0-5E6E3A7E6E5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20470" y="5953677"/>
            <a:ext cx="2256180" cy="758328"/>
          </a:xfrm>
          <a:prstGeom prst="rect">
            <a:avLst/>
          </a:prstGeom>
        </p:spPr>
      </p:pic>
      <p:sp>
        <p:nvSpPr>
          <p:cNvPr id="5" name="Rechteck 4">
            <a:extLst>
              <a:ext uri="{FF2B5EF4-FFF2-40B4-BE49-F238E27FC236}">
                <a16:creationId xmlns:a16="http://schemas.microsoft.com/office/drawing/2014/main" id="{FF5DE874-D2E2-4FCB-AA61-A9473EF50437}"/>
              </a:ext>
            </a:extLst>
          </p:cNvPr>
          <p:cNvSpPr/>
          <p:nvPr userDrawn="1"/>
        </p:nvSpPr>
        <p:spPr>
          <a:xfrm>
            <a:off x="0" y="-2412"/>
            <a:ext cx="3761432" cy="6860411"/>
          </a:xfrm>
          <a:prstGeom prst="rect">
            <a:avLst/>
          </a:prstGeom>
          <a:solidFill>
            <a:srgbClr val="F2F2F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48248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Benutzerdefiniertes Layout">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7D71E2A-B573-4A42-84E9-38F502D98A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4" name="Rechteck 3">
            <a:extLst>
              <a:ext uri="{FF2B5EF4-FFF2-40B4-BE49-F238E27FC236}">
                <a16:creationId xmlns:a16="http://schemas.microsoft.com/office/drawing/2014/main" id="{0F6CBE98-04DE-4847-A728-353443C934B2}"/>
              </a:ext>
            </a:extLst>
          </p:cNvPr>
          <p:cNvSpPr/>
          <p:nvPr userDrawn="1"/>
        </p:nvSpPr>
        <p:spPr>
          <a:xfrm>
            <a:off x="-1" y="-2"/>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41494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2_Benutzerdefiniertes Layou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EAAF7A3-73EE-457E-B936-B1C84DD66C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4">
            <a:extLst>
              <a:ext uri="{FF2B5EF4-FFF2-40B4-BE49-F238E27FC236}">
                <a16:creationId xmlns:a16="http://schemas.microsoft.com/office/drawing/2014/main" id="{35679EE5-38FA-4F0E-86D6-25250FD0324B}"/>
              </a:ext>
            </a:extLst>
          </p:cNvPr>
          <p:cNvSpPr/>
          <p:nvPr userDrawn="1"/>
        </p:nvSpPr>
        <p:spPr>
          <a:xfrm>
            <a:off x="0" y="0"/>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8763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2729053-3EB0-4319-922A-236353759C5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a:extLst>
              <a:ext uri="{FF2B5EF4-FFF2-40B4-BE49-F238E27FC236}">
                <a16:creationId xmlns:a16="http://schemas.microsoft.com/office/drawing/2014/main" id="{8AB80678-91CD-4BB0-A721-3A679FE491E1}"/>
              </a:ext>
            </a:extLst>
          </p:cNvPr>
          <p:cNvSpPr/>
          <p:nvPr userDrawn="1"/>
        </p:nvSpPr>
        <p:spPr>
          <a:xfrm>
            <a:off x="-1" y="-2"/>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9055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8_Benutzerdefiniertes Layou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3AE13C1-5F8A-4F62-AD28-F5F30A801F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hteck 4">
            <a:extLst>
              <a:ext uri="{FF2B5EF4-FFF2-40B4-BE49-F238E27FC236}">
                <a16:creationId xmlns:a16="http://schemas.microsoft.com/office/drawing/2014/main" id="{54017633-CEB7-411A-B5DB-B819AC3F1B7B}"/>
              </a:ext>
            </a:extLst>
          </p:cNvPr>
          <p:cNvSpPr/>
          <p:nvPr userDrawn="1"/>
        </p:nvSpPr>
        <p:spPr>
          <a:xfrm>
            <a:off x="-1" y="-2"/>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0809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Benutzerdefiniertes Layout">
    <p:spTree>
      <p:nvGrpSpPr>
        <p:cNvPr id="1" name=""/>
        <p:cNvGrpSpPr/>
        <p:nvPr/>
      </p:nvGrpSpPr>
      <p:grpSpPr>
        <a:xfrm>
          <a:off x="0" y="0"/>
          <a:ext cx="0" cy="0"/>
          <a:chOff x="0" y="0"/>
          <a:chExt cx="0" cy="0"/>
        </a:xfrm>
      </p:grpSpPr>
      <p:cxnSp>
        <p:nvCxnSpPr>
          <p:cNvPr id="3" name="Gerader Verbinder 2">
            <a:extLst>
              <a:ext uri="{FF2B5EF4-FFF2-40B4-BE49-F238E27FC236}">
                <a16:creationId xmlns:a16="http://schemas.microsoft.com/office/drawing/2014/main" id="{B680F362-80CB-4D4F-8E69-438063581A91}"/>
              </a:ext>
            </a:extLst>
          </p:cNvPr>
          <p:cNvCxnSpPr>
            <a:cxnSpLocks/>
          </p:cNvCxnSpPr>
          <p:nvPr userDrawn="1"/>
        </p:nvCxnSpPr>
        <p:spPr>
          <a:xfrm>
            <a:off x="81925" y="766080"/>
            <a:ext cx="3958315" cy="677"/>
          </a:xfrm>
          <a:prstGeom prst="line">
            <a:avLst/>
          </a:prstGeom>
          <a:ln w="57150">
            <a:solidFill>
              <a:srgbClr val="0062CF"/>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9503DDE5-87E8-4349-A3E5-801C050E94DB}"/>
              </a:ext>
            </a:extLst>
          </p:cNvPr>
          <p:cNvCxnSpPr>
            <a:cxnSpLocks/>
          </p:cNvCxnSpPr>
          <p:nvPr userDrawn="1"/>
        </p:nvCxnSpPr>
        <p:spPr>
          <a:xfrm flipV="1">
            <a:off x="4116000" y="766080"/>
            <a:ext cx="3960000" cy="3676"/>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FE38DE9-2AF9-430D-884E-FF718738C173}"/>
              </a:ext>
            </a:extLst>
          </p:cNvPr>
          <p:cNvCxnSpPr>
            <a:cxnSpLocks/>
          </p:cNvCxnSpPr>
          <p:nvPr userDrawn="1"/>
        </p:nvCxnSpPr>
        <p:spPr>
          <a:xfrm flipV="1">
            <a:off x="8150075" y="766080"/>
            <a:ext cx="3960000" cy="3676"/>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D3B18701-AD4D-4630-B95E-488FDD745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4811" y="6184580"/>
            <a:ext cx="1115264" cy="374853"/>
          </a:xfrm>
          <a:prstGeom prst="rect">
            <a:avLst/>
          </a:prstGeom>
        </p:spPr>
      </p:pic>
    </p:spTree>
    <p:extLst>
      <p:ext uri="{BB962C8B-B14F-4D97-AF65-F5344CB8AC3E}">
        <p14:creationId xmlns:p14="http://schemas.microsoft.com/office/powerpoint/2010/main" val="346459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Benutzerdefiniertes Layou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22BF397-DF96-436F-BDB3-F2C813B89B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50075" y="871282"/>
            <a:ext cx="3960000" cy="5916365"/>
          </a:xfrm>
          <a:prstGeom prst="rect">
            <a:avLst/>
          </a:prstGeom>
        </p:spPr>
      </p:pic>
      <p:cxnSp>
        <p:nvCxnSpPr>
          <p:cNvPr id="7" name="Gerader Verbinder 6">
            <a:extLst>
              <a:ext uri="{FF2B5EF4-FFF2-40B4-BE49-F238E27FC236}">
                <a16:creationId xmlns:a16="http://schemas.microsoft.com/office/drawing/2014/main" id="{B4FA6AF9-E61F-4D12-A49F-381F359E7FF8}"/>
              </a:ext>
            </a:extLst>
          </p:cNvPr>
          <p:cNvCxnSpPr>
            <a:cxnSpLocks/>
          </p:cNvCxnSpPr>
          <p:nvPr userDrawn="1"/>
        </p:nvCxnSpPr>
        <p:spPr>
          <a:xfrm>
            <a:off x="81925" y="766080"/>
            <a:ext cx="3958315" cy="677"/>
          </a:xfrm>
          <a:prstGeom prst="line">
            <a:avLst/>
          </a:prstGeom>
          <a:ln w="57150">
            <a:solidFill>
              <a:srgbClr val="0062CF"/>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C6CD05E6-6BA3-43B3-B64B-75AE2AF22D6E}"/>
              </a:ext>
            </a:extLst>
          </p:cNvPr>
          <p:cNvCxnSpPr>
            <a:cxnSpLocks/>
          </p:cNvCxnSpPr>
          <p:nvPr userDrawn="1"/>
        </p:nvCxnSpPr>
        <p:spPr>
          <a:xfrm flipV="1">
            <a:off x="4116000" y="766080"/>
            <a:ext cx="3960000" cy="3676"/>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FDAB6613-49F3-4A38-AD30-0A444213EB52}"/>
              </a:ext>
            </a:extLst>
          </p:cNvPr>
          <p:cNvCxnSpPr>
            <a:cxnSpLocks/>
          </p:cNvCxnSpPr>
          <p:nvPr userDrawn="1"/>
        </p:nvCxnSpPr>
        <p:spPr>
          <a:xfrm flipV="1">
            <a:off x="8150075" y="766080"/>
            <a:ext cx="3960000" cy="3676"/>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FF93DE32-1B28-4F14-9F71-FFDA687E3EB2}"/>
              </a:ext>
            </a:extLst>
          </p:cNvPr>
          <p:cNvSpPr/>
          <p:nvPr userDrawn="1"/>
        </p:nvSpPr>
        <p:spPr>
          <a:xfrm>
            <a:off x="8150075" y="871282"/>
            <a:ext cx="3960000" cy="5920041"/>
          </a:xfrm>
          <a:prstGeom prst="rect">
            <a:avLst/>
          </a:prstGeom>
          <a:solidFill>
            <a:srgbClr val="F2F2F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EC99326B-A0CD-48EA-B1ED-E5287B7902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34590" y="6128790"/>
            <a:ext cx="1713717" cy="576000"/>
          </a:xfrm>
          <a:prstGeom prst="rect">
            <a:avLst/>
          </a:prstGeom>
        </p:spPr>
      </p:pic>
    </p:spTree>
    <p:extLst>
      <p:ext uri="{BB962C8B-B14F-4D97-AF65-F5344CB8AC3E}">
        <p14:creationId xmlns:p14="http://schemas.microsoft.com/office/powerpoint/2010/main" val="89789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6159DE3-5E65-4736-A786-2D80010A57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4590" y="6123339"/>
            <a:ext cx="1713717" cy="576000"/>
          </a:xfrm>
          <a:prstGeom prst="rect">
            <a:avLst/>
          </a:prstGeom>
        </p:spPr>
      </p:pic>
    </p:spTree>
    <p:extLst>
      <p:ext uri="{BB962C8B-B14F-4D97-AF65-F5344CB8AC3E}">
        <p14:creationId xmlns:p14="http://schemas.microsoft.com/office/powerpoint/2010/main" val="4278203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title only">
    <p:spTree>
      <p:nvGrpSpPr>
        <p:cNvPr id="1" name=""/>
        <p:cNvGrpSpPr/>
        <p:nvPr/>
      </p:nvGrpSpPr>
      <p:grpSpPr>
        <a:xfrm>
          <a:off x="0" y="0"/>
          <a:ext cx="0" cy="0"/>
          <a:chOff x="0" y="0"/>
          <a:chExt cx="0" cy="0"/>
        </a:xfrm>
      </p:grpSpPr>
      <p:cxnSp>
        <p:nvCxnSpPr>
          <p:cNvPr id="3" name="Straight Connector 9"/>
          <p:cNvCxnSpPr>
            <a:cxnSpLocks noChangeShapeType="1"/>
          </p:cNvCxnSpPr>
          <p:nvPr/>
        </p:nvCxnSpPr>
        <p:spPr bwMode="auto">
          <a:xfrm rot="10800000">
            <a:off x="653006" y="6368450"/>
            <a:ext cx="10887910" cy="0"/>
          </a:xfrm>
          <a:prstGeom prst="line">
            <a:avLst/>
          </a:prstGeom>
          <a:noFill/>
          <a:ln w="6350">
            <a:solidFill>
              <a:schemeClr val="tx2"/>
            </a:solidFill>
            <a:round/>
            <a:headEnd/>
            <a:tailEnd/>
          </a:ln>
        </p:spPr>
      </p:cxnSp>
      <p:sp>
        <p:nvSpPr>
          <p:cNvPr id="17" name="Rectangle 2"/>
          <p:cNvSpPr>
            <a:spLocks noGrp="1" noChangeArrowheads="1"/>
          </p:cNvSpPr>
          <p:nvPr>
            <p:ph type="title"/>
          </p:nvPr>
        </p:nvSpPr>
        <p:spPr bwMode="auto">
          <a:xfrm>
            <a:off x="651085" y="455786"/>
            <a:ext cx="8667221" cy="684105"/>
          </a:xfrm>
          <a:prstGeom prst="rect">
            <a:avLst/>
          </a:prstGeom>
          <a:noFill/>
          <a:ln w="9525">
            <a:noFill/>
            <a:miter lim="800000"/>
            <a:headEnd/>
            <a:tailEnd/>
          </a:ln>
        </p:spPr>
        <p:txBody>
          <a:bodyPr/>
          <a:lstStyle>
            <a:lvl1pPr>
              <a:defRPr lang="en-US" sz="2351" kern="1200" noProof="0" smtClean="0">
                <a:solidFill>
                  <a:schemeClr val="accent1"/>
                </a:solidFill>
                <a:latin typeface="+mn-lt"/>
                <a:ea typeface="ＭＳ Ｐゴシック" pitchFamily="34" charset="-128"/>
                <a:cs typeface="ＭＳ Ｐゴシック" pitchFamily="-109" charset="-128"/>
              </a:defRPr>
            </a:lvl1pPr>
          </a:lstStyle>
          <a:p>
            <a:pPr lvl="0"/>
            <a:r>
              <a:rPr lang="en-US" noProof="0"/>
              <a:t>Click to edit Master title style</a:t>
            </a:r>
            <a:endParaRPr lang="en-US" noProof="0" dirty="0"/>
          </a:p>
        </p:txBody>
      </p:sp>
      <p:sp>
        <p:nvSpPr>
          <p:cNvPr id="11" name="Slide Number Placeholder 7"/>
          <p:cNvSpPr>
            <a:spLocks noGrp="1"/>
          </p:cNvSpPr>
          <p:nvPr>
            <p:ph type="sldNum" sz="quarter" idx="12"/>
          </p:nvPr>
        </p:nvSpPr>
        <p:spPr/>
        <p:txBody>
          <a:bodyPr/>
          <a:lstStyle>
            <a:lvl1pPr>
              <a:defRPr/>
            </a:lvl1pPr>
          </a:lstStyle>
          <a:p>
            <a:pPr>
              <a:defRPr/>
            </a:pPr>
            <a:fld id="{1BF6BAFB-95B1-4694-B27E-F152F070DA2C}" type="slidenum">
              <a:rPr lang="en-US" smtClean="0"/>
              <a:pPr>
                <a:defRPr/>
              </a:pPr>
              <a:t>‹Nr.›</a:t>
            </a:fld>
            <a:endParaRPr lang="en-US"/>
          </a:p>
        </p:txBody>
      </p:sp>
      <p:cxnSp>
        <p:nvCxnSpPr>
          <p:cNvPr id="13" name="Straight Connector 9"/>
          <p:cNvCxnSpPr>
            <a:cxnSpLocks noChangeShapeType="1"/>
          </p:cNvCxnSpPr>
          <p:nvPr/>
        </p:nvCxnSpPr>
        <p:spPr bwMode="auto">
          <a:xfrm rot="10800000">
            <a:off x="653006" y="6368450"/>
            <a:ext cx="10887910" cy="0"/>
          </a:xfrm>
          <a:prstGeom prst="line">
            <a:avLst/>
          </a:prstGeom>
          <a:noFill/>
          <a:ln w="6350">
            <a:solidFill>
              <a:schemeClr val="tx2"/>
            </a:solidFill>
            <a:round/>
            <a:headEnd/>
            <a:tailEnd/>
          </a:ln>
        </p:spPr>
      </p:cxnSp>
      <p:cxnSp>
        <p:nvCxnSpPr>
          <p:cNvPr id="19" name="Straight Connector 9"/>
          <p:cNvCxnSpPr>
            <a:cxnSpLocks noChangeShapeType="1"/>
          </p:cNvCxnSpPr>
          <p:nvPr userDrawn="1"/>
        </p:nvCxnSpPr>
        <p:spPr bwMode="auto">
          <a:xfrm rot="10800000">
            <a:off x="653006" y="6368450"/>
            <a:ext cx="10887910" cy="0"/>
          </a:xfrm>
          <a:prstGeom prst="line">
            <a:avLst/>
          </a:prstGeom>
          <a:noFill/>
          <a:ln w="6350">
            <a:solidFill>
              <a:schemeClr val="tx2"/>
            </a:solidFill>
            <a:round/>
            <a:headEnd/>
            <a:tailEnd/>
          </a:ln>
        </p:spPr>
      </p:cxnSp>
      <p:pic>
        <p:nvPicPr>
          <p:cNvPr id="8" name="Bild 13" descr="DWS_Investments_Light_RGB.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54684" y="446481"/>
            <a:ext cx="1288556" cy="566474"/>
          </a:xfrm>
          <a:prstGeom prst="rect">
            <a:avLst/>
          </a:prstGeom>
        </p:spPr>
      </p:pic>
    </p:spTree>
    <p:extLst>
      <p:ext uri="{BB962C8B-B14F-4D97-AF65-F5344CB8AC3E}">
        <p14:creationId xmlns:p14="http://schemas.microsoft.com/office/powerpoint/2010/main" val="252008648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Benutzerdefiniertes Layout">
    <p:spTree>
      <p:nvGrpSpPr>
        <p:cNvPr id="1" name=""/>
        <p:cNvGrpSpPr/>
        <p:nvPr/>
      </p:nvGrpSpPr>
      <p:grpSpPr>
        <a:xfrm>
          <a:off x="0" y="0"/>
          <a:ext cx="0" cy="0"/>
          <a:chOff x="0" y="0"/>
          <a:chExt cx="0" cy="0"/>
        </a:xfrm>
      </p:grpSpPr>
      <p:cxnSp>
        <p:nvCxnSpPr>
          <p:cNvPr id="3" name="Gerader Verbinder 2">
            <a:extLst>
              <a:ext uri="{FF2B5EF4-FFF2-40B4-BE49-F238E27FC236}">
                <a16:creationId xmlns:a16="http://schemas.microsoft.com/office/drawing/2014/main" id="{B680F362-80CB-4D4F-8E69-438063581A91}"/>
              </a:ext>
            </a:extLst>
          </p:cNvPr>
          <p:cNvCxnSpPr>
            <a:cxnSpLocks/>
          </p:cNvCxnSpPr>
          <p:nvPr userDrawn="1"/>
        </p:nvCxnSpPr>
        <p:spPr>
          <a:xfrm>
            <a:off x="167640" y="593552"/>
            <a:ext cx="11887200" cy="0"/>
          </a:xfrm>
          <a:prstGeom prst="line">
            <a:avLst/>
          </a:prstGeom>
          <a:ln w="57150">
            <a:solidFill>
              <a:srgbClr val="0062CF"/>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D3B18701-AD4D-4630-B95E-488FDD745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93585" y="6516791"/>
            <a:ext cx="863021" cy="290071"/>
          </a:xfrm>
          <a:prstGeom prst="rect">
            <a:avLst/>
          </a:prstGeom>
        </p:spPr>
      </p:pic>
      <p:pic>
        <p:nvPicPr>
          <p:cNvPr id="11" name="Grafik 10" descr="Ein Bild, das Text, Schild enthält.&#10;&#10;Automatisch generierte Beschreibung">
            <a:extLst>
              <a:ext uri="{FF2B5EF4-FFF2-40B4-BE49-F238E27FC236}">
                <a16:creationId xmlns:a16="http://schemas.microsoft.com/office/drawing/2014/main" id="{B20925DB-6546-4D76-B8DC-9EA17D5C80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1853" y="6516792"/>
            <a:ext cx="614957" cy="290074"/>
          </a:xfrm>
          <a:prstGeom prst="rect">
            <a:avLst/>
          </a:prstGeom>
        </p:spPr>
      </p:pic>
      <p:pic>
        <p:nvPicPr>
          <p:cNvPr id="16" name="Grafik 15" descr="Ein Bild, das Text enthält.&#10;&#10;Automatisch generierte Beschreibung">
            <a:extLst>
              <a:ext uri="{FF2B5EF4-FFF2-40B4-BE49-F238E27FC236}">
                <a16:creationId xmlns:a16="http://schemas.microsoft.com/office/drawing/2014/main" id="{6012D46A-23D3-4F07-9AE2-3D24A78D4D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1569" y="6558893"/>
            <a:ext cx="1303669" cy="185553"/>
          </a:xfrm>
          <a:prstGeom prst="rect">
            <a:avLst/>
          </a:prstGeom>
        </p:spPr>
      </p:pic>
      <p:cxnSp>
        <p:nvCxnSpPr>
          <p:cNvPr id="17" name="Gerader Verbinder 16">
            <a:extLst>
              <a:ext uri="{FF2B5EF4-FFF2-40B4-BE49-F238E27FC236}">
                <a16:creationId xmlns:a16="http://schemas.microsoft.com/office/drawing/2014/main" id="{A16D823E-F24C-41AA-8C17-3D5AC7604CF2}"/>
              </a:ext>
            </a:extLst>
          </p:cNvPr>
          <p:cNvCxnSpPr>
            <a:cxnSpLocks/>
          </p:cNvCxnSpPr>
          <p:nvPr userDrawn="1"/>
        </p:nvCxnSpPr>
        <p:spPr>
          <a:xfrm>
            <a:off x="167640" y="6379001"/>
            <a:ext cx="11887200" cy="0"/>
          </a:xfrm>
          <a:prstGeom prst="line">
            <a:avLst/>
          </a:prstGeom>
          <a:ln w="12700">
            <a:solidFill>
              <a:schemeClr val="bg2"/>
            </a:solidFill>
          </a:ln>
          <a:effectLst>
            <a:outerShdw blurRad="381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65132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0062CF"/>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EE17444-B205-41E4-B9F0-5E6E3A7E6E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36201" y="2333344"/>
            <a:ext cx="6519598" cy="2191311"/>
          </a:xfrm>
          <a:prstGeom prst="rect">
            <a:avLst/>
          </a:prstGeom>
        </p:spPr>
      </p:pic>
    </p:spTree>
    <p:extLst>
      <p:ext uri="{BB962C8B-B14F-4D97-AF65-F5344CB8AC3E}">
        <p14:creationId xmlns:p14="http://schemas.microsoft.com/office/powerpoint/2010/main" val="305892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Benutzerdefiniertes Layout">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7D71E2A-B573-4A42-84E9-38F502D98A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4" name="Rechteck 3">
            <a:extLst>
              <a:ext uri="{FF2B5EF4-FFF2-40B4-BE49-F238E27FC236}">
                <a16:creationId xmlns:a16="http://schemas.microsoft.com/office/drawing/2014/main" id="{0F6CBE98-04DE-4847-A728-353443C934B2}"/>
              </a:ext>
            </a:extLst>
          </p:cNvPr>
          <p:cNvSpPr/>
          <p:nvPr userDrawn="1"/>
        </p:nvSpPr>
        <p:spPr>
          <a:xfrm>
            <a:off x="-1" y="-2"/>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721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Benutzerdefiniertes Layou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EAAF7A3-73EE-457E-B936-B1C84DD66C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4">
            <a:extLst>
              <a:ext uri="{FF2B5EF4-FFF2-40B4-BE49-F238E27FC236}">
                <a16:creationId xmlns:a16="http://schemas.microsoft.com/office/drawing/2014/main" id="{35679EE5-38FA-4F0E-86D6-25250FD0324B}"/>
              </a:ext>
            </a:extLst>
          </p:cNvPr>
          <p:cNvSpPr/>
          <p:nvPr userDrawn="1"/>
        </p:nvSpPr>
        <p:spPr>
          <a:xfrm>
            <a:off x="0" y="0"/>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085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2729053-3EB0-4319-922A-236353759C5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a:extLst>
              <a:ext uri="{FF2B5EF4-FFF2-40B4-BE49-F238E27FC236}">
                <a16:creationId xmlns:a16="http://schemas.microsoft.com/office/drawing/2014/main" id="{8AB80678-91CD-4BB0-A721-3A679FE491E1}"/>
              </a:ext>
            </a:extLst>
          </p:cNvPr>
          <p:cNvSpPr/>
          <p:nvPr userDrawn="1"/>
        </p:nvSpPr>
        <p:spPr>
          <a:xfrm>
            <a:off x="-1" y="-2"/>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1163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8_Benutzerdefiniertes Layou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3AE13C1-5F8A-4F62-AD28-F5F30A801F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hteck 4">
            <a:extLst>
              <a:ext uri="{FF2B5EF4-FFF2-40B4-BE49-F238E27FC236}">
                <a16:creationId xmlns:a16="http://schemas.microsoft.com/office/drawing/2014/main" id="{54017633-CEB7-411A-B5DB-B819AC3F1B7B}"/>
              </a:ext>
            </a:extLst>
          </p:cNvPr>
          <p:cNvSpPr/>
          <p:nvPr userDrawn="1"/>
        </p:nvSpPr>
        <p:spPr>
          <a:xfrm>
            <a:off x="-1" y="-2"/>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639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Benutzerdefiniertes Layou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22BF397-DF96-436F-BDB3-F2C813B89B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50075" y="871282"/>
            <a:ext cx="3960000" cy="5916365"/>
          </a:xfrm>
          <a:prstGeom prst="rect">
            <a:avLst/>
          </a:prstGeom>
        </p:spPr>
      </p:pic>
      <p:cxnSp>
        <p:nvCxnSpPr>
          <p:cNvPr id="7" name="Gerader Verbinder 6">
            <a:extLst>
              <a:ext uri="{FF2B5EF4-FFF2-40B4-BE49-F238E27FC236}">
                <a16:creationId xmlns:a16="http://schemas.microsoft.com/office/drawing/2014/main" id="{B4FA6AF9-E61F-4D12-A49F-381F359E7FF8}"/>
              </a:ext>
            </a:extLst>
          </p:cNvPr>
          <p:cNvCxnSpPr>
            <a:cxnSpLocks/>
          </p:cNvCxnSpPr>
          <p:nvPr userDrawn="1"/>
        </p:nvCxnSpPr>
        <p:spPr>
          <a:xfrm>
            <a:off x="81925" y="766080"/>
            <a:ext cx="3958315" cy="677"/>
          </a:xfrm>
          <a:prstGeom prst="line">
            <a:avLst/>
          </a:prstGeom>
          <a:ln w="57150">
            <a:solidFill>
              <a:srgbClr val="0062CF"/>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C6CD05E6-6BA3-43B3-B64B-75AE2AF22D6E}"/>
              </a:ext>
            </a:extLst>
          </p:cNvPr>
          <p:cNvCxnSpPr>
            <a:cxnSpLocks/>
          </p:cNvCxnSpPr>
          <p:nvPr userDrawn="1"/>
        </p:nvCxnSpPr>
        <p:spPr>
          <a:xfrm flipV="1">
            <a:off x="4116000" y="766080"/>
            <a:ext cx="3960000" cy="3676"/>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FDAB6613-49F3-4A38-AD30-0A444213EB52}"/>
              </a:ext>
            </a:extLst>
          </p:cNvPr>
          <p:cNvCxnSpPr>
            <a:cxnSpLocks/>
          </p:cNvCxnSpPr>
          <p:nvPr userDrawn="1"/>
        </p:nvCxnSpPr>
        <p:spPr>
          <a:xfrm flipV="1">
            <a:off x="8150075" y="766080"/>
            <a:ext cx="3960000" cy="3676"/>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FF93DE32-1B28-4F14-9F71-FFDA687E3EB2}"/>
              </a:ext>
            </a:extLst>
          </p:cNvPr>
          <p:cNvSpPr/>
          <p:nvPr userDrawn="1"/>
        </p:nvSpPr>
        <p:spPr>
          <a:xfrm>
            <a:off x="8150075" y="871283"/>
            <a:ext cx="3960000" cy="5920041"/>
          </a:xfrm>
          <a:prstGeom prst="rect">
            <a:avLst/>
          </a:prstGeom>
          <a:solidFill>
            <a:srgbClr val="F2F2F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EC99326B-A0CD-48EA-B1ED-E5287B7902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34590" y="6128790"/>
            <a:ext cx="1713717" cy="576000"/>
          </a:xfrm>
          <a:prstGeom prst="rect">
            <a:avLst/>
          </a:prstGeom>
        </p:spPr>
      </p:pic>
    </p:spTree>
    <p:extLst>
      <p:ext uri="{BB962C8B-B14F-4D97-AF65-F5344CB8AC3E}">
        <p14:creationId xmlns:p14="http://schemas.microsoft.com/office/powerpoint/2010/main" val="2103957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lide title only">
    <p:spTree>
      <p:nvGrpSpPr>
        <p:cNvPr id="1" name=""/>
        <p:cNvGrpSpPr/>
        <p:nvPr/>
      </p:nvGrpSpPr>
      <p:grpSpPr>
        <a:xfrm>
          <a:off x="0" y="0"/>
          <a:ext cx="0" cy="0"/>
          <a:chOff x="0" y="0"/>
          <a:chExt cx="0" cy="0"/>
        </a:xfrm>
      </p:grpSpPr>
      <p:cxnSp>
        <p:nvCxnSpPr>
          <p:cNvPr id="3" name="Straight Connector 9"/>
          <p:cNvCxnSpPr>
            <a:cxnSpLocks noChangeShapeType="1"/>
          </p:cNvCxnSpPr>
          <p:nvPr/>
        </p:nvCxnSpPr>
        <p:spPr bwMode="auto">
          <a:xfrm rot="10800000">
            <a:off x="653006" y="6368450"/>
            <a:ext cx="10887910" cy="0"/>
          </a:xfrm>
          <a:prstGeom prst="line">
            <a:avLst/>
          </a:prstGeom>
          <a:noFill/>
          <a:ln w="6350">
            <a:solidFill>
              <a:schemeClr val="tx2"/>
            </a:solidFill>
            <a:round/>
            <a:headEnd/>
            <a:tailEnd/>
          </a:ln>
        </p:spPr>
      </p:cxnSp>
      <p:sp>
        <p:nvSpPr>
          <p:cNvPr id="17" name="Rectangle 2"/>
          <p:cNvSpPr>
            <a:spLocks noGrp="1" noChangeArrowheads="1"/>
          </p:cNvSpPr>
          <p:nvPr>
            <p:ph type="title"/>
          </p:nvPr>
        </p:nvSpPr>
        <p:spPr bwMode="auto">
          <a:xfrm>
            <a:off x="651085" y="455786"/>
            <a:ext cx="8667221" cy="684105"/>
          </a:xfrm>
          <a:prstGeom prst="rect">
            <a:avLst/>
          </a:prstGeom>
          <a:noFill/>
          <a:ln w="9525">
            <a:noFill/>
            <a:miter lim="800000"/>
            <a:headEnd/>
            <a:tailEnd/>
          </a:ln>
        </p:spPr>
        <p:txBody>
          <a:bodyPr/>
          <a:lstStyle>
            <a:lvl1pPr>
              <a:defRPr lang="en-US" sz="2351" kern="1200" noProof="0" smtClean="0">
                <a:solidFill>
                  <a:schemeClr val="accent1"/>
                </a:solidFill>
                <a:latin typeface="+mn-lt"/>
                <a:ea typeface="ＭＳ Ｐゴシック" pitchFamily="34" charset="-128"/>
                <a:cs typeface="ＭＳ Ｐゴシック" pitchFamily="-109" charset="-128"/>
              </a:defRPr>
            </a:lvl1pPr>
          </a:lstStyle>
          <a:p>
            <a:pPr lvl="0"/>
            <a:r>
              <a:rPr lang="en-US" noProof="0"/>
              <a:t>Click to edit Master title style</a:t>
            </a:r>
            <a:endParaRPr lang="en-US" noProof="0" dirty="0"/>
          </a:p>
        </p:txBody>
      </p:sp>
      <p:sp>
        <p:nvSpPr>
          <p:cNvPr id="11" name="Slide Number Placeholder 7"/>
          <p:cNvSpPr>
            <a:spLocks noGrp="1"/>
          </p:cNvSpPr>
          <p:nvPr>
            <p:ph type="sldNum" sz="quarter" idx="12"/>
          </p:nvPr>
        </p:nvSpPr>
        <p:spPr/>
        <p:txBody>
          <a:bodyPr/>
          <a:lstStyle>
            <a:lvl1pPr>
              <a:defRPr/>
            </a:lvl1pPr>
          </a:lstStyle>
          <a:p>
            <a:pPr>
              <a:defRPr/>
            </a:pPr>
            <a:fld id="{1BF6BAFB-95B1-4694-B27E-F152F070DA2C}" type="slidenum">
              <a:rPr lang="en-US" smtClean="0"/>
              <a:pPr>
                <a:defRPr/>
              </a:pPr>
              <a:t>‹Nr.›</a:t>
            </a:fld>
            <a:fld id="{F747D70B-950C-46EE-8DEF-E55EDBA9B692}" type="slidenum">
              <a:rPr lang="en-US" smtClean="0"/>
              <a:pPr>
                <a:defRPr/>
              </a:pPr>
              <a:t>‹Nr.›</a:t>
            </a:fld>
            <a:endParaRPr lang="en-US" dirty="0"/>
          </a:p>
        </p:txBody>
      </p:sp>
      <p:cxnSp>
        <p:nvCxnSpPr>
          <p:cNvPr id="13" name="Straight Connector 9"/>
          <p:cNvCxnSpPr>
            <a:cxnSpLocks noChangeShapeType="1"/>
          </p:cNvCxnSpPr>
          <p:nvPr/>
        </p:nvCxnSpPr>
        <p:spPr bwMode="auto">
          <a:xfrm rot="10800000">
            <a:off x="653006" y="6368450"/>
            <a:ext cx="10887910" cy="0"/>
          </a:xfrm>
          <a:prstGeom prst="line">
            <a:avLst/>
          </a:prstGeom>
          <a:noFill/>
          <a:ln w="6350">
            <a:solidFill>
              <a:schemeClr val="tx2"/>
            </a:solidFill>
            <a:round/>
            <a:headEnd/>
            <a:tailEnd/>
          </a:ln>
        </p:spPr>
      </p:cxnSp>
      <p:cxnSp>
        <p:nvCxnSpPr>
          <p:cNvPr id="19" name="Straight Connector 9"/>
          <p:cNvCxnSpPr>
            <a:cxnSpLocks noChangeShapeType="1"/>
          </p:cNvCxnSpPr>
          <p:nvPr userDrawn="1"/>
        </p:nvCxnSpPr>
        <p:spPr bwMode="auto">
          <a:xfrm rot="10800000">
            <a:off x="653006" y="6368450"/>
            <a:ext cx="10887910" cy="0"/>
          </a:xfrm>
          <a:prstGeom prst="line">
            <a:avLst/>
          </a:prstGeom>
          <a:noFill/>
          <a:ln w="6350">
            <a:solidFill>
              <a:schemeClr val="tx2"/>
            </a:solidFill>
            <a:round/>
            <a:headEnd/>
            <a:tailEnd/>
          </a:ln>
        </p:spPr>
      </p:cxnSp>
      <p:pic>
        <p:nvPicPr>
          <p:cNvPr id="8" name="Bild 13" descr="DWS_Investments_Light_RGB.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54684" y="446481"/>
            <a:ext cx="1288556" cy="566474"/>
          </a:xfrm>
          <a:prstGeom prst="rect">
            <a:avLst/>
          </a:prstGeom>
        </p:spPr>
      </p:pic>
    </p:spTree>
    <p:extLst>
      <p:ext uri="{BB962C8B-B14F-4D97-AF65-F5344CB8AC3E}">
        <p14:creationId xmlns:p14="http://schemas.microsoft.com/office/powerpoint/2010/main" val="277356581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207594"/>
      </p:ext>
    </p:extLst>
  </p:cSld>
  <p:clrMap bg1="lt1" tx1="dk1" bg2="lt2" tx2="dk2" accent1="accent1" accent2="accent2" accent3="accent3" accent4="accent4" accent5="accent5" accent6="accent6" hlink="hlink" folHlink="folHlink"/>
  <p:sldLayoutIdLst>
    <p:sldLayoutId id="2147483694" r:id="rId1"/>
    <p:sldLayoutId id="2147483685" r:id="rId2"/>
    <p:sldLayoutId id="2147483649" r:id="rId3"/>
    <p:sldLayoutId id="2147483707" r:id="rId4"/>
    <p:sldLayoutId id="2147483706" r:id="rId5"/>
    <p:sldLayoutId id="2147483725" r:id="rId6"/>
    <p:sldLayoutId id="2147483726" r:id="rId7"/>
    <p:sldLayoutId id="2147483692" r:id="rId8"/>
    <p:sldLayoutId id="214748372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05593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4705043-FA26-4604-BB68-1BFE19123E4C}"/>
              </a:ext>
            </a:extLst>
          </p:cNvPr>
          <p:cNvSpPr txBox="1"/>
          <p:nvPr/>
        </p:nvSpPr>
        <p:spPr>
          <a:xfrm>
            <a:off x="330547" y="2925023"/>
            <a:ext cx="6340128" cy="1569660"/>
          </a:xfrm>
          <a:prstGeom prst="rect">
            <a:avLst/>
          </a:prstGeom>
          <a:noFill/>
        </p:spPr>
        <p:txBody>
          <a:bodyPr wrap="square" rtlCol="0">
            <a:spAutoFit/>
          </a:bodyPr>
          <a:lstStyle/>
          <a:p>
            <a:r>
              <a:rPr lang="de-DE" sz="2400" b="1" dirty="0">
                <a:solidFill>
                  <a:schemeClr val="bg1"/>
                </a:solidFill>
                <a:effectLst/>
                <a:ea typeface="Calibri" panose="020F0502020204030204" pitchFamily="34" charset="0"/>
                <a:cs typeface="Times New Roman" panose="02020603050405020304" pitchFamily="18" charset="0"/>
              </a:rPr>
              <a:t>Überprüfung der Rentenleistungen</a:t>
            </a:r>
            <a:br>
              <a:rPr lang="de-DE" sz="2400" b="1" dirty="0">
                <a:solidFill>
                  <a:schemeClr val="bg1"/>
                </a:solidFill>
                <a:effectLst/>
                <a:ea typeface="Calibri" panose="020F0502020204030204" pitchFamily="34" charset="0"/>
                <a:cs typeface="Times New Roman" panose="02020603050405020304" pitchFamily="18" charset="0"/>
              </a:rPr>
            </a:br>
            <a:r>
              <a:rPr lang="de-DE" sz="2400" b="1" dirty="0">
                <a:solidFill>
                  <a:schemeClr val="bg1"/>
                </a:solidFill>
                <a:effectLst/>
                <a:ea typeface="Calibri" panose="020F0502020204030204" pitchFamily="34" charset="0"/>
                <a:cs typeface="Times New Roman" panose="02020603050405020304" pitchFamily="18" charset="0"/>
              </a:rPr>
              <a:t>staatlich geförderter Altersvorsorgelösungen nach Performance, Kosten, Förderung </a:t>
            </a:r>
            <a:br>
              <a:rPr lang="de-DE" sz="2400" b="1" dirty="0">
                <a:solidFill>
                  <a:schemeClr val="bg1"/>
                </a:solidFill>
                <a:effectLst/>
                <a:ea typeface="Calibri" panose="020F0502020204030204" pitchFamily="34" charset="0"/>
                <a:cs typeface="Times New Roman" panose="02020603050405020304" pitchFamily="18" charset="0"/>
              </a:rPr>
            </a:br>
            <a:r>
              <a:rPr lang="de-DE" sz="2400" b="1" dirty="0">
                <a:solidFill>
                  <a:schemeClr val="bg1"/>
                </a:solidFill>
                <a:effectLst/>
                <a:ea typeface="Calibri" panose="020F0502020204030204" pitchFamily="34" charset="0"/>
                <a:cs typeface="Times New Roman" panose="02020603050405020304" pitchFamily="18" charset="0"/>
              </a:rPr>
              <a:t>und Besteuerung</a:t>
            </a:r>
            <a:endParaRPr lang="de-DE" sz="2400" dirty="0">
              <a:solidFill>
                <a:schemeClr val="bg1"/>
              </a:solidFill>
              <a:effectLst/>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DFA09E10-2C16-4C7F-B177-5677E568DE72}"/>
              </a:ext>
            </a:extLst>
          </p:cNvPr>
          <p:cNvSpPr txBox="1"/>
          <p:nvPr/>
        </p:nvSpPr>
        <p:spPr>
          <a:xfrm>
            <a:off x="330547" y="4633767"/>
            <a:ext cx="2422523" cy="307777"/>
          </a:xfrm>
          <a:prstGeom prst="rect">
            <a:avLst/>
          </a:prstGeom>
          <a:noFill/>
        </p:spPr>
        <p:txBody>
          <a:bodyPr wrap="none" rtlCol="0">
            <a:spAutoFit/>
          </a:bodyPr>
          <a:lstStyle/>
          <a:p>
            <a:r>
              <a:rPr lang="de-DE" sz="1400" dirty="0">
                <a:solidFill>
                  <a:schemeClr val="bg1"/>
                </a:solidFill>
              </a:rPr>
              <a:t>Frankfurt, 09. September 2021</a:t>
            </a:r>
          </a:p>
        </p:txBody>
      </p:sp>
      <p:sp>
        <p:nvSpPr>
          <p:cNvPr id="6" name="Textfeld 5">
            <a:extLst>
              <a:ext uri="{FF2B5EF4-FFF2-40B4-BE49-F238E27FC236}">
                <a16:creationId xmlns:a16="http://schemas.microsoft.com/office/drawing/2014/main" id="{9AE8991A-91D7-437F-862F-9683A1D6880F}"/>
              </a:ext>
            </a:extLst>
          </p:cNvPr>
          <p:cNvSpPr txBox="1"/>
          <p:nvPr/>
        </p:nvSpPr>
        <p:spPr>
          <a:xfrm>
            <a:off x="330547" y="2139608"/>
            <a:ext cx="7038628" cy="646331"/>
          </a:xfrm>
          <a:prstGeom prst="rect">
            <a:avLst/>
          </a:prstGeom>
          <a:noFill/>
        </p:spPr>
        <p:txBody>
          <a:bodyPr wrap="square" rtlCol="0">
            <a:spAutoFit/>
          </a:bodyPr>
          <a:lstStyle/>
          <a:p>
            <a:r>
              <a:rPr lang="de-DE" sz="3600" b="1" dirty="0">
                <a:solidFill>
                  <a:schemeClr val="bg1"/>
                </a:solidFill>
              </a:rPr>
              <a:t>Was für Sparer übrig bleibt</a:t>
            </a:r>
          </a:p>
        </p:txBody>
      </p:sp>
      <p:grpSp>
        <p:nvGrpSpPr>
          <p:cNvPr id="19" name="Gruppieren 18">
            <a:extLst>
              <a:ext uri="{FF2B5EF4-FFF2-40B4-BE49-F238E27FC236}">
                <a16:creationId xmlns:a16="http://schemas.microsoft.com/office/drawing/2014/main" id="{4711197A-808E-4D97-9957-B8C3133BB3F4}"/>
              </a:ext>
            </a:extLst>
          </p:cNvPr>
          <p:cNvGrpSpPr/>
          <p:nvPr/>
        </p:nvGrpSpPr>
        <p:grpSpPr>
          <a:xfrm>
            <a:off x="3386481" y="6297092"/>
            <a:ext cx="842619" cy="426650"/>
            <a:chOff x="1996825" y="5680088"/>
            <a:chExt cx="1130810" cy="533401"/>
          </a:xfrm>
        </p:grpSpPr>
        <p:sp>
          <p:nvSpPr>
            <p:cNvPr id="17" name="Rechteck: abgerundete Ecken 16">
              <a:extLst>
                <a:ext uri="{FF2B5EF4-FFF2-40B4-BE49-F238E27FC236}">
                  <a16:creationId xmlns:a16="http://schemas.microsoft.com/office/drawing/2014/main" id="{ECB4589D-AB61-40A3-8FAB-5B0F219D4347}"/>
                </a:ext>
              </a:extLst>
            </p:cNvPr>
            <p:cNvSpPr/>
            <p:nvPr/>
          </p:nvSpPr>
          <p:spPr>
            <a:xfrm>
              <a:off x="2019050" y="5699953"/>
              <a:ext cx="1092450" cy="4023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2DD03602-B656-4E28-9910-39FCC2D5E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6825" y="5680088"/>
              <a:ext cx="1130810" cy="533401"/>
            </a:xfrm>
            <a:prstGeom prst="rect">
              <a:avLst/>
            </a:prstGeom>
          </p:spPr>
        </p:pic>
      </p:grpSp>
      <p:pic>
        <p:nvPicPr>
          <p:cNvPr id="20" name="Picture 2" descr="Deutsches Institut für Altersvorsorge | LinkedIn">
            <a:extLst>
              <a:ext uri="{FF2B5EF4-FFF2-40B4-BE49-F238E27FC236}">
                <a16:creationId xmlns:a16="http://schemas.microsoft.com/office/drawing/2014/main" id="{AAE6FAE9-DF71-4533-B221-9B9DD0BC8E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46" t="20500" r="1142" b="8447"/>
          <a:stretch/>
        </p:blipFill>
        <p:spPr bwMode="auto">
          <a:xfrm>
            <a:off x="1599766" y="6307978"/>
            <a:ext cx="1647805" cy="33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716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76BE631-4B34-4D67-876D-B36CE9E458DA}"/>
              </a:ext>
            </a:extLst>
          </p:cNvPr>
          <p:cNvSpPr/>
          <p:nvPr/>
        </p:nvSpPr>
        <p:spPr>
          <a:xfrm>
            <a:off x="957942" y="3641139"/>
            <a:ext cx="7636720" cy="1818820"/>
          </a:xfrm>
          <a:prstGeom prst="rect">
            <a:avLst/>
          </a:prstGeom>
          <a:solidFill>
            <a:srgbClr val="DAE3F3">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CF6122F-CC36-4E98-9BD4-BF4372EE9606}"/>
              </a:ext>
            </a:extLst>
          </p:cNvPr>
          <p:cNvSpPr/>
          <p:nvPr/>
        </p:nvSpPr>
        <p:spPr>
          <a:xfrm>
            <a:off x="957942" y="1809700"/>
            <a:ext cx="7636719" cy="1843951"/>
          </a:xfrm>
          <a:prstGeom prst="rect">
            <a:avLst/>
          </a:prstGeom>
          <a:solidFill>
            <a:srgbClr val="FBE5D6">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5" name="Diagramm 4">
            <a:extLst>
              <a:ext uri="{FF2B5EF4-FFF2-40B4-BE49-F238E27FC236}">
                <a16:creationId xmlns:a16="http://schemas.microsoft.com/office/drawing/2014/main" id="{2B815563-23C1-4791-847F-C40C4D497464}"/>
              </a:ext>
            </a:extLst>
          </p:cNvPr>
          <p:cNvGraphicFramePr>
            <a:graphicFrameLocks/>
          </p:cNvGraphicFramePr>
          <p:nvPr>
            <p:extLst>
              <p:ext uri="{D42A27DB-BD31-4B8C-83A1-F6EECF244321}">
                <p14:modId xmlns:p14="http://schemas.microsoft.com/office/powerpoint/2010/main" val="1429053343"/>
              </p:ext>
            </p:extLst>
          </p:nvPr>
        </p:nvGraphicFramePr>
        <p:xfrm>
          <a:off x="299719" y="1592690"/>
          <a:ext cx="11718110" cy="4966725"/>
        </p:xfrm>
        <a:graphic>
          <a:graphicData uri="http://schemas.openxmlformats.org/drawingml/2006/chart">
            <c:chart xmlns:c="http://schemas.openxmlformats.org/drawingml/2006/chart" xmlns:r="http://schemas.openxmlformats.org/officeDocument/2006/relationships" r:id="rId3"/>
          </a:graphicData>
        </a:graphic>
      </p:graphicFrame>
      <p:sp>
        <p:nvSpPr>
          <p:cNvPr id="11" name="Legende: Linie 10">
            <a:extLst>
              <a:ext uri="{FF2B5EF4-FFF2-40B4-BE49-F238E27FC236}">
                <a16:creationId xmlns:a16="http://schemas.microsoft.com/office/drawing/2014/main" id="{3B2A4848-C512-4277-86AE-C92F605FF500}"/>
              </a:ext>
            </a:extLst>
          </p:cNvPr>
          <p:cNvSpPr/>
          <p:nvPr/>
        </p:nvSpPr>
        <p:spPr>
          <a:xfrm>
            <a:off x="9252883" y="1432673"/>
            <a:ext cx="2639398" cy="754053"/>
          </a:xfrm>
          <a:prstGeom prst="borderCallout1">
            <a:avLst>
              <a:gd name="adj1" fmla="val 46846"/>
              <a:gd name="adj2" fmla="val -3824"/>
              <a:gd name="adj3" fmla="val 112500"/>
              <a:gd name="adj4" fmla="val -38333"/>
            </a:avLst>
          </a:prstGeom>
          <a:solidFill>
            <a:schemeClr val="accent2">
              <a:lumMod val="20000"/>
              <a:lumOff val="80000"/>
            </a:schemeClr>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bAV</a:t>
            </a:r>
            <a:r>
              <a:rPr lang="de-DE" sz="1400" dirty="0">
                <a:solidFill>
                  <a:schemeClr val="tx1"/>
                </a:solidFill>
              </a:rPr>
              <a:t> ist um … € </a:t>
            </a:r>
            <a:r>
              <a:rPr lang="de-DE" sz="1400" b="1" dirty="0">
                <a:solidFill>
                  <a:schemeClr val="tx1"/>
                </a:solidFill>
              </a:rPr>
              <a:t>besser</a:t>
            </a:r>
            <a:r>
              <a:rPr lang="de-DE" sz="1400" dirty="0">
                <a:solidFill>
                  <a:schemeClr val="tx1"/>
                </a:solidFill>
              </a:rPr>
              <a:t> als eine pAV-Lösung (3. Schicht)</a:t>
            </a:r>
          </a:p>
        </p:txBody>
      </p:sp>
      <p:sp>
        <p:nvSpPr>
          <p:cNvPr id="12" name="Legende: Linie 11">
            <a:extLst>
              <a:ext uri="{FF2B5EF4-FFF2-40B4-BE49-F238E27FC236}">
                <a16:creationId xmlns:a16="http://schemas.microsoft.com/office/drawing/2014/main" id="{7FEE5637-1AD5-48F3-86EC-018D9DC39DBC}"/>
              </a:ext>
            </a:extLst>
          </p:cNvPr>
          <p:cNvSpPr/>
          <p:nvPr/>
        </p:nvSpPr>
        <p:spPr>
          <a:xfrm>
            <a:off x="9361740" y="4956840"/>
            <a:ext cx="2639398" cy="754053"/>
          </a:xfrm>
          <a:prstGeom prst="borderCallout1">
            <a:avLst>
              <a:gd name="adj1" fmla="val 46846"/>
              <a:gd name="adj2" fmla="val -3824"/>
              <a:gd name="adj3" fmla="val -4434"/>
              <a:gd name="adj4" fmla="val -43113"/>
            </a:avLst>
          </a:prstGeom>
          <a:solidFill>
            <a:schemeClr val="accent1">
              <a:lumMod val="20000"/>
              <a:lumOff val="80000"/>
            </a:schemeClr>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bAV</a:t>
            </a:r>
            <a:r>
              <a:rPr lang="de-DE" sz="1400" dirty="0">
                <a:solidFill>
                  <a:schemeClr val="tx1"/>
                </a:solidFill>
              </a:rPr>
              <a:t> ist um … € </a:t>
            </a:r>
            <a:r>
              <a:rPr lang="de-DE" sz="1400" b="1" dirty="0">
                <a:solidFill>
                  <a:schemeClr val="tx1"/>
                </a:solidFill>
              </a:rPr>
              <a:t>schlechter</a:t>
            </a:r>
            <a:r>
              <a:rPr lang="de-DE" sz="1400" dirty="0">
                <a:solidFill>
                  <a:schemeClr val="tx1"/>
                </a:solidFill>
              </a:rPr>
              <a:t> als eine pAV-Lösung (3. Schicht)</a:t>
            </a:r>
          </a:p>
        </p:txBody>
      </p:sp>
      <p:sp>
        <p:nvSpPr>
          <p:cNvPr id="13" name="Textfeld 12">
            <a:extLst>
              <a:ext uri="{FF2B5EF4-FFF2-40B4-BE49-F238E27FC236}">
                <a16:creationId xmlns:a16="http://schemas.microsoft.com/office/drawing/2014/main" id="{1169314F-BC19-418B-893A-E559774C63A6}"/>
              </a:ext>
            </a:extLst>
          </p:cNvPr>
          <p:cNvSpPr txBox="1"/>
          <p:nvPr/>
        </p:nvSpPr>
        <p:spPr>
          <a:xfrm>
            <a:off x="174171" y="634295"/>
            <a:ext cx="10232572" cy="646331"/>
          </a:xfrm>
          <a:prstGeom prst="rect">
            <a:avLst/>
          </a:prstGeom>
          <a:noFill/>
        </p:spPr>
        <p:txBody>
          <a:bodyPr wrap="square" rtlCol="0">
            <a:spAutoFit/>
          </a:bodyPr>
          <a:lstStyle/>
          <a:p>
            <a:r>
              <a:rPr lang="de-DE" b="1" dirty="0"/>
              <a:t>Sensitivitätsanalyse: bAV (Direktversicherung) mit unterschiedlichen Kostenannahmen im Vergleich zu einer günstigen privaten Rentenversicherung der 3. Schicht bei unterschiedlichen Renditeannahmen</a:t>
            </a:r>
          </a:p>
        </p:txBody>
      </p:sp>
      <p:cxnSp>
        <p:nvCxnSpPr>
          <p:cNvPr id="15" name="Gerader Verbinder 14">
            <a:extLst>
              <a:ext uri="{FF2B5EF4-FFF2-40B4-BE49-F238E27FC236}">
                <a16:creationId xmlns:a16="http://schemas.microsoft.com/office/drawing/2014/main" id="{68D4904F-EFB6-4399-99E4-BF28BE12F1D5}"/>
              </a:ext>
            </a:extLst>
          </p:cNvPr>
          <p:cNvCxnSpPr/>
          <p:nvPr/>
        </p:nvCxnSpPr>
        <p:spPr>
          <a:xfrm>
            <a:off x="1948543" y="1809699"/>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882A9B50-A995-439A-806C-4A39BED8FF1B}"/>
              </a:ext>
            </a:extLst>
          </p:cNvPr>
          <p:cNvCxnSpPr/>
          <p:nvPr/>
        </p:nvCxnSpPr>
        <p:spPr>
          <a:xfrm>
            <a:off x="3820886" y="1828521"/>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5B77C2B-D796-41A8-B6DB-23419A0E65E2}"/>
              </a:ext>
            </a:extLst>
          </p:cNvPr>
          <p:cNvCxnSpPr/>
          <p:nvPr/>
        </p:nvCxnSpPr>
        <p:spPr>
          <a:xfrm>
            <a:off x="5747657" y="1828521"/>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6AB4F1D-B7B5-438E-8510-47501C41F136}"/>
              </a:ext>
            </a:extLst>
          </p:cNvPr>
          <p:cNvCxnSpPr/>
          <p:nvPr/>
        </p:nvCxnSpPr>
        <p:spPr>
          <a:xfrm>
            <a:off x="7652657" y="1828521"/>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1">
            <a:extLst>
              <a:ext uri="{FF2B5EF4-FFF2-40B4-BE49-F238E27FC236}">
                <a16:creationId xmlns:a16="http://schemas.microsoft.com/office/drawing/2014/main" id="{038CC9D4-B76B-4B8B-83D8-524B50C73EE5}"/>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10</a:t>
            </a:fld>
            <a:endParaRPr lang="de-DE" sz="1000" dirty="0"/>
          </a:p>
        </p:txBody>
      </p:sp>
      <p:sp>
        <p:nvSpPr>
          <p:cNvPr id="20" name="Textfeld 19">
            <a:extLst>
              <a:ext uri="{FF2B5EF4-FFF2-40B4-BE49-F238E27FC236}">
                <a16:creationId xmlns:a16="http://schemas.microsoft.com/office/drawing/2014/main" id="{90D060CA-D500-4D77-BDF2-3C25E67FD97B}"/>
              </a:ext>
            </a:extLst>
          </p:cNvPr>
          <p:cNvSpPr txBox="1"/>
          <p:nvPr/>
        </p:nvSpPr>
        <p:spPr>
          <a:xfrm>
            <a:off x="33277" y="3512548"/>
            <a:ext cx="909223" cy="246221"/>
          </a:xfrm>
          <a:prstGeom prst="rect">
            <a:avLst/>
          </a:prstGeom>
          <a:solidFill>
            <a:schemeClr val="accent1"/>
          </a:solidFill>
          <a:ln>
            <a:solidFill>
              <a:schemeClr val="bg1"/>
            </a:solidFill>
          </a:ln>
        </p:spPr>
        <p:txBody>
          <a:bodyPr wrap="none" tIns="0" bIns="0" rtlCol="0">
            <a:spAutoFit/>
          </a:bodyPr>
          <a:lstStyle/>
          <a:p>
            <a:r>
              <a:rPr lang="de-DE" sz="1600" b="1" dirty="0">
                <a:solidFill>
                  <a:schemeClr val="bg1"/>
                </a:solidFill>
              </a:rPr>
              <a:t>488,85 €</a:t>
            </a:r>
          </a:p>
        </p:txBody>
      </p:sp>
      <p:pic>
        <p:nvPicPr>
          <p:cNvPr id="21" name="Grafik 20">
            <a:extLst>
              <a:ext uri="{FF2B5EF4-FFF2-40B4-BE49-F238E27FC236}">
                <a16:creationId xmlns:a16="http://schemas.microsoft.com/office/drawing/2014/main" id="{91348FCC-D666-4206-8849-1DE22C3C5AA8}"/>
              </a:ext>
            </a:extLst>
          </p:cNvPr>
          <p:cNvPicPr>
            <a:picLocks noChangeAspect="1"/>
          </p:cNvPicPr>
          <p:nvPr/>
        </p:nvPicPr>
        <p:blipFill>
          <a:blip r:embed="rId4"/>
          <a:stretch>
            <a:fillRect/>
          </a:stretch>
        </p:blipFill>
        <p:spPr>
          <a:xfrm>
            <a:off x="11258696" y="51906"/>
            <a:ext cx="717056" cy="509487"/>
          </a:xfrm>
          <a:prstGeom prst="rect">
            <a:avLst/>
          </a:prstGeom>
        </p:spPr>
      </p:pic>
      <p:sp>
        <p:nvSpPr>
          <p:cNvPr id="19" name="Textfeld 18">
            <a:extLst>
              <a:ext uri="{FF2B5EF4-FFF2-40B4-BE49-F238E27FC236}">
                <a16:creationId xmlns:a16="http://schemas.microsoft.com/office/drawing/2014/main" id="{43B60E37-AB5E-4E9C-AB1F-F6270889AB16}"/>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Fall 1: Ehepaar mit zwei Kindern (Normalverdiener)</a:t>
            </a:r>
          </a:p>
        </p:txBody>
      </p:sp>
    </p:spTree>
    <p:extLst>
      <p:ext uri="{BB962C8B-B14F-4D97-AF65-F5344CB8AC3E}">
        <p14:creationId xmlns:p14="http://schemas.microsoft.com/office/powerpoint/2010/main" val="277056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32F996EA-9BA8-41F1-B87A-3AFDAF4D1D34}"/>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11</a:t>
            </a:fld>
            <a:endParaRPr lang="de-DE" sz="1000" dirty="0"/>
          </a:p>
        </p:txBody>
      </p:sp>
      <p:sp>
        <p:nvSpPr>
          <p:cNvPr id="12" name="Textfeld 11">
            <a:extLst>
              <a:ext uri="{FF2B5EF4-FFF2-40B4-BE49-F238E27FC236}">
                <a16:creationId xmlns:a16="http://schemas.microsoft.com/office/drawing/2014/main" id="{9690432B-7DFB-4A89-AFF6-AA37CDA7971F}"/>
              </a:ext>
            </a:extLst>
          </p:cNvPr>
          <p:cNvSpPr txBox="1"/>
          <p:nvPr/>
        </p:nvSpPr>
        <p:spPr>
          <a:xfrm>
            <a:off x="162561" y="837414"/>
            <a:ext cx="3959097" cy="584775"/>
          </a:xfrm>
          <a:prstGeom prst="rect">
            <a:avLst/>
          </a:prstGeom>
          <a:noFill/>
        </p:spPr>
        <p:txBody>
          <a:bodyPr wrap="square" rtlCol="0">
            <a:spAutoFit/>
          </a:bodyPr>
          <a:lstStyle/>
          <a:p>
            <a:r>
              <a:rPr lang="de-DE" sz="1600" b="1" dirty="0"/>
              <a:t>Berechnung zur Ermittlung des Sparbeitrags </a:t>
            </a:r>
            <a:br>
              <a:rPr lang="de-DE" sz="1600" b="1" dirty="0"/>
            </a:br>
            <a:r>
              <a:rPr lang="de-DE" sz="1600" b="1" dirty="0"/>
              <a:t>bei gleichem verfügbarem Nettoeinkommen </a:t>
            </a:r>
          </a:p>
        </p:txBody>
      </p:sp>
      <p:sp>
        <p:nvSpPr>
          <p:cNvPr id="13" name="Textfeld 12">
            <a:extLst>
              <a:ext uri="{FF2B5EF4-FFF2-40B4-BE49-F238E27FC236}">
                <a16:creationId xmlns:a16="http://schemas.microsoft.com/office/drawing/2014/main" id="{C1769385-D06B-4D5B-9418-D28EFAB50C67}"/>
              </a:ext>
            </a:extLst>
          </p:cNvPr>
          <p:cNvSpPr txBox="1"/>
          <p:nvPr/>
        </p:nvSpPr>
        <p:spPr>
          <a:xfrm>
            <a:off x="4125782" y="837414"/>
            <a:ext cx="3959097" cy="584775"/>
          </a:xfrm>
          <a:prstGeom prst="rect">
            <a:avLst/>
          </a:prstGeom>
          <a:noFill/>
        </p:spPr>
        <p:txBody>
          <a:bodyPr wrap="square" rtlCol="0">
            <a:spAutoFit/>
          </a:bodyPr>
          <a:lstStyle/>
          <a:p>
            <a:pPr algn="ctr"/>
            <a:r>
              <a:rPr lang="de-DE" sz="1600" b="1" dirty="0"/>
              <a:t>Ermittlung der Nettorenten </a:t>
            </a:r>
            <a:br>
              <a:rPr lang="de-DE" sz="1600" b="1" dirty="0"/>
            </a:br>
            <a:r>
              <a:rPr lang="de-DE" sz="1600" b="1" dirty="0"/>
              <a:t>(nach Steuern, Sozialabgaben und Kosten)</a:t>
            </a:r>
          </a:p>
        </p:txBody>
      </p:sp>
      <p:sp>
        <p:nvSpPr>
          <p:cNvPr id="14" name="Textfeld 13">
            <a:extLst>
              <a:ext uri="{FF2B5EF4-FFF2-40B4-BE49-F238E27FC236}">
                <a16:creationId xmlns:a16="http://schemas.microsoft.com/office/drawing/2014/main" id="{60604464-2C7B-4EEE-9EFA-5099394F65EB}"/>
              </a:ext>
            </a:extLst>
          </p:cNvPr>
          <p:cNvSpPr txBox="1"/>
          <p:nvPr/>
        </p:nvSpPr>
        <p:spPr>
          <a:xfrm>
            <a:off x="8170333" y="837414"/>
            <a:ext cx="3896016" cy="584775"/>
          </a:xfrm>
          <a:prstGeom prst="rect">
            <a:avLst/>
          </a:prstGeom>
          <a:noFill/>
        </p:spPr>
        <p:txBody>
          <a:bodyPr wrap="square" rtlCol="0">
            <a:spAutoFit/>
          </a:bodyPr>
          <a:lstStyle/>
          <a:p>
            <a:pPr algn="ctr"/>
            <a:r>
              <a:rPr lang="de-DE" sz="1600" b="1" dirty="0"/>
              <a:t>Auswirkung von Kosten auf Nettorenten </a:t>
            </a:r>
            <a:br>
              <a:rPr lang="de-DE" sz="1600" b="1" dirty="0"/>
            </a:br>
            <a:r>
              <a:rPr lang="de-DE" sz="1600" b="1" dirty="0"/>
              <a:t>(nach Steuern, Sozialabgaben und Kosten)</a:t>
            </a:r>
          </a:p>
        </p:txBody>
      </p:sp>
      <p:graphicFrame>
        <p:nvGraphicFramePr>
          <p:cNvPr id="3" name="Tabelle 2">
            <a:extLst>
              <a:ext uri="{FF2B5EF4-FFF2-40B4-BE49-F238E27FC236}">
                <a16:creationId xmlns:a16="http://schemas.microsoft.com/office/drawing/2014/main" id="{6E6CA7A8-B620-4A2A-89D7-A0AC0890E5FB}"/>
              </a:ext>
            </a:extLst>
          </p:cNvPr>
          <p:cNvGraphicFramePr>
            <a:graphicFrameLocks noGrp="1"/>
          </p:cNvGraphicFramePr>
          <p:nvPr/>
        </p:nvGraphicFramePr>
        <p:xfrm>
          <a:off x="588010" y="1642481"/>
          <a:ext cx="2988310" cy="4356198"/>
        </p:xfrm>
        <a:graphic>
          <a:graphicData uri="http://schemas.openxmlformats.org/drawingml/2006/table">
            <a:tbl>
              <a:tblPr/>
              <a:tblGrid>
                <a:gridCol w="1332814">
                  <a:extLst>
                    <a:ext uri="{9D8B030D-6E8A-4147-A177-3AD203B41FA5}">
                      <a16:colId xmlns:a16="http://schemas.microsoft.com/office/drawing/2014/main" val="3512892645"/>
                    </a:ext>
                  </a:extLst>
                </a:gridCol>
                <a:gridCol w="827748">
                  <a:extLst>
                    <a:ext uri="{9D8B030D-6E8A-4147-A177-3AD203B41FA5}">
                      <a16:colId xmlns:a16="http://schemas.microsoft.com/office/drawing/2014/main" val="3927580475"/>
                    </a:ext>
                  </a:extLst>
                </a:gridCol>
                <a:gridCol w="827748">
                  <a:extLst>
                    <a:ext uri="{9D8B030D-6E8A-4147-A177-3AD203B41FA5}">
                      <a16:colId xmlns:a16="http://schemas.microsoft.com/office/drawing/2014/main" val="2239686031"/>
                    </a:ext>
                  </a:extLst>
                </a:gridCol>
              </a:tblGrid>
              <a:tr h="308652">
                <a:tc>
                  <a:txBody>
                    <a:bodyPr/>
                    <a:lstStyle/>
                    <a:p>
                      <a:pPr algn="ctr" fontAlgn="ctr"/>
                      <a:r>
                        <a:rPr lang="de-DE" sz="1100" b="0" i="0" u="none" strike="noStrike" dirty="0">
                          <a:solidFill>
                            <a:srgbClr val="4472C4"/>
                          </a:solidFill>
                          <a:effectLst/>
                          <a:latin typeface="Arial" panose="020B0604020202020204" pitchFamily="34" charset="0"/>
                        </a:rPr>
                        <a:t> </a:t>
                      </a:r>
                    </a:p>
                  </a:txBody>
                  <a:tcPr marL="7015" marR="7015" marT="7015" marB="0" anchor="ctr">
                    <a:lnL w="6350" cap="flat" cmpd="sng" algn="ctr">
                      <a:solidFill>
                        <a:srgbClr val="FFFFFF"/>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ctr" fontAlgn="ctr"/>
                      <a:r>
                        <a:rPr lang="de-DE" sz="1300" b="1" i="0" u="none" strike="noStrike" dirty="0">
                          <a:solidFill>
                            <a:srgbClr val="FFFFFF"/>
                          </a:solidFill>
                          <a:effectLst/>
                          <a:latin typeface="Arial" panose="020B0604020202020204" pitchFamily="34" charset="0"/>
                        </a:rPr>
                        <a:t>bAV</a:t>
                      </a:r>
                    </a:p>
                  </a:txBody>
                  <a:tcPr marL="7015" marR="7015" marT="7015" marB="0" anchor="ctr">
                    <a:lnL w="6350" cap="flat" cmpd="sng" algn="ctr">
                      <a:solidFill>
                        <a:srgbClr val="4472C4"/>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4472C4"/>
                    </a:solidFill>
                  </a:tcPr>
                </a:tc>
                <a:tc>
                  <a:txBody>
                    <a:bodyPr/>
                    <a:lstStyle/>
                    <a:p>
                      <a:pPr algn="ctr" fontAlgn="ctr"/>
                      <a:r>
                        <a:rPr lang="de-DE" sz="1300" b="1" i="0" u="none" strike="noStrike">
                          <a:solidFill>
                            <a:srgbClr val="FFFFFF"/>
                          </a:solidFill>
                          <a:effectLst/>
                          <a:latin typeface="Arial" panose="020B0604020202020204" pitchFamily="34" charset="0"/>
                        </a:rPr>
                        <a:t>privat</a:t>
                      </a:r>
                    </a:p>
                  </a:txBody>
                  <a:tcPr marL="7015" marR="7015" marT="701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2969518574"/>
                  </a:ext>
                </a:extLst>
              </a:tr>
              <a:tr h="484022">
                <a:tc>
                  <a:txBody>
                    <a:bodyPr/>
                    <a:lstStyle/>
                    <a:p>
                      <a:pPr algn="l" fontAlgn="ctr"/>
                      <a:r>
                        <a:rPr lang="de-DE" sz="1100" b="1" i="0" u="none" strike="noStrike" dirty="0">
                          <a:solidFill>
                            <a:srgbClr val="000000"/>
                          </a:solidFill>
                          <a:effectLst/>
                          <a:latin typeface="Arial" panose="020B0604020202020204" pitchFamily="34" charset="0"/>
                        </a:rPr>
                        <a:t>Einkommen </a:t>
                      </a:r>
                      <a:br>
                        <a:rPr lang="de-DE" sz="1100" b="1" i="0" u="none" strike="noStrike" dirty="0">
                          <a:solidFill>
                            <a:srgbClr val="000000"/>
                          </a:solidFill>
                          <a:effectLst/>
                          <a:latin typeface="Arial" panose="020B0604020202020204" pitchFamily="34" charset="0"/>
                        </a:rPr>
                      </a:br>
                      <a:r>
                        <a:rPr lang="de-DE" sz="1100" b="1" i="0" u="none" strike="noStrike" dirty="0">
                          <a:solidFill>
                            <a:srgbClr val="000000"/>
                          </a:solidFill>
                          <a:effectLst/>
                          <a:latin typeface="Arial" panose="020B0604020202020204" pitchFamily="34" charset="0"/>
                        </a:rPr>
                        <a:t>brutto vor bAV</a:t>
                      </a:r>
                    </a:p>
                  </a:txBody>
                  <a:tcPr marL="7015" marR="7015" marT="7015"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0" i="0" u="none" strike="noStrike" dirty="0">
                          <a:solidFill>
                            <a:srgbClr val="000000"/>
                          </a:solidFill>
                          <a:effectLst/>
                          <a:latin typeface="Arial" panose="020B0604020202020204" pitchFamily="34" charset="0"/>
                        </a:rPr>
                        <a:t>80.000 €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0" i="0" u="none" strike="noStrike" dirty="0">
                          <a:solidFill>
                            <a:srgbClr val="000000"/>
                          </a:solidFill>
                          <a:effectLst/>
                          <a:latin typeface="Arial" panose="020B0604020202020204" pitchFamily="34" charset="0"/>
                        </a:rPr>
                        <a:t>80.000 €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169430154"/>
                  </a:ext>
                </a:extLst>
              </a:tr>
              <a:tr h="484022">
                <a:tc>
                  <a:txBody>
                    <a:bodyPr/>
                    <a:lstStyle/>
                    <a:p>
                      <a:pPr algn="l" fontAlgn="ctr"/>
                      <a:r>
                        <a:rPr lang="de-DE" sz="1100" b="1" i="0" u="none" strike="noStrike">
                          <a:solidFill>
                            <a:srgbClr val="000000"/>
                          </a:solidFill>
                          <a:effectLst/>
                          <a:latin typeface="Arial" panose="020B0604020202020204" pitchFamily="34" charset="0"/>
                        </a:rPr>
                        <a:t>Entgelt-umwandlung</a:t>
                      </a:r>
                    </a:p>
                  </a:txBody>
                  <a:tcPr marL="7015" marR="7015" marT="70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3.408 €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0" i="0" u="none" strike="noStrike">
                          <a:solidFill>
                            <a:srgbClr val="000000"/>
                          </a:solidFill>
                          <a:effectLst/>
                          <a:latin typeface="Arial" panose="020B0604020202020204" pitchFamily="34" charset="0"/>
                        </a:rPr>
                        <a:t>-</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62148800"/>
                  </a:ext>
                </a:extLst>
              </a:tr>
              <a:tr h="484022">
                <a:tc>
                  <a:txBody>
                    <a:bodyPr/>
                    <a:lstStyle/>
                    <a:p>
                      <a:pPr algn="l" fontAlgn="ctr"/>
                      <a:r>
                        <a:rPr lang="de-DE" sz="1100" b="1" i="0" u="none" strike="noStrike" dirty="0">
                          <a:solidFill>
                            <a:srgbClr val="000000"/>
                          </a:solidFill>
                          <a:effectLst/>
                          <a:latin typeface="Arial" panose="020B0604020202020204" pitchFamily="34" charset="0"/>
                        </a:rPr>
                        <a:t>Einkommen brutto nach bAV </a:t>
                      </a:r>
                    </a:p>
                  </a:txBody>
                  <a:tcPr marL="7015" marR="7015" marT="7015"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0" i="0" u="none" strike="noStrike" dirty="0">
                          <a:solidFill>
                            <a:srgbClr val="000000"/>
                          </a:solidFill>
                          <a:effectLst/>
                          <a:latin typeface="Arial" panose="020B0604020202020204" pitchFamily="34" charset="0"/>
                        </a:rPr>
                        <a:t>76.592 €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0" i="0" u="none" strike="noStrike" dirty="0">
                          <a:solidFill>
                            <a:srgbClr val="000000"/>
                          </a:solidFill>
                          <a:effectLst/>
                          <a:latin typeface="Arial" panose="020B0604020202020204" pitchFamily="34" charset="0"/>
                        </a:rPr>
                        <a:t>80.000 €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118739383"/>
                  </a:ext>
                </a:extLst>
              </a:tr>
              <a:tr h="484022">
                <a:tc>
                  <a:txBody>
                    <a:bodyPr/>
                    <a:lstStyle/>
                    <a:p>
                      <a:pPr algn="l" fontAlgn="ctr"/>
                      <a:r>
                        <a:rPr lang="de-DE" sz="1100" b="1" i="0" u="none" strike="noStrike">
                          <a:solidFill>
                            <a:srgbClr val="000000"/>
                          </a:solidFill>
                          <a:effectLst/>
                          <a:latin typeface="Arial" panose="020B0604020202020204" pitchFamily="34" charset="0"/>
                        </a:rPr>
                        <a:t>Steuern</a:t>
                      </a:r>
                    </a:p>
                  </a:txBody>
                  <a:tcPr marL="7015" marR="7015" marT="70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0" i="0" u="none" strike="noStrike" dirty="0">
                          <a:solidFill>
                            <a:srgbClr val="000000"/>
                          </a:solidFill>
                          <a:effectLst/>
                          <a:latin typeface="Arial" panose="020B0604020202020204" pitchFamily="34" charset="0"/>
                        </a:rPr>
                        <a:t>19.484 €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0" i="0" u="none" strike="noStrike" dirty="0">
                          <a:solidFill>
                            <a:srgbClr val="000000"/>
                          </a:solidFill>
                          <a:effectLst/>
                          <a:latin typeface="Arial" panose="020B0604020202020204" pitchFamily="34" charset="0"/>
                        </a:rPr>
                        <a:t>21.050 €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39337793"/>
                  </a:ext>
                </a:extLst>
              </a:tr>
              <a:tr h="484022">
                <a:tc>
                  <a:txBody>
                    <a:bodyPr/>
                    <a:lstStyle/>
                    <a:p>
                      <a:pPr algn="l" fontAlgn="ctr"/>
                      <a:r>
                        <a:rPr lang="de-DE" sz="1100" b="1" i="0" u="none" strike="noStrike" dirty="0">
                          <a:solidFill>
                            <a:srgbClr val="000000"/>
                          </a:solidFill>
                          <a:effectLst/>
                          <a:latin typeface="Arial" panose="020B0604020202020204" pitchFamily="34" charset="0"/>
                        </a:rPr>
                        <a:t>Sozialabgaben</a:t>
                      </a:r>
                      <a:r>
                        <a:rPr lang="de-DE" sz="900" b="1" i="0" u="none" strike="noStrike" dirty="0">
                          <a:solidFill>
                            <a:srgbClr val="000000"/>
                          </a:solidFill>
                          <a:effectLst/>
                          <a:latin typeface="Arial" panose="020B0604020202020204" pitchFamily="34" charset="0"/>
                        </a:rPr>
                        <a:t>  </a:t>
                      </a:r>
                      <a:endParaRPr lang="de-DE" sz="1100" b="1" i="0" u="none" strike="noStrike" dirty="0">
                        <a:solidFill>
                          <a:srgbClr val="000000"/>
                        </a:solidFill>
                        <a:effectLst/>
                        <a:latin typeface="Arial" panose="020B0604020202020204" pitchFamily="34" charset="0"/>
                      </a:endParaRPr>
                    </a:p>
                  </a:txBody>
                  <a:tcPr marL="7015" marR="7015" marT="7015"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0" i="0" u="none" strike="noStrike" dirty="0">
                          <a:solidFill>
                            <a:srgbClr val="000000"/>
                          </a:solidFill>
                          <a:effectLst/>
                          <a:latin typeface="Arial" panose="020B0604020202020204" pitchFamily="34" charset="0"/>
                        </a:rPr>
                        <a:t>13.688 €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0" i="0" u="none" strike="noStrike" dirty="0">
                          <a:solidFill>
                            <a:srgbClr val="000000"/>
                          </a:solidFill>
                          <a:effectLst/>
                          <a:latin typeface="Arial" panose="020B0604020202020204" pitchFamily="34" charset="0"/>
                        </a:rPr>
                        <a:t>14.045 €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19040208"/>
                  </a:ext>
                </a:extLst>
              </a:tr>
              <a:tr h="484022">
                <a:tc>
                  <a:txBody>
                    <a:bodyPr/>
                    <a:lstStyle/>
                    <a:p>
                      <a:pPr algn="l" fontAlgn="ctr"/>
                      <a:r>
                        <a:rPr lang="de-DE" sz="1100" b="1" i="0" u="none" strike="noStrike">
                          <a:solidFill>
                            <a:srgbClr val="000000"/>
                          </a:solidFill>
                          <a:effectLst/>
                          <a:latin typeface="Arial" panose="020B0604020202020204" pitchFamily="34" charset="0"/>
                        </a:rPr>
                        <a:t>Einkommen netto gesamt</a:t>
                      </a:r>
                    </a:p>
                  </a:txBody>
                  <a:tcPr marL="7015" marR="7015" marT="70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000000"/>
                          </a:solidFill>
                          <a:effectLst/>
                          <a:latin typeface="Arial" panose="020B0604020202020204" pitchFamily="34" charset="0"/>
                        </a:rPr>
                        <a:t>43.420 €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000000"/>
                          </a:solidFill>
                          <a:effectLst/>
                          <a:latin typeface="Arial" panose="020B0604020202020204" pitchFamily="34" charset="0"/>
                        </a:rPr>
                        <a:t>44.904 €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66321126"/>
                  </a:ext>
                </a:extLst>
              </a:tr>
              <a:tr h="554170">
                <a:tc>
                  <a:txBody>
                    <a:bodyPr/>
                    <a:lstStyle/>
                    <a:p>
                      <a:pPr algn="l" fontAlgn="ctr"/>
                      <a:r>
                        <a:rPr lang="de-DE" sz="1100" b="1" i="0" u="none" strike="noStrike">
                          <a:solidFill>
                            <a:srgbClr val="000000"/>
                          </a:solidFill>
                          <a:effectLst/>
                          <a:latin typeface="Arial" panose="020B0604020202020204" pitchFamily="34" charset="0"/>
                        </a:rPr>
                        <a:t>Privater Sparbeitrag</a:t>
                      </a:r>
                    </a:p>
                  </a:txBody>
                  <a:tcPr marL="7015" marR="7015" marT="7015"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0" i="0" u="none" strike="noStrike">
                          <a:solidFill>
                            <a:srgbClr val="000000"/>
                          </a:solidFill>
                          <a:effectLst/>
                          <a:latin typeface="Arial" panose="020B0604020202020204" pitchFamily="34" charset="0"/>
                        </a:rPr>
                        <a:t>-</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1" i="0" u="none" strike="noStrike" dirty="0">
                          <a:solidFill>
                            <a:srgbClr val="4472C4"/>
                          </a:solidFill>
                          <a:effectLst/>
                          <a:latin typeface="Arial" panose="020B0604020202020204" pitchFamily="34" charset="0"/>
                        </a:rPr>
                        <a:t>1.484 €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041460519"/>
                  </a:ext>
                </a:extLst>
              </a:tr>
              <a:tr h="589244">
                <a:tc>
                  <a:txBody>
                    <a:bodyPr/>
                    <a:lstStyle/>
                    <a:p>
                      <a:pPr algn="l" fontAlgn="ctr"/>
                      <a:r>
                        <a:rPr lang="de-DE" sz="1100" b="1" i="0" u="none" strike="noStrike">
                          <a:solidFill>
                            <a:srgbClr val="000000"/>
                          </a:solidFill>
                          <a:effectLst/>
                          <a:latin typeface="Arial" panose="020B0604020202020204" pitchFamily="34" charset="0"/>
                        </a:rPr>
                        <a:t>Verfügbares Einkommen netto gesamt</a:t>
                      </a:r>
                    </a:p>
                  </a:txBody>
                  <a:tcPr marL="7015" marR="7015" marT="701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43.420 €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43.420 €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0484346"/>
                  </a:ext>
                </a:extLst>
              </a:tr>
            </a:tbl>
          </a:graphicData>
        </a:graphic>
      </p:graphicFrame>
      <p:graphicFrame>
        <p:nvGraphicFramePr>
          <p:cNvPr id="6" name="Tabelle 5">
            <a:extLst>
              <a:ext uri="{FF2B5EF4-FFF2-40B4-BE49-F238E27FC236}">
                <a16:creationId xmlns:a16="http://schemas.microsoft.com/office/drawing/2014/main" id="{3BF9792A-FCFC-44B4-B481-6B41DC86214B}"/>
              </a:ext>
            </a:extLst>
          </p:cNvPr>
          <p:cNvGraphicFramePr>
            <a:graphicFrameLocks noGrp="1"/>
          </p:cNvGraphicFramePr>
          <p:nvPr/>
        </p:nvGraphicFramePr>
        <p:xfrm>
          <a:off x="4299240" y="1642481"/>
          <a:ext cx="3593520" cy="4351339"/>
        </p:xfrm>
        <a:graphic>
          <a:graphicData uri="http://schemas.openxmlformats.org/drawingml/2006/table">
            <a:tbl>
              <a:tblPr/>
              <a:tblGrid>
                <a:gridCol w="2053440">
                  <a:extLst>
                    <a:ext uri="{9D8B030D-6E8A-4147-A177-3AD203B41FA5}">
                      <a16:colId xmlns:a16="http://schemas.microsoft.com/office/drawing/2014/main" val="2226126065"/>
                    </a:ext>
                  </a:extLst>
                </a:gridCol>
                <a:gridCol w="770040">
                  <a:extLst>
                    <a:ext uri="{9D8B030D-6E8A-4147-A177-3AD203B41FA5}">
                      <a16:colId xmlns:a16="http://schemas.microsoft.com/office/drawing/2014/main" val="2682724349"/>
                    </a:ext>
                  </a:extLst>
                </a:gridCol>
                <a:gridCol w="770040">
                  <a:extLst>
                    <a:ext uri="{9D8B030D-6E8A-4147-A177-3AD203B41FA5}">
                      <a16:colId xmlns:a16="http://schemas.microsoft.com/office/drawing/2014/main" val="2171364559"/>
                    </a:ext>
                  </a:extLst>
                </a:gridCol>
              </a:tblGrid>
              <a:tr h="354463">
                <a:tc>
                  <a:txBody>
                    <a:bodyPr/>
                    <a:lstStyle/>
                    <a:p>
                      <a:pPr algn="l" fontAlgn="t"/>
                      <a:endParaRPr lang="de-DE" sz="1000" b="0" i="0" u="none" strike="noStrike" dirty="0">
                        <a:solidFill>
                          <a:srgbClr val="000000"/>
                        </a:solidFill>
                        <a:effectLst/>
                        <a:latin typeface="Arial" panose="020B0604020202020204" pitchFamily="34" charset="0"/>
                      </a:endParaRPr>
                    </a:p>
                  </a:txBody>
                  <a:tcPr marL="6111" marR="6111" marT="6111" marB="0">
                    <a:lnL>
                      <a:noFill/>
                    </a:lnL>
                    <a:lnR w="6350" cap="flat" cmpd="sng" algn="ctr">
                      <a:solidFill>
                        <a:srgbClr val="4472C4"/>
                      </a:solidFill>
                      <a:prstDash val="solid"/>
                      <a:round/>
                      <a:headEnd type="none" w="med" len="med"/>
                      <a:tailEnd type="none" w="med" len="med"/>
                    </a:lnR>
                    <a:lnT>
                      <a:noFill/>
                    </a:lnT>
                    <a:lnB>
                      <a:noFill/>
                    </a:lnB>
                  </a:tcPr>
                </a:tc>
                <a:tc>
                  <a:txBody>
                    <a:bodyPr/>
                    <a:lstStyle/>
                    <a:p>
                      <a:pPr algn="ctr" fontAlgn="ctr"/>
                      <a:r>
                        <a:rPr lang="de-DE" sz="1000" b="1" i="0" u="none" strike="noStrike" dirty="0">
                          <a:solidFill>
                            <a:srgbClr val="FFFFFF"/>
                          </a:solidFill>
                          <a:effectLst/>
                          <a:latin typeface="Arial" panose="020B0604020202020204" pitchFamily="34" charset="0"/>
                        </a:rPr>
                        <a:t>bAV</a:t>
                      </a:r>
                    </a:p>
                  </a:txBody>
                  <a:tcPr marL="6111" marR="6111" marT="6111" marB="0" anchor="ctr">
                    <a:lnL w="6350" cap="flat" cmpd="sng" algn="ctr">
                      <a:solidFill>
                        <a:srgbClr val="4472C4"/>
                      </a:solidFill>
                      <a:prstDash val="solid"/>
                      <a:round/>
                      <a:headEnd type="none" w="med" len="med"/>
                      <a:tailEnd type="none" w="med" len="med"/>
                    </a:lnL>
                    <a:lnR>
                      <a:noFill/>
                    </a:lnR>
                    <a:lnT>
                      <a:noFill/>
                    </a:lnT>
                    <a:lnB>
                      <a:noFill/>
                    </a:lnB>
                    <a:solidFill>
                      <a:srgbClr val="4472C4"/>
                    </a:solidFill>
                  </a:tcPr>
                </a:tc>
                <a:tc>
                  <a:txBody>
                    <a:bodyPr/>
                    <a:lstStyle/>
                    <a:p>
                      <a:pPr algn="ctr" fontAlgn="ctr"/>
                      <a:r>
                        <a:rPr lang="de-DE" sz="1000" b="1" i="0" u="none" strike="noStrike">
                          <a:solidFill>
                            <a:srgbClr val="FFFFFF"/>
                          </a:solidFill>
                          <a:effectLst/>
                          <a:latin typeface="Arial" panose="020B0604020202020204" pitchFamily="34" charset="0"/>
                        </a:rPr>
                        <a:t>privat</a:t>
                      </a:r>
                    </a:p>
                  </a:txBody>
                  <a:tcPr marL="6111" marR="6111" marT="6111" marB="0" anchor="ctr">
                    <a:lnL>
                      <a:noFill/>
                    </a:lnL>
                    <a:lnR w="6350" cap="flat" cmpd="sng" algn="ctr">
                      <a:solidFill>
                        <a:srgbClr val="000000"/>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2655175812"/>
                  </a:ext>
                </a:extLst>
              </a:tr>
              <a:tr h="354463">
                <a:tc>
                  <a:txBody>
                    <a:bodyPr/>
                    <a:lstStyle/>
                    <a:p>
                      <a:pPr algn="l" fontAlgn="ctr"/>
                      <a:r>
                        <a:rPr lang="de-DE" sz="1000" b="1" i="0" u="none" strike="noStrike" dirty="0">
                          <a:solidFill>
                            <a:srgbClr val="000000"/>
                          </a:solidFill>
                          <a:effectLst/>
                          <a:latin typeface="Arial" panose="020B0604020202020204" pitchFamily="34" charset="0"/>
                        </a:rPr>
                        <a:t>Jährliche Rendite</a:t>
                      </a:r>
                      <a:r>
                        <a:rPr lang="de-DE" sz="800" b="0" i="0" u="none" strike="noStrike" dirty="0">
                          <a:solidFill>
                            <a:srgbClr val="000000"/>
                          </a:solidFill>
                          <a:effectLst/>
                          <a:latin typeface="Arial" panose="020B0604020202020204" pitchFamily="34" charset="0"/>
                        </a:rPr>
                        <a:t>  </a:t>
                      </a:r>
                      <a:endParaRPr lang="de-DE" sz="1000" b="1" i="0" u="none" strike="noStrike" dirty="0">
                        <a:solidFill>
                          <a:srgbClr val="000000"/>
                        </a:solidFill>
                        <a:effectLst/>
                        <a:latin typeface="Arial" panose="020B0604020202020204" pitchFamily="34" charset="0"/>
                      </a:endParaRPr>
                    </a:p>
                  </a:txBody>
                  <a:tcPr marL="6111" marR="6111" marT="6111"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3,00 %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6,00 %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667978790"/>
                  </a:ext>
                </a:extLst>
              </a:tr>
              <a:tr h="354463">
                <a:tc>
                  <a:txBody>
                    <a:bodyPr/>
                    <a:lstStyle/>
                    <a:p>
                      <a:pPr algn="l" fontAlgn="ctr"/>
                      <a:r>
                        <a:rPr lang="de-DE" sz="1000" b="1" i="0" u="none" strike="noStrike">
                          <a:solidFill>
                            <a:srgbClr val="000000"/>
                          </a:solidFill>
                          <a:effectLst/>
                          <a:latin typeface="Arial" panose="020B0604020202020204" pitchFamily="34" charset="0"/>
                        </a:rPr>
                        <a:t>Effektivkosten</a:t>
                      </a:r>
                    </a:p>
                  </a:txBody>
                  <a:tcPr marL="6111" marR="6111" marT="6111"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000" b="0" i="0" u="none" strike="noStrike" dirty="0">
                          <a:solidFill>
                            <a:srgbClr val="000000"/>
                          </a:solidFill>
                          <a:effectLst/>
                          <a:latin typeface="Arial" panose="020B0604020202020204" pitchFamily="34" charset="0"/>
                        </a:rPr>
                        <a:t>1,50 %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000" b="0" i="0" u="none" strike="noStrike" dirty="0">
                          <a:solidFill>
                            <a:srgbClr val="000000"/>
                          </a:solidFill>
                          <a:effectLst/>
                          <a:latin typeface="Arial" panose="020B0604020202020204" pitchFamily="34" charset="0"/>
                        </a:rPr>
                        <a:t>1,50 %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13920633"/>
                  </a:ext>
                </a:extLst>
              </a:tr>
              <a:tr h="354463">
                <a:tc>
                  <a:txBody>
                    <a:bodyPr/>
                    <a:lstStyle/>
                    <a:p>
                      <a:pPr algn="l" fontAlgn="ctr"/>
                      <a:r>
                        <a:rPr lang="de-DE" sz="1000" b="1" i="0" u="none" strike="noStrike">
                          <a:solidFill>
                            <a:srgbClr val="000000"/>
                          </a:solidFill>
                          <a:effectLst/>
                          <a:latin typeface="Arial" panose="020B0604020202020204" pitchFamily="34" charset="0"/>
                        </a:rPr>
                        <a:t>Effektivrendite</a:t>
                      </a:r>
                    </a:p>
                  </a:txBody>
                  <a:tcPr marL="6111" marR="6111" marT="6111"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1,50 %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4,50 %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666021045"/>
                  </a:ext>
                </a:extLst>
              </a:tr>
              <a:tr h="354463">
                <a:tc>
                  <a:txBody>
                    <a:bodyPr/>
                    <a:lstStyle/>
                    <a:p>
                      <a:pPr algn="l" fontAlgn="ctr"/>
                      <a:r>
                        <a:rPr lang="de-DE" sz="1000" b="1" i="0" u="none" strike="noStrike">
                          <a:solidFill>
                            <a:srgbClr val="000000"/>
                          </a:solidFill>
                          <a:effectLst/>
                          <a:latin typeface="Arial" panose="020B0604020202020204" pitchFamily="34" charset="0"/>
                        </a:rPr>
                        <a:t>Sparbeitrag pro Jahr*</a:t>
                      </a:r>
                    </a:p>
                  </a:txBody>
                  <a:tcPr marL="6111" marR="6111" marT="6111"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3.919 €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100" b="1" i="0" u="none" strike="noStrike" dirty="0">
                          <a:solidFill>
                            <a:srgbClr val="4472C4"/>
                          </a:solidFill>
                          <a:effectLst/>
                          <a:latin typeface="Arial" panose="020B0604020202020204" pitchFamily="34" charset="0"/>
                        </a:rPr>
                        <a:t>1.484 €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08182645"/>
                  </a:ext>
                </a:extLst>
              </a:tr>
              <a:tr h="354463">
                <a:tc>
                  <a:txBody>
                    <a:bodyPr/>
                    <a:lstStyle/>
                    <a:p>
                      <a:pPr algn="l" fontAlgn="ctr"/>
                      <a:r>
                        <a:rPr lang="de-DE" sz="1000" b="1" i="0" u="none" strike="noStrike" dirty="0">
                          <a:solidFill>
                            <a:srgbClr val="000000"/>
                          </a:solidFill>
                          <a:effectLst/>
                          <a:latin typeface="Arial" panose="020B0604020202020204" pitchFamily="34" charset="0"/>
                        </a:rPr>
                        <a:t>Guthaben nach 37 Jahren</a:t>
                      </a:r>
                    </a:p>
                  </a:txBody>
                  <a:tcPr marL="6111" marR="6111" marT="6111"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194.862 €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141.212 €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207353937"/>
                  </a:ext>
                </a:extLst>
              </a:tr>
              <a:tr h="354463">
                <a:tc>
                  <a:txBody>
                    <a:bodyPr/>
                    <a:lstStyle/>
                    <a:p>
                      <a:pPr algn="l" fontAlgn="ctr"/>
                      <a:r>
                        <a:rPr lang="de-DE" sz="1000" b="1" i="0" u="none" strike="noStrike" dirty="0">
                          <a:solidFill>
                            <a:srgbClr val="000000"/>
                          </a:solidFill>
                          <a:effectLst/>
                          <a:latin typeface="Arial" panose="020B0604020202020204" pitchFamily="34" charset="0"/>
                        </a:rPr>
                        <a:t>Monatliche Bruttorente </a:t>
                      </a:r>
                      <a:br>
                        <a:rPr lang="de-DE" sz="1000" b="1" i="0" u="none" strike="noStrike" dirty="0">
                          <a:solidFill>
                            <a:srgbClr val="000000"/>
                          </a:solidFill>
                          <a:effectLst/>
                          <a:latin typeface="Arial" panose="020B0604020202020204" pitchFamily="34" charset="0"/>
                        </a:rPr>
                      </a:br>
                      <a:r>
                        <a:rPr lang="de-DE" sz="1000" b="0" i="0" u="none" strike="noStrike" dirty="0">
                          <a:solidFill>
                            <a:srgbClr val="000000"/>
                          </a:solidFill>
                          <a:effectLst/>
                          <a:latin typeface="Arial" panose="020B0604020202020204" pitchFamily="34" charset="0"/>
                        </a:rPr>
                        <a:t>(Rentenfaktor 29)</a:t>
                      </a:r>
                    </a:p>
                  </a:txBody>
                  <a:tcPr marL="6111" marR="6111" marT="6111"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565,10 €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100" b="1" i="0" u="none" strike="noStrike" dirty="0">
                          <a:solidFill>
                            <a:srgbClr val="4472C4"/>
                          </a:solidFill>
                          <a:effectLst/>
                          <a:latin typeface="Arial" panose="020B0604020202020204" pitchFamily="34" charset="0"/>
                        </a:rPr>
                        <a:t>409,51 €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04189498"/>
                  </a:ext>
                </a:extLst>
              </a:tr>
              <a:tr h="354463">
                <a:tc>
                  <a:txBody>
                    <a:bodyPr/>
                    <a:lstStyle/>
                    <a:p>
                      <a:pPr algn="l" fontAlgn="ctr"/>
                      <a:r>
                        <a:rPr lang="de-DE" sz="1000" b="1" i="0" u="none" strike="noStrike">
                          <a:solidFill>
                            <a:srgbClr val="000000"/>
                          </a:solidFill>
                          <a:effectLst/>
                          <a:latin typeface="Arial" panose="020B0604020202020204" pitchFamily="34" charset="0"/>
                        </a:rPr>
                        <a:t>Mehrrente GRV</a:t>
                      </a:r>
                    </a:p>
                  </a:txBody>
                  <a:tcPr marL="6111" marR="6111" marT="6111"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a:solidFill>
                            <a:srgbClr val="000000"/>
                          </a:solidFill>
                          <a:effectLst/>
                          <a:latin typeface="Arial" panose="020B0604020202020204" pitchFamily="34" charset="0"/>
                        </a:rPr>
                        <a:t>-</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1" i="0" u="none" strike="noStrike" dirty="0">
                          <a:solidFill>
                            <a:srgbClr val="70AD47"/>
                          </a:solidFill>
                          <a:effectLst/>
                          <a:latin typeface="Arial" panose="020B0604020202020204" pitchFamily="34" charset="0"/>
                        </a:rPr>
                        <a:t>153,00 €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665530641"/>
                  </a:ext>
                </a:extLst>
              </a:tr>
              <a:tr h="354463">
                <a:tc>
                  <a:txBody>
                    <a:bodyPr/>
                    <a:lstStyle/>
                    <a:p>
                      <a:pPr algn="l" fontAlgn="ctr"/>
                      <a:r>
                        <a:rPr lang="de-DE" sz="1000" b="1" i="0" u="none" strike="noStrike">
                          <a:solidFill>
                            <a:srgbClr val="000000"/>
                          </a:solidFill>
                          <a:effectLst/>
                          <a:latin typeface="Arial" panose="020B0604020202020204" pitchFamily="34" charset="0"/>
                        </a:rPr>
                        <a:t>Sozialabgaben pro Monat</a:t>
                      </a:r>
                    </a:p>
                  </a:txBody>
                  <a:tcPr marL="6111" marR="6111" marT="6111"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000" b="0" i="0" u="none" strike="noStrike" dirty="0">
                          <a:solidFill>
                            <a:srgbClr val="000000"/>
                          </a:solidFill>
                          <a:effectLst/>
                          <a:latin typeface="Arial" panose="020B0604020202020204" pitchFamily="34" charset="0"/>
                        </a:rPr>
                        <a:t>82,34 €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000" b="0" i="0" u="none" strike="noStrike" dirty="0">
                          <a:solidFill>
                            <a:srgbClr val="000000"/>
                          </a:solidFill>
                          <a:effectLst/>
                          <a:latin typeface="Arial" panose="020B0604020202020204" pitchFamily="34" charset="0"/>
                        </a:rPr>
                        <a:t>17,21 €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62707336"/>
                  </a:ext>
                </a:extLst>
              </a:tr>
              <a:tr h="354463">
                <a:tc>
                  <a:txBody>
                    <a:bodyPr/>
                    <a:lstStyle/>
                    <a:p>
                      <a:pPr algn="l" fontAlgn="ctr"/>
                      <a:r>
                        <a:rPr lang="de-DE" sz="1000" b="1" i="0" u="none" strike="noStrike" dirty="0">
                          <a:solidFill>
                            <a:srgbClr val="000000"/>
                          </a:solidFill>
                          <a:effectLst/>
                          <a:latin typeface="Arial" panose="020B0604020202020204" pitchFamily="34" charset="0"/>
                        </a:rPr>
                        <a:t>Steuern pro Monat</a:t>
                      </a:r>
                      <a:br>
                        <a:rPr lang="de-DE" sz="1000" b="1" i="0" u="none" strike="noStrike" dirty="0">
                          <a:solidFill>
                            <a:srgbClr val="000000"/>
                          </a:solidFill>
                          <a:effectLst/>
                          <a:latin typeface="Arial" panose="020B0604020202020204" pitchFamily="34" charset="0"/>
                        </a:rPr>
                      </a:br>
                      <a:r>
                        <a:rPr lang="de-DE" sz="1000" b="0" i="0" u="none" strike="noStrike" dirty="0">
                          <a:solidFill>
                            <a:srgbClr val="000000"/>
                          </a:solidFill>
                          <a:effectLst/>
                          <a:latin typeface="Arial" panose="020B0604020202020204" pitchFamily="34" charset="0"/>
                        </a:rPr>
                        <a:t>(Grenzsteuersatz 40,21 %)</a:t>
                      </a:r>
                      <a:endParaRPr lang="de-DE" sz="1000" b="1" i="0" u="none" strike="noStrike" dirty="0">
                        <a:solidFill>
                          <a:srgbClr val="000000"/>
                        </a:solidFill>
                        <a:effectLst/>
                        <a:latin typeface="Arial" panose="020B0604020202020204" pitchFamily="34" charset="0"/>
                      </a:endParaRPr>
                    </a:p>
                  </a:txBody>
                  <a:tcPr marL="6111" marR="6111" marT="6111"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227,23 €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89,51 €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049222390"/>
                  </a:ext>
                </a:extLst>
              </a:tr>
              <a:tr h="452246">
                <a:tc>
                  <a:txBody>
                    <a:bodyPr/>
                    <a:lstStyle/>
                    <a:p>
                      <a:pPr algn="l" fontAlgn="ctr"/>
                      <a:r>
                        <a:rPr lang="de-DE" sz="1000" b="1" i="0" u="none" strike="noStrike">
                          <a:solidFill>
                            <a:srgbClr val="000000"/>
                          </a:solidFill>
                          <a:effectLst/>
                          <a:latin typeface="Arial" panose="020B0604020202020204" pitchFamily="34" charset="0"/>
                        </a:rPr>
                        <a:t>Monatliche Nettorente</a:t>
                      </a:r>
                    </a:p>
                  </a:txBody>
                  <a:tcPr marL="6111" marR="6111" marT="6111"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255,53 €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100" b="1" i="0" u="none" strike="noStrike" dirty="0">
                          <a:solidFill>
                            <a:srgbClr val="4472C4"/>
                          </a:solidFill>
                          <a:effectLst/>
                          <a:latin typeface="Arial" panose="020B0604020202020204" pitchFamily="34" charset="0"/>
                        </a:rPr>
                        <a:t>455,79 €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21882990"/>
                  </a:ext>
                </a:extLst>
              </a:tr>
              <a:tr h="354463">
                <a:tc>
                  <a:txBody>
                    <a:bodyPr/>
                    <a:lstStyle/>
                    <a:p>
                      <a:pPr algn="l" fontAlgn="ctr"/>
                      <a:r>
                        <a:rPr lang="de-DE" sz="1000" b="1" i="0" u="none" strike="noStrike">
                          <a:solidFill>
                            <a:srgbClr val="000000"/>
                          </a:solidFill>
                          <a:effectLst/>
                          <a:latin typeface="Arial" panose="020B0604020202020204" pitchFamily="34" charset="0"/>
                        </a:rPr>
                        <a:t>Differenz Nettorenten</a:t>
                      </a:r>
                    </a:p>
                  </a:txBody>
                  <a:tcPr marL="6111" marR="6111" marT="6111"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de-DE" sz="1200" b="1" i="0" u="none" strike="noStrike" dirty="0">
                          <a:solidFill>
                            <a:srgbClr val="4472C4"/>
                          </a:solidFill>
                          <a:effectLst/>
                          <a:latin typeface="Arial" panose="020B0604020202020204" pitchFamily="34" charset="0"/>
                        </a:rPr>
                        <a:t> 200,26 € (78,37 %)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de-DE"/>
                    </a:p>
                  </a:txBody>
                  <a:tcPr/>
                </a:tc>
                <a:extLst>
                  <a:ext uri="{0D108BD9-81ED-4DB2-BD59-A6C34878D82A}">
                    <a16:rowId xmlns:a16="http://schemas.microsoft.com/office/drawing/2014/main" val="4091975682"/>
                  </a:ext>
                </a:extLst>
              </a:tr>
            </a:tbl>
          </a:graphicData>
        </a:graphic>
      </p:graphicFrame>
      <p:pic>
        <p:nvPicPr>
          <p:cNvPr id="16" name="Grafik 15">
            <a:extLst>
              <a:ext uri="{FF2B5EF4-FFF2-40B4-BE49-F238E27FC236}">
                <a16:creationId xmlns:a16="http://schemas.microsoft.com/office/drawing/2014/main" id="{669B73E2-D8F2-4A74-842B-C88FE54348DD}"/>
              </a:ext>
            </a:extLst>
          </p:cNvPr>
          <p:cNvPicPr>
            <a:picLocks noChangeAspect="1"/>
          </p:cNvPicPr>
          <p:nvPr/>
        </p:nvPicPr>
        <p:blipFill>
          <a:blip r:embed="rId2"/>
          <a:stretch>
            <a:fillRect/>
          </a:stretch>
        </p:blipFill>
        <p:spPr>
          <a:xfrm>
            <a:off x="11467273" y="-21749"/>
            <a:ext cx="602172" cy="596570"/>
          </a:xfrm>
          <a:prstGeom prst="rect">
            <a:avLst/>
          </a:prstGeom>
        </p:spPr>
      </p:pic>
      <p:sp>
        <p:nvSpPr>
          <p:cNvPr id="11" name="Textfeld 10">
            <a:extLst>
              <a:ext uri="{FF2B5EF4-FFF2-40B4-BE49-F238E27FC236}">
                <a16:creationId xmlns:a16="http://schemas.microsoft.com/office/drawing/2014/main" id="{17E78EC8-73AF-4372-94EB-20B15520353A}"/>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Fall 5: Alleinlebender ohne Kinder (Top-Verdiener)</a:t>
            </a:r>
          </a:p>
        </p:txBody>
      </p:sp>
      <p:graphicFrame>
        <p:nvGraphicFramePr>
          <p:cNvPr id="17" name="Diagramm 16">
            <a:extLst>
              <a:ext uri="{FF2B5EF4-FFF2-40B4-BE49-F238E27FC236}">
                <a16:creationId xmlns:a16="http://schemas.microsoft.com/office/drawing/2014/main" id="{E897C6F9-3F26-49F8-AE4C-07EF3CCBCEA1}"/>
              </a:ext>
            </a:extLst>
          </p:cNvPr>
          <p:cNvGraphicFramePr/>
          <p:nvPr>
            <p:extLst>
              <p:ext uri="{D42A27DB-BD31-4B8C-83A1-F6EECF244321}">
                <p14:modId xmlns:p14="http://schemas.microsoft.com/office/powerpoint/2010/main" val="2795916283"/>
              </p:ext>
            </p:extLst>
          </p:nvPr>
        </p:nvGraphicFramePr>
        <p:xfrm>
          <a:off x="8085667" y="1647347"/>
          <a:ext cx="4004733" cy="454066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feld 18">
            <a:extLst>
              <a:ext uri="{FF2B5EF4-FFF2-40B4-BE49-F238E27FC236}">
                <a16:creationId xmlns:a16="http://schemas.microsoft.com/office/drawing/2014/main" id="{4C026A5D-EE04-49DC-B962-4382B36090B6}"/>
              </a:ext>
            </a:extLst>
          </p:cNvPr>
          <p:cNvSpPr txBox="1"/>
          <p:nvPr/>
        </p:nvSpPr>
        <p:spPr>
          <a:xfrm>
            <a:off x="10184133" y="1856468"/>
            <a:ext cx="909223" cy="246221"/>
          </a:xfrm>
          <a:prstGeom prst="rect">
            <a:avLst/>
          </a:prstGeom>
          <a:solidFill>
            <a:schemeClr val="accent1"/>
          </a:solidFill>
          <a:ln>
            <a:solidFill>
              <a:schemeClr val="bg1"/>
            </a:solidFill>
          </a:ln>
        </p:spPr>
        <p:txBody>
          <a:bodyPr wrap="none" tIns="0" bIns="0" rtlCol="0">
            <a:spAutoFit/>
          </a:bodyPr>
          <a:lstStyle/>
          <a:p>
            <a:r>
              <a:rPr lang="de-DE" sz="1600" b="1" dirty="0">
                <a:solidFill>
                  <a:schemeClr val="bg1"/>
                </a:solidFill>
              </a:rPr>
              <a:t>522,51 €</a:t>
            </a:r>
          </a:p>
        </p:txBody>
      </p:sp>
    </p:spTree>
    <p:extLst>
      <p:ext uri="{BB962C8B-B14F-4D97-AF65-F5344CB8AC3E}">
        <p14:creationId xmlns:p14="http://schemas.microsoft.com/office/powerpoint/2010/main" val="259432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76BE631-4B34-4D67-876D-B36CE9E458DA}"/>
              </a:ext>
            </a:extLst>
          </p:cNvPr>
          <p:cNvSpPr/>
          <p:nvPr/>
        </p:nvSpPr>
        <p:spPr>
          <a:xfrm>
            <a:off x="957942" y="3631809"/>
            <a:ext cx="7636720" cy="1818820"/>
          </a:xfrm>
          <a:prstGeom prst="rect">
            <a:avLst/>
          </a:prstGeom>
          <a:solidFill>
            <a:srgbClr val="DAE3F3">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CF6122F-CC36-4E98-9BD4-BF4372EE9606}"/>
              </a:ext>
            </a:extLst>
          </p:cNvPr>
          <p:cNvSpPr/>
          <p:nvPr/>
        </p:nvSpPr>
        <p:spPr>
          <a:xfrm>
            <a:off x="957942" y="1800370"/>
            <a:ext cx="7636719" cy="1843951"/>
          </a:xfrm>
          <a:prstGeom prst="rect">
            <a:avLst/>
          </a:prstGeom>
          <a:solidFill>
            <a:srgbClr val="FBE5D6">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5" name="Diagramm 4">
            <a:extLst>
              <a:ext uri="{FF2B5EF4-FFF2-40B4-BE49-F238E27FC236}">
                <a16:creationId xmlns:a16="http://schemas.microsoft.com/office/drawing/2014/main" id="{2B815563-23C1-4791-847F-C40C4D497464}"/>
              </a:ext>
            </a:extLst>
          </p:cNvPr>
          <p:cNvGraphicFramePr>
            <a:graphicFrameLocks/>
          </p:cNvGraphicFramePr>
          <p:nvPr/>
        </p:nvGraphicFramePr>
        <p:xfrm>
          <a:off x="299719" y="1583360"/>
          <a:ext cx="11718110" cy="4966725"/>
        </p:xfrm>
        <a:graphic>
          <a:graphicData uri="http://schemas.openxmlformats.org/drawingml/2006/chart">
            <c:chart xmlns:c="http://schemas.openxmlformats.org/drawingml/2006/chart" xmlns:r="http://schemas.openxmlformats.org/officeDocument/2006/relationships" r:id="rId3"/>
          </a:graphicData>
        </a:graphic>
      </p:graphicFrame>
      <p:sp>
        <p:nvSpPr>
          <p:cNvPr id="11" name="Legende: Linie 10">
            <a:extLst>
              <a:ext uri="{FF2B5EF4-FFF2-40B4-BE49-F238E27FC236}">
                <a16:creationId xmlns:a16="http://schemas.microsoft.com/office/drawing/2014/main" id="{3B2A4848-C512-4277-86AE-C92F605FF500}"/>
              </a:ext>
            </a:extLst>
          </p:cNvPr>
          <p:cNvSpPr/>
          <p:nvPr/>
        </p:nvSpPr>
        <p:spPr>
          <a:xfrm>
            <a:off x="9252883" y="1423343"/>
            <a:ext cx="2639398" cy="754053"/>
          </a:xfrm>
          <a:prstGeom prst="borderCallout1">
            <a:avLst>
              <a:gd name="adj1" fmla="val 46846"/>
              <a:gd name="adj2" fmla="val -3824"/>
              <a:gd name="adj3" fmla="val 112500"/>
              <a:gd name="adj4" fmla="val -38333"/>
            </a:avLst>
          </a:prstGeom>
          <a:solidFill>
            <a:schemeClr val="accent2">
              <a:lumMod val="20000"/>
              <a:lumOff val="80000"/>
            </a:schemeClr>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bAV</a:t>
            </a:r>
            <a:r>
              <a:rPr lang="de-DE" sz="1400" dirty="0">
                <a:solidFill>
                  <a:schemeClr val="tx1"/>
                </a:solidFill>
              </a:rPr>
              <a:t> ist um … € </a:t>
            </a:r>
            <a:r>
              <a:rPr lang="de-DE" sz="1400" b="1" dirty="0">
                <a:solidFill>
                  <a:schemeClr val="tx1"/>
                </a:solidFill>
              </a:rPr>
              <a:t>besser</a:t>
            </a:r>
            <a:r>
              <a:rPr lang="de-DE" sz="1400" dirty="0">
                <a:solidFill>
                  <a:schemeClr val="tx1"/>
                </a:solidFill>
              </a:rPr>
              <a:t> als eine pAV-Lösung (3. Schicht)</a:t>
            </a:r>
          </a:p>
        </p:txBody>
      </p:sp>
      <p:sp>
        <p:nvSpPr>
          <p:cNvPr id="12" name="Legende: Linie 11">
            <a:extLst>
              <a:ext uri="{FF2B5EF4-FFF2-40B4-BE49-F238E27FC236}">
                <a16:creationId xmlns:a16="http://schemas.microsoft.com/office/drawing/2014/main" id="{7FEE5637-1AD5-48F3-86EC-018D9DC39DBC}"/>
              </a:ext>
            </a:extLst>
          </p:cNvPr>
          <p:cNvSpPr/>
          <p:nvPr/>
        </p:nvSpPr>
        <p:spPr>
          <a:xfrm>
            <a:off x="9361740" y="4947510"/>
            <a:ext cx="2639398" cy="754053"/>
          </a:xfrm>
          <a:prstGeom prst="borderCallout1">
            <a:avLst>
              <a:gd name="adj1" fmla="val 46846"/>
              <a:gd name="adj2" fmla="val -3824"/>
              <a:gd name="adj3" fmla="val -4434"/>
              <a:gd name="adj4" fmla="val -43113"/>
            </a:avLst>
          </a:prstGeom>
          <a:solidFill>
            <a:schemeClr val="accent1">
              <a:lumMod val="20000"/>
              <a:lumOff val="80000"/>
            </a:schemeClr>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bAV</a:t>
            </a:r>
            <a:r>
              <a:rPr lang="de-DE" sz="1400" dirty="0">
                <a:solidFill>
                  <a:schemeClr val="tx1"/>
                </a:solidFill>
              </a:rPr>
              <a:t> ist um … € </a:t>
            </a:r>
            <a:r>
              <a:rPr lang="de-DE" sz="1400" b="1" dirty="0">
                <a:solidFill>
                  <a:schemeClr val="tx1"/>
                </a:solidFill>
              </a:rPr>
              <a:t>schlechter</a:t>
            </a:r>
            <a:r>
              <a:rPr lang="de-DE" sz="1400" dirty="0">
                <a:solidFill>
                  <a:schemeClr val="tx1"/>
                </a:solidFill>
              </a:rPr>
              <a:t> als eine pAV-Lösung (3. Schicht)</a:t>
            </a:r>
          </a:p>
        </p:txBody>
      </p:sp>
      <p:sp>
        <p:nvSpPr>
          <p:cNvPr id="13" name="Textfeld 12">
            <a:extLst>
              <a:ext uri="{FF2B5EF4-FFF2-40B4-BE49-F238E27FC236}">
                <a16:creationId xmlns:a16="http://schemas.microsoft.com/office/drawing/2014/main" id="{1169314F-BC19-418B-893A-E559774C63A6}"/>
              </a:ext>
            </a:extLst>
          </p:cNvPr>
          <p:cNvSpPr txBox="1"/>
          <p:nvPr/>
        </p:nvSpPr>
        <p:spPr>
          <a:xfrm>
            <a:off x="174171" y="624965"/>
            <a:ext cx="10232572" cy="646331"/>
          </a:xfrm>
          <a:prstGeom prst="rect">
            <a:avLst/>
          </a:prstGeom>
          <a:noFill/>
        </p:spPr>
        <p:txBody>
          <a:bodyPr wrap="square" rtlCol="0">
            <a:spAutoFit/>
          </a:bodyPr>
          <a:lstStyle/>
          <a:p>
            <a:r>
              <a:rPr lang="de-DE" b="1" dirty="0"/>
              <a:t>Sensitivitätsanalyse: bAV (Direktversicherung) mit unterschiedlichen Kostenannahmen im Vergleich zu einer </a:t>
            </a:r>
            <a:r>
              <a:rPr lang="de-DE" b="1" u="sng" dirty="0"/>
              <a:t>günstigen</a:t>
            </a:r>
            <a:r>
              <a:rPr lang="de-DE" b="1" dirty="0"/>
              <a:t> privaten Rentenversicherung der 3. Schicht bei unterschiedlichen Renditeannahmen</a:t>
            </a:r>
          </a:p>
        </p:txBody>
      </p:sp>
      <p:cxnSp>
        <p:nvCxnSpPr>
          <p:cNvPr id="15" name="Gerader Verbinder 14">
            <a:extLst>
              <a:ext uri="{FF2B5EF4-FFF2-40B4-BE49-F238E27FC236}">
                <a16:creationId xmlns:a16="http://schemas.microsoft.com/office/drawing/2014/main" id="{68D4904F-EFB6-4399-99E4-BF28BE12F1D5}"/>
              </a:ext>
            </a:extLst>
          </p:cNvPr>
          <p:cNvCxnSpPr/>
          <p:nvPr/>
        </p:nvCxnSpPr>
        <p:spPr>
          <a:xfrm>
            <a:off x="1948543" y="1800369"/>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882A9B50-A995-439A-806C-4A39BED8FF1B}"/>
              </a:ext>
            </a:extLst>
          </p:cNvPr>
          <p:cNvCxnSpPr/>
          <p:nvPr/>
        </p:nvCxnSpPr>
        <p:spPr>
          <a:xfrm>
            <a:off x="3820886" y="1819191"/>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5B77C2B-D796-41A8-B6DB-23419A0E65E2}"/>
              </a:ext>
            </a:extLst>
          </p:cNvPr>
          <p:cNvCxnSpPr/>
          <p:nvPr/>
        </p:nvCxnSpPr>
        <p:spPr>
          <a:xfrm>
            <a:off x="5747657" y="1819191"/>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6AB4F1D-B7B5-438E-8510-47501C41F136}"/>
              </a:ext>
            </a:extLst>
          </p:cNvPr>
          <p:cNvCxnSpPr/>
          <p:nvPr/>
        </p:nvCxnSpPr>
        <p:spPr>
          <a:xfrm>
            <a:off x="7652657" y="1819191"/>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1">
            <a:extLst>
              <a:ext uri="{FF2B5EF4-FFF2-40B4-BE49-F238E27FC236}">
                <a16:creationId xmlns:a16="http://schemas.microsoft.com/office/drawing/2014/main" id="{D87AB7AB-500E-4DE1-BA88-7CD3177FC7B2}"/>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12</a:t>
            </a:fld>
            <a:endParaRPr lang="de-DE" sz="1000" dirty="0"/>
          </a:p>
        </p:txBody>
      </p:sp>
      <p:sp>
        <p:nvSpPr>
          <p:cNvPr id="20" name="Textfeld 19">
            <a:extLst>
              <a:ext uri="{FF2B5EF4-FFF2-40B4-BE49-F238E27FC236}">
                <a16:creationId xmlns:a16="http://schemas.microsoft.com/office/drawing/2014/main" id="{CEE7DFFF-EA19-41E5-A831-738A85E67F19}"/>
              </a:ext>
            </a:extLst>
          </p:cNvPr>
          <p:cNvSpPr txBox="1"/>
          <p:nvPr/>
        </p:nvSpPr>
        <p:spPr>
          <a:xfrm>
            <a:off x="43437" y="3502388"/>
            <a:ext cx="909223" cy="246221"/>
          </a:xfrm>
          <a:prstGeom prst="rect">
            <a:avLst/>
          </a:prstGeom>
          <a:solidFill>
            <a:schemeClr val="accent1"/>
          </a:solidFill>
          <a:ln>
            <a:solidFill>
              <a:schemeClr val="bg1"/>
            </a:solidFill>
          </a:ln>
        </p:spPr>
        <p:txBody>
          <a:bodyPr wrap="none" tIns="0" bIns="0" rtlCol="0">
            <a:spAutoFit/>
          </a:bodyPr>
          <a:lstStyle/>
          <a:p>
            <a:r>
              <a:rPr lang="de-DE" sz="1600" b="1" dirty="0">
                <a:solidFill>
                  <a:schemeClr val="bg1"/>
                </a:solidFill>
              </a:rPr>
              <a:t>522,51 €</a:t>
            </a:r>
          </a:p>
        </p:txBody>
      </p:sp>
      <p:pic>
        <p:nvPicPr>
          <p:cNvPr id="21" name="Grafik 20">
            <a:extLst>
              <a:ext uri="{FF2B5EF4-FFF2-40B4-BE49-F238E27FC236}">
                <a16:creationId xmlns:a16="http://schemas.microsoft.com/office/drawing/2014/main" id="{32333D1F-5577-4D5D-9502-D24B5446FEE5}"/>
              </a:ext>
            </a:extLst>
          </p:cNvPr>
          <p:cNvPicPr>
            <a:picLocks noChangeAspect="1"/>
          </p:cNvPicPr>
          <p:nvPr/>
        </p:nvPicPr>
        <p:blipFill>
          <a:blip r:embed="rId4"/>
          <a:stretch>
            <a:fillRect/>
          </a:stretch>
        </p:blipFill>
        <p:spPr>
          <a:xfrm>
            <a:off x="11467273" y="-21749"/>
            <a:ext cx="602172" cy="596570"/>
          </a:xfrm>
          <a:prstGeom prst="rect">
            <a:avLst/>
          </a:prstGeom>
        </p:spPr>
      </p:pic>
      <p:sp>
        <p:nvSpPr>
          <p:cNvPr id="19" name="Textfeld 18">
            <a:extLst>
              <a:ext uri="{FF2B5EF4-FFF2-40B4-BE49-F238E27FC236}">
                <a16:creationId xmlns:a16="http://schemas.microsoft.com/office/drawing/2014/main" id="{5BB9DC8E-9000-4357-A3D3-7C35667AF4EE}"/>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Fall 5: Alleinlebender ohne Kinder (Top-Verdiener)</a:t>
            </a:r>
          </a:p>
        </p:txBody>
      </p:sp>
    </p:spTree>
    <p:extLst>
      <p:ext uri="{BB962C8B-B14F-4D97-AF65-F5344CB8AC3E}">
        <p14:creationId xmlns:p14="http://schemas.microsoft.com/office/powerpoint/2010/main" val="3958831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C76F2D1-0AC4-46BB-8CBB-049BEB50E195}"/>
              </a:ext>
            </a:extLst>
          </p:cNvPr>
          <p:cNvSpPr txBox="1"/>
          <p:nvPr/>
        </p:nvSpPr>
        <p:spPr>
          <a:xfrm>
            <a:off x="197912" y="697756"/>
            <a:ext cx="11286820" cy="5601533"/>
          </a:xfrm>
          <a:prstGeom prst="rect">
            <a:avLst/>
          </a:prstGeom>
          <a:solidFill>
            <a:srgbClr val="FFFFFF">
              <a:alpha val="80000"/>
            </a:srgbClr>
          </a:solidFill>
        </p:spPr>
        <p:txBody>
          <a:bodyPr wrap="square">
            <a:spAutoFit/>
          </a:bodyPr>
          <a:lstStyle/>
          <a:p>
            <a:pPr marL="360363" indent="-360363">
              <a:spcAft>
                <a:spcPts val="1200"/>
              </a:spcAft>
              <a:buClr>
                <a:schemeClr val="accent1">
                  <a:lumMod val="50000"/>
                </a:schemeClr>
              </a:buClr>
              <a:buFont typeface="Wingdings" panose="05000000000000000000" pitchFamily="2" charset="2"/>
              <a:buChar char="n"/>
            </a:pPr>
            <a:r>
              <a:rPr lang="de-DE" sz="1600" dirty="0"/>
              <a:t>In allen vier betrachteten Musterfällen bietet die betriebliche Altersversorgung (Entgeltumwandlung über eine Direktversicherung ohne Arbeitgeberbeitrag) deutlich schlechtere Ergebnisse als eine private Rentenversicherung der 3. Schicht</a:t>
            </a:r>
          </a:p>
          <a:p>
            <a:pPr marL="817563" lvl="1" indent="-360363">
              <a:spcAft>
                <a:spcPts val="1200"/>
              </a:spcAft>
              <a:buClr>
                <a:schemeClr val="accent1">
                  <a:lumMod val="50000"/>
                </a:schemeClr>
              </a:buClr>
              <a:buFont typeface="Symbol" panose="05050102010706020507" pitchFamily="18" charset="2"/>
              <a:buChar char="-"/>
            </a:pPr>
            <a:r>
              <a:rPr lang="de-DE" sz="1400" dirty="0"/>
              <a:t>Sogar in Szenarien mit einer (unrealistischen) Renditeerwartung von 6 % und niedrigen Kosten liegen die Ergebnisse </a:t>
            </a:r>
            <a:br>
              <a:rPr lang="de-DE" sz="1400" dirty="0"/>
            </a:br>
            <a:r>
              <a:rPr lang="de-DE" sz="1400" dirty="0"/>
              <a:t>teilweise unterhalb der privaten Rentenversicherung</a:t>
            </a:r>
          </a:p>
          <a:p>
            <a:pPr marL="360363" indent="-360363">
              <a:spcAft>
                <a:spcPts val="1200"/>
              </a:spcAft>
              <a:buClr>
                <a:schemeClr val="accent1">
                  <a:lumMod val="50000"/>
                </a:schemeClr>
              </a:buClr>
              <a:buFont typeface="Wingdings" panose="05000000000000000000" pitchFamily="2" charset="2"/>
              <a:buChar char="n"/>
            </a:pPr>
            <a:r>
              <a:rPr lang="de-DE" sz="1600" dirty="0"/>
              <a:t>Die Förderung über die Entgeltumwandlung / Direktversicherung erweist sich somit als ineffizient für Sparer</a:t>
            </a:r>
          </a:p>
          <a:p>
            <a:pPr marL="360363" indent="-360363" algn="l">
              <a:spcAft>
                <a:spcPts val="1200"/>
              </a:spcAft>
              <a:buClr>
                <a:schemeClr val="accent1">
                  <a:lumMod val="50000"/>
                </a:schemeClr>
              </a:buClr>
              <a:buFont typeface="Wingdings" panose="05000000000000000000" pitchFamily="2" charset="2"/>
              <a:buChar char="n"/>
            </a:pPr>
            <a:r>
              <a:rPr lang="de-DE" sz="1600" dirty="0"/>
              <a:t>3 wesentliche Gründe tragen dazu bei: </a:t>
            </a:r>
          </a:p>
          <a:p>
            <a:pPr marL="817563" lvl="1" indent="-360363">
              <a:spcAft>
                <a:spcPts val="600"/>
              </a:spcAft>
              <a:buClr>
                <a:schemeClr val="accent1">
                  <a:lumMod val="50000"/>
                </a:schemeClr>
              </a:buClr>
              <a:buFont typeface="Symbol" panose="05050102010706020507" pitchFamily="18" charset="2"/>
              <a:buChar char="-"/>
            </a:pPr>
            <a:r>
              <a:rPr lang="de-DE" sz="1400" b="1" dirty="0"/>
              <a:t>Reduzierung der GRV über Entgeltumwandlung</a:t>
            </a:r>
          </a:p>
          <a:p>
            <a:pPr marL="817563" lvl="1" indent="-360363">
              <a:spcAft>
                <a:spcPts val="600"/>
              </a:spcAft>
              <a:buClr>
                <a:schemeClr val="accent1">
                  <a:lumMod val="50000"/>
                </a:schemeClr>
              </a:buClr>
              <a:buFont typeface="Symbol" panose="05050102010706020507" pitchFamily="18" charset="2"/>
              <a:buChar char="-"/>
            </a:pPr>
            <a:r>
              <a:rPr lang="de-DE" sz="1400" dirty="0"/>
              <a:t>Niedrige Renditeerwartung aufgrund der </a:t>
            </a:r>
            <a:r>
              <a:rPr lang="de-DE" sz="1400" b="1" dirty="0"/>
              <a:t>Beitragsgarantie</a:t>
            </a:r>
          </a:p>
          <a:p>
            <a:pPr marL="817563" lvl="1" indent="-360363">
              <a:spcAft>
                <a:spcPts val="1200"/>
              </a:spcAft>
              <a:buClr>
                <a:schemeClr val="accent1">
                  <a:lumMod val="50000"/>
                </a:schemeClr>
              </a:buClr>
              <a:buFont typeface="Symbol" panose="05050102010706020507" pitchFamily="18" charset="2"/>
              <a:buChar char="-"/>
            </a:pPr>
            <a:r>
              <a:rPr lang="de-DE" sz="1400" dirty="0"/>
              <a:t>Hohe Belastung mit </a:t>
            </a:r>
            <a:r>
              <a:rPr lang="de-DE" sz="1400" b="1" dirty="0"/>
              <a:t>Steuern </a:t>
            </a:r>
            <a:r>
              <a:rPr lang="de-DE" sz="1400" b="1" i="1" dirty="0"/>
              <a:t>und</a:t>
            </a:r>
            <a:r>
              <a:rPr lang="de-DE" sz="1400" b="1" dirty="0"/>
              <a:t> Sozialabgaben </a:t>
            </a:r>
            <a:r>
              <a:rPr lang="de-DE" sz="1400" dirty="0"/>
              <a:t>im Alter im Vergleich zu anderen geförderten Altersvorsorgelösungen</a:t>
            </a:r>
          </a:p>
          <a:p>
            <a:pPr marL="360363" indent="-360363" algn="l">
              <a:spcAft>
                <a:spcPts val="1200"/>
              </a:spcAft>
              <a:buClr>
                <a:schemeClr val="accent1">
                  <a:lumMod val="50000"/>
                </a:schemeClr>
              </a:buClr>
              <a:buFont typeface="Wingdings" panose="05000000000000000000" pitchFamily="2" charset="2"/>
              <a:buChar char="n"/>
            </a:pPr>
            <a:r>
              <a:rPr lang="de-DE" sz="1600" dirty="0"/>
              <a:t>Hinzu kommt im Vergleich zur privaten Rentenversicherung eine höhere Komplexität und geringere Flexibilität </a:t>
            </a:r>
          </a:p>
          <a:p>
            <a:pPr marL="801688" lvl="1" indent="-354013">
              <a:spcAft>
                <a:spcPts val="1200"/>
              </a:spcAft>
              <a:buClr>
                <a:schemeClr val="accent1">
                  <a:lumMod val="50000"/>
                </a:schemeClr>
              </a:buClr>
              <a:buFont typeface="Symbol" panose="05050102010706020507" pitchFamily="18" charset="2"/>
              <a:buChar char="-"/>
            </a:pPr>
            <a:r>
              <a:rPr lang="de-DE" sz="1400" dirty="0"/>
              <a:t>Vor allem die mangelnde Portabilität bei Arbeitgeberwechsel ist hervorzuheben, da über das Erwerbsleben ggf. mehrere Verträge abgeschlossen werden müssen (zusätzliche Abschluss- und Vertriebskosten sowie Verwaltungskosten)</a:t>
            </a:r>
          </a:p>
          <a:p>
            <a:pPr marL="360363" indent="-360363" algn="l">
              <a:spcAft>
                <a:spcPts val="1200"/>
              </a:spcAft>
              <a:buClr>
                <a:schemeClr val="accent1">
                  <a:lumMod val="50000"/>
                </a:schemeClr>
              </a:buClr>
              <a:buFont typeface="Wingdings" panose="05000000000000000000" pitchFamily="2" charset="2"/>
              <a:buChar char="n"/>
            </a:pPr>
            <a:r>
              <a:rPr lang="de-DE" sz="1600" dirty="0"/>
              <a:t>Die bAV bringt zusätzlich einen hohen Verwaltungsaufwand und die Haftung für den Arbeitgeber mit sich</a:t>
            </a:r>
          </a:p>
          <a:p>
            <a:pPr marL="360363" indent="-360363" algn="l">
              <a:spcAft>
                <a:spcPts val="1200"/>
              </a:spcAft>
              <a:buClr>
                <a:schemeClr val="accent1">
                  <a:lumMod val="50000"/>
                </a:schemeClr>
              </a:buClr>
              <a:buFont typeface="Wingdings" panose="05000000000000000000" pitchFamily="2" charset="2"/>
              <a:buChar char="n"/>
            </a:pPr>
            <a:r>
              <a:rPr lang="de-DE" sz="1600" dirty="0"/>
              <a:t>Vor dem Hintergrund, dass sich 72 % der Mitarbeiter eine aktive Rolle des Arbeitgebers in der bAV wünschen</a:t>
            </a:r>
            <a:r>
              <a:rPr lang="de-DE" sz="1600" baseline="30000" dirty="0"/>
              <a:t>1</a:t>
            </a:r>
            <a:r>
              <a:rPr lang="de-DE" sz="1600" dirty="0"/>
              <a:t>, </a:t>
            </a:r>
            <a:br>
              <a:rPr lang="de-DE" sz="1600" dirty="0"/>
            </a:br>
            <a:r>
              <a:rPr lang="de-DE" sz="1600" dirty="0"/>
              <a:t>müsste kritisch hinterfragt werden, ob eine herkömmliche Entgeltumwandlung</a:t>
            </a:r>
            <a:r>
              <a:rPr lang="de-DE" sz="1600" baseline="30000" dirty="0"/>
              <a:t>2</a:t>
            </a:r>
            <a:r>
              <a:rPr lang="de-DE" sz="1600" dirty="0"/>
              <a:t> noch sinnvoll für Belegschaften ist </a:t>
            </a:r>
          </a:p>
          <a:p>
            <a:pPr marL="360363" indent="-360363">
              <a:spcAft>
                <a:spcPts val="1200"/>
              </a:spcAft>
              <a:buClr>
                <a:schemeClr val="accent1">
                  <a:lumMod val="50000"/>
                </a:schemeClr>
              </a:buClr>
              <a:buFont typeface="Wingdings" panose="05000000000000000000" pitchFamily="2" charset="2"/>
              <a:buChar char="n"/>
            </a:pPr>
            <a:r>
              <a:rPr lang="de-DE" sz="1600" dirty="0"/>
              <a:t>Die Einschränkung durch die Beitragsgarantie und die hohe Komplexität des Produktes verhindert Wettbewerb </a:t>
            </a:r>
            <a:br>
              <a:rPr lang="de-DE" sz="1600" dirty="0"/>
            </a:br>
            <a:r>
              <a:rPr lang="de-DE" sz="1600" dirty="0"/>
              <a:t>(kein </a:t>
            </a:r>
            <a:r>
              <a:rPr lang="de-DE" sz="1600" dirty="0" err="1"/>
              <a:t>bAV</a:t>
            </a:r>
            <a:r>
              <a:rPr lang="de-DE" sz="1600" dirty="0"/>
              <a:t>-Fin-/</a:t>
            </a:r>
            <a:r>
              <a:rPr lang="de-DE" sz="1600" dirty="0" err="1"/>
              <a:t>Insurtech</a:t>
            </a:r>
            <a:r>
              <a:rPr lang="de-DE" sz="1600" dirty="0"/>
              <a:t> mit eigenem Produkt im Markt)</a:t>
            </a:r>
            <a:endParaRPr lang="de-DE" sz="2000" dirty="0"/>
          </a:p>
        </p:txBody>
      </p:sp>
      <p:sp>
        <p:nvSpPr>
          <p:cNvPr id="5" name="Slide Number Placeholder 1">
            <a:extLst>
              <a:ext uri="{FF2B5EF4-FFF2-40B4-BE49-F238E27FC236}">
                <a16:creationId xmlns:a16="http://schemas.microsoft.com/office/drawing/2014/main" id="{511ECA01-1FA0-426D-951D-4D12F6B66731}"/>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13</a:t>
            </a:fld>
            <a:endParaRPr lang="de-DE" sz="1000" dirty="0"/>
          </a:p>
        </p:txBody>
      </p:sp>
      <p:sp>
        <p:nvSpPr>
          <p:cNvPr id="6" name="Slide Number Placeholder 1">
            <a:extLst>
              <a:ext uri="{FF2B5EF4-FFF2-40B4-BE49-F238E27FC236}">
                <a16:creationId xmlns:a16="http://schemas.microsoft.com/office/drawing/2014/main" id="{229CE2E4-B290-4F71-86BB-C68A7EE6EE72}"/>
              </a:ext>
            </a:extLst>
          </p:cNvPr>
          <p:cNvSpPr txBox="1">
            <a:spLocks/>
          </p:cNvSpPr>
          <p:nvPr/>
        </p:nvSpPr>
        <p:spPr>
          <a:xfrm>
            <a:off x="3782411" y="6429506"/>
            <a:ext cx="7149213" cy="355010"/>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1000" baseline="30000" dirty="0"/>
              <a:t>1</a:t>
            </a:r>
            <a:r>
              <a:rPr lang="de-DE" sz="1000" dirty="0"/>
              <a:t>Quelle: Willis Towers Watson „Betriebliche Altersversorgung aus Arbeitnehmersicht“ I Global Benefits </a:t>
            </a:r>
            <a:r>
              <a:rPr lang="de-DE" sz="1000" dirty="0" err="1"/>
              <a:t>Attitudes</a:t>
            </a:r>
            <a:r>
              <a:rPr lang="de-DE" sz="1000" dirty="0"/>
              <a:t> Survey 2019/2020</a:t>
            </a:r>
            <a:br>
              <a:rPr lang="de-DE" sz="1000" dirty="0"/>
            </a:br>
            <a:r>
              <a:rPr lang="de-DE" sz="1000" baseline="30000" dirty="0"/>
              <a:t>2</a:t>
            </a:r>
            <a:r>
              <a:rPr lang="de-DE" sz="1000" dirty="0"/>
              <a:t>Direktversicherung, Pensionskasse, Pensionsfonds ohne Arbeitgeberbeteiligung</a:t>
            </a:r>
          </a:p>
        </p:txBody>
      </p:sp>
      <p:sp>
        <p:nvSpPr>
          <p:cNvPr id="7" name="Textfeld 6">
            <a:extLst>
              <a:ext uri="{FF2B5EF4-FFF2-40B4-BE49-F238E27FC236}">
                <a16:creationId xmlns:a16="http://schemas.microsoft.com/office/drawing/2014/main" id="{3D5484EA-C8EC-4919-8004-C8537C59F052}"/>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Fazit zum Vergleich bAV vs. pAV</a:t>
            </a:r>
          </a:p>
        </p:txBody>
      </p:sp>
    </p:spTree>
    <p:extLst>
      <p:ext uri="{BB962C8B-B14F-4D97-AF65-F5344CB8AC3E}">
        <p14:creationId xmlns:p14="http://schemas.microsoft.com/office/powerpoint/2010/main" val="346373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500"/>
                                        <p:tgtEl>
                                          <p:spTgt spid="3">
                                            <p:txEl>
                                              <p:pRg st="5" end="5"/>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9" dur="500"/>
                                        <p:tgtEl>
                                          <p:spTgt spid="3">
                                            <p:txEl>
                                              <p:pRg st="7" end="7"/>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682055B-CBDA-492B-9669-632BCE9CD7FE}"/>
              </a:ext>
            </a:extLst>
          </p:cNvPr>
          <p:cNvSpPr/>
          <p:nvPr/>
        </p:nvSpPr>
        <p:spPr>
          <a:xfrm>
            <a:off x="3319463" y="1743270"/>
            <a:ext cx="5553075" cy="866775"/>
          </a:xfrm>
          <a:prstGeom prst="rect">
            <a:avLst/>
          </a:prstGeom>
          <a:solidFill>
            <a:srgbClr val="DAE3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bAV vs. pAV</a:t>
            </a:r>
          </a:p>
        </p:txBody>
      </p:sp>
      <p:sp>
        <p:nvSpPr>
          <p:cNvPr id="3" name="Rechteck 2">
            <a:extLst>
              <a:ext uri="{FF2B5EF4-FFF2-40B4-BE49-F238E27FC236}">
                <a16:creationId xmlns:a16="http://schemas.microsoft.com/office/drawing/2014/main" id="{0E4DFB3A-9571-4B93-B854-CFF9427B9420}"/>
              </a:ext>
            </a:extLst>
          </p:cNvPr>
          <p:cNvSpPr/>
          <p:nvPr/>
        </p:nvSpPr>
        <p:spPr>
          <a:xfrm>
            <a:off x="3319463" y="2848170"/>
            <a:ext cx="5553075" cy="8667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Riester vs. pAV</a:t>
            </a:r>
          </a:p>
        </p:txBody>
      </p:sp>
      <p:sp>
        <p:nvSpPr>
          <p:cNvPr id="4" name="Rechteck 3">
            <a:extLst>
              <a:ext uri="{FF2B5EF4-FFF2-40B4-BE49-F238E27FC236}">
                <a16:creationId xmlns:a16="http://schemas.microsoft.com/office/drawing/2014/main" id="{656B2DDC-9D3E-40B2-88C2-878267D96DF6}"/>
              </a:ext>
            </a:extLst>
          </p:cNvPr>
          <p:cNvSpPr/>
          <p:nvPr/>
        </p:nvSpPr>
        <p:spPr>
          <a:xfrm>
            <a:off x="3319462" y="3953070"/>
            <a:ext cx="5553075" cy="866775"/>
          </a:xfrm>
          <a:prstGeom prst="rect">
            <a:avLst/>
          </a:prstGeom>
          <a:solidFill>
            <a:srgbClr val="DAE3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Basisrente vs. pAV</a:t>
            </a:r>
          </a:p>
        </p:txBody>
      </p:sp>
      <p:sp>
        <p:nvSpPr>
          <p:cNvPr id="5" name="Slide Number Placeholder 1">
            <a:extLst>
              <a:ext uri="{FF2B5EF4-FFF2-40B4-BE49-F238E27FC236}">
                <a16:creationId xmlns:a16="http://schemas.microsoft.com/office/drawing/2014/main" id="{B4150726-6EA9-46D2-A50A-86697ECB77B0}"/>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14</a:t>
            </a:fld>
            <a:endParaRPr lang="de-DE" sz="1000" dirty="0"/>
          </a:p>
        </p:txBody>
      </p:sp>
      <p:sp>
        <p:nvSpPr>
          <p:cNvPr id="8" name="Textfeld 7">
            <a:extLst>
              <a:ext uri="{FF2B5EF4-FFF2-40B4-BE49-F238E27FC236}">
                <a16:creationId xmlns:a16="http://schemas.microsoft.com/office/drawing/2014/main" id="{EC2FB58C-8D0B-4E92-8AC5-EAFF1B575856}"/>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Ergebnisse der Berechnungen ausgewählter Musterfälle</a:t>
            </a:r>
          </a:p>
        </p:txBody>
      </p:sp>
    </p:spTree>
    <p:extLst>
      <p:ext uri="{BB962C8B-B14F-4D97-AF65-F5344CB8AC3E}">
        <p14:creationId xmlns:p14="http://schemas.microsoft.com/office/powerpoint/2010/main" val="326909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96572FF1-CA2C-46A9-AD7E-B163B9DFBA7C}"/>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15</a:t>
            </a:fld>
            <a:endParaRPr lang="de-DE" sz="1000" dirty="0"/>
          </a:p>
        </p:txBody>
      </p:sp>
      <p:pic>
        <p:nvPicPr>
          <p:cNvPr id="16" name="Grafik 15">
            <a:extLst>
              <a:ext uri="{FF2B5EF4-FFF2-40B4-BE49-F238E27FC236}">
                <a16:creationId xmlns:a16="http://schemas.microsoft.com/office/drawing/2014/main" id="{4B4D8759-9BC9-4740-9750-5350708F8D9D}"/>
              </a:ext>
            </a:extLst>
          </p:cNvPr>
          <p:cNvPicPr>
            <a:picLocks noChangeAspect="1"/>
          </p:cNvPicPr>
          <p:nvPr/>
        </p:nvPicPr>
        <p:blipFill>
          <a:blip r:embed="rId2"/>
          <a:stretch>
            <a:fillRect/>
          </a:stretch>
        </p:blipFill>
        <p:spPr>
          <a:xfrm>
            <a:off x="11286490" y="44187"/>
            <a:ext cx="748156" cy="523220"/>
          </a:xfrm>
          <a:prstGeom prst="rect">
            <a:avLst/>
          </a:prstGeom>
        </p:spPr>
      </p:pic>
      <p:sp>
        <p:nvSpPr>
          <p:cNvPr id="17" name="Textfeld 16">
            <a:extLst>
              <a:ext uri="{FF2B5EF4-FFF2-40B4-BE49-F238E27FC236}">
                <a16:creationId xmlns:a16="http://schemas.microsoft.com/office/drawing/2014/main" id="{A90CF80E-32D0-4344-9056-A0728C5C3C12}"/>
              </a:ext>
            </a:extLst>
          </p:cNvPr>
          <p:cNvSpPr txBox="1"/>
          <p:nvPr/>
        </p:nvSpPr>
        <p:spPr>
          <a:xfrm>
            <a:off x="162561" y="837414"/>
            <a:ext cx="3959097" cy="584775"/>
          </a:xfrm>
          <a:prstGeom prst="rect">
            <a:avLst/>
          </a:prstGeom>
          <a:noFill/>
        </p:spPr>
        <p:txBody>
          <a:bodyPr wrap="square" rtlCol="0">
            <a:spAutoFit/>
          </a:bodyPr>
          <a:lstStyle/>
          <a:p>
            <a:pPr algn="ctr"/>
            <a:r>
              <a:rPr lang="de-DE" sz="1600" b="1" dirty="0"/>
              <a:t>Berechnung zur Ermittlung des </a:t>
            </a:r>
            <a:br>
              <a:rPr lang="de-DE" sz="1600" b="1" dirty="0"/>
            </a:br>
            <a:r>
              <a:rPr lang="de-DE" sz="1600" b="1" dirty="0"/>
              <a:t>gleichen Sparbeitrags</a:t>
            </a:r>
          </a:p>
        </p:txBody>
      </p:sp>
      <p:sp>
        <p:nvSpPr>
          <p:cNvPr id="18" name="Textfeld 17">
            <a:extLst>
              <a:ext uri="{FF2B5EF4-FFF2-40B4-BE49-F238E27FC236}">
                <a16:creationId xmlns:a16="http://schemas.microsoft.com/office/drawing/2014/main" id="{515C1BAB-4299-42C2-AEAD-F47DB7505E2A}"/>
              </a:ext>
            </a:extLst>
          </p:cNvPr>
          <p:cNvSpPr txBox="1"/>
          <p:nvPr/>
        </p:nvSpPr>
        <p:spPr>
          <a:xfrm>
            <a:off x="4125782" y="837414"/>
            <a:ext cx="3959097" cy="584775"/>
          </a:xfrm>
          <a:prstGeom prst="rect">
            <a:avLst/>
          </a:prstGeom>
          <a:noFill/>
        </p:spPr>
        <p:txBody>
          <a:bodyPr wrap="square" rtlCol="0">
            <a:spAutoFit/>
          </a:bodyPr>
          <a:lstStyle/>
          <a:p>
            <a:pPr algn="ctr"/>
            <a:r>
              <a:rPr lang="de-DE" sz="1600" b="1" dirty="0"/>
              <a:t>Ermittlung der Nettorenten </a:t>
            </a:r>
            <a:br>
              <a:rPr lang="de-DE" sz="1600" b="1" dirty="0"/>
            </a:br>
            <a:r>
              <a:rPr lang="de-DE" sz="1600" b="1" dirty="0"/>
              <a:t>(nach Steuern, Sozialabgaben und Kosten)</a:t>
            </a:r>
          </a:p>
        </p:txBody>
      </p:sp>
      <p:sp>
        <p:nvSpPr>
          <p:cNvPr id="19" name="Textfeld 18">
            <a:extLst>
              <a:ext uri="{FF2B5EF4-FFF2-40B4-BE49-F238E27FC236}">
                <a16:creationId xmlns:a16="http://schemas.microsoft.com/office/drawing/2014/main" id="{96A09E91-3A82-4435-8BCB-C0A33975CB8D}"/>
              </a:ext>
            </a:extLst>
          </p:cNvPr>
          <p:cNvSpPr txBox="1"/>
          <p:nvPr/>
        </p:nvSpPr>
        <p:spPr>
          <a:xfrm>
            <a:off x="8170333" y="837414"/>
            <a:ext cx="3896016" cy="584775"/>
          </a:xfrm>
          <a:prstGeom prst="rect">
            <a:avLst/>
          </a:prstGeom>
          <a:noFill/>
        </p:spPr>
        <p:txBody>
          <a:bodyPr wrap="square" rtlCol="0">
            <a:spAutoFit/>
          </a:bodyPr>
          <a:lstStyle/>
          <a:p>
            <a:pPr algn="ctr"/>
            <a:r>
              <a:rPr lang="de-DE" sz="1600" b="1" dirty="0"/>
              <a:t>Auswirkung von Kosten auf Nettorenten </a:t>
            </a:r>
            <a:br>
              <a:rPr lang="de-DE" sz="1600" b="1" dirty="0"/>
            </a:br>
            <a:r>
              <a:rPr lang="de-DE" sz="1600" b="1" dirty="0"/>
              <a:t>(nach Steuern, Sozialabgaben und Kosten)</a:t>
            </a:r>
          </a:p>
        </p:txBody>
      </p:sp>
      <p:graphicFrame>
        <p:nvGraphicFramePr>
          <p:cNvPr id="20" name="Diagramm 19">
            <a:extLst>
              <a:ext uri="{FF2B5EF4-FFF2-40B4-BE49-F238E27FC236}">
                <a16:creationId xmlns:a16="http://schemas.microsoft.com/office/drawing/2014/main" id="{F7D39730-445F-4220-9463-D690DCB30746}"/>
              </a:ext>
            </a:extLst>
          </p:cNvPr>
          <p:cNvGraphicFramePr/>
          <p:nvPr>
            <p:extLst>
              <p:ext uri="{D42A27DB-BD31-4B8C-83A1-F6EECF244321}">
                <p14:modId xmlns:p14="http://schemas.microsoft.com/office/powerpoint/2010/main" val="2189729430"/>
              </p:ext>
            </p:extLst>
          </p:nvPr>
        </p:nvGraphicFramePr>
        <p:xfrm>
          <a:off x="8084879" y="1692196"/>
          <a:ext cx="3949767" cy="443718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feld 21">
            <a:extLst>
              <a:ext uri="{FF2B5EF4-FFF2-40B4-BE49-F238E27FC236}">
                <a16:creationId xmlns:a16="http://schemas.microsoft.com/office/drawing/2014/main" id="{FC0EBAB9-A43C-48F2-BDB2-47C3F5996F61}"/>
              </a:ext>
            </a:extLst>
          </p:cNvPr>
          <p:cNvSpPr txBox="1"/>
          <p:nvPr/>
        </p:nvSpPr>
        <p:spPr>
          <a:xfrm>
            <a:off x="157895" y="3790279"/>
            <a:ext cx="3844764" cy="2215991"/>
          </a:xfrm>
          <a:prstGeom prst="rect">
            <a:avLst/>
          </a:prstGeom>
          <a:noFill/>
        </p:spPr>
        <p:txBody>
          <a:bodyPr wrap="square">
            <a:spAutoFit/>
          </a:bodyPr>
          <a:lstStyle/>
          <a:p>
            <a:r>
              <a:rPr lang="de-DE" sz="800" dirty="0"/>
              <a:t>*Um die vollen Zulagen zu erhalten, müssen die Sparer in den ersten 21 Jahren nur jeweils den Mindestbeitrag in Höhe von 60 Euro, also jährlich insgesamt 120 Euro, zahlen. Es wird angenommen, dass jeder Ehepartner die Zulage für jeweils ein Kind erhält. Ab dem 22. Jahr fällt die Zulage für das ältere der beiden Kinder weg und nur noch ein Partner erhält eine Kinderzulage. Dieser muss weiterhin den Mindestbetrag von 60 Euro zahlen, um die volle Förderung zu erhalten. Der andere Partner muss den Vertrag mit vier Prozent seines Bruttogehalts, d. h. 380 Euro, abzüglich der Zulage von 175 Euro bedienen. Der Eigenbeitrag, und damit die Belastung für die Familien, steigt somit um 145 Euro auf nunmehr 265 Euro. Nach weiteren zwei Jahren entfällt die zweite Kinderzulage; der Sparbetrag sinkt auf 760 Euro (zwei Mal vier Prozent des Bruttogehalts) und der Eigenanteil erhöht sich auf 410 Euro.</a:t>
            </a:r>
          </a:p>
          <a:p>
            <a:endParaRPr lang="de-DE" sz="800" dirty="0"/>
          </a:p>
          <a:p>
            <a:r>
              <a:rPr lang="de-DE" sz="1400" b="1" dirty="0"/>
              <a:t>Hinweis: Eigenanteil erhöht sich nach dem Wegfall der Kinderzulagen während der Laufzeit </a:t>
            </a:r>
            <a:br>
              <a:rPr lang="de-DE" sz="1400" b="1" dirty="0"/>
            </a:br>
            <a:r>
              <a:rPr lang="de-DE" sz="1400" b="1" dirty="0"/>
              <a:t>von 120 € auf 410 €</a:t>
            </a:r>
          </a:p>
        </p:txBody>
      </p:sp>
      <p:graphicFrame>
        <p:nvGraphicFramePr>
          <p:cNvPr id="7" name="Tabelle 6">
            <a:extLst>
              <a:ext uri="{FF2B5EF4-FFF2-40B4-BE49-F238E27FC236}">
                <a16:creationId xmlns:a16="http://schemas.microsoft.com/office/drawing/2014/main" id="{27CAB9EB-AF04-4030-ADD6-E16161F8D864}"/>
              </a:ext>
            </a:extLst>
          </p:cNvPr>
          <p:cNvGraphicFramePr>
            <a:graphicFrameLocks noGrp="1"/>
          </p:cNvGraphicFramePr>
          <p:nvPr/>
        </p:nvGraphicFramePr>
        <p:xfrm>
          <a:off x="281559" y="1769264"/>
          <a:ext cx="3721100" cy="1797050"/>
        </p:xfrm>
        <a:graphic>
          <a:graphicData uri="http://schemas.openxmlformats.org/drawingml/2006/table">
            <a:tbl>
              <a:tblPr/>
              <a:tblGrid>
                <a:gridCol w="1079500">
                  <a:extLst>
                    <a:ext uri="{9D8B030D-6E8A-4147-A177-3AD203B41FA5}">
                      <a16:colId xmlns:a16="http://schemas.microsoft.com/office/drawing/2014/main" val="3571319935"/>
                    </a:ext>
                  </a:extLst>
                </a:gridCol>
                <a:gridCol w="660400">
                  <a:extLst>
                    <a:ext uri="{9D8B030D-6E8A-4147-A177-3AD203B41FA5}">
                      <a16:colId xmlns:a16="http://schemas.microsoft.com/office/drawing/2014/main" val="950647496"/>
                    </a:ext>
                  </a:extLst>
                </a:gridCol>
                <a:gridCol w="660400">
                  <a:extLst>
                    <a:ext uri="{9D8B030D-6E8A-4147-A177-3AD203B41FA5}">
                      <a16:colId xmlns:a16="http://schemas.microsoft.com/office/drawing/2014/main" val="1597634762"/>
                    </a:ext>
                  </a:extLst>
                </a:gridCol>
                <a:gridCol w="660400">
                  <a:extLst>
                    <a:ext uri="{9D8B030D-6E8A-4147-A177-3AD203B41FA5}">
                      <a16:colId xmlns:a16="http://schemas.microsoft.com/office/drawing/2014/main" val="2069549710"/>
                    </a:ext>
                  </a:extLst>
                </a:gridCol>
                <a:gridCol w="660400">
                  <a:extLst>
                    <a:ext uri="{9D8B030D-6E8A-4147-A177-3AD203B41FA5}">
                      <a16:colId xmlns:a16="http://schemas.microsoft.com/office/drawing/2014/main" val="4106716458"/>
                    </a:ext>
                  </a:extLst>
                </a:gridCol>
              </a:tblGrid>
              <a:tr h="203200">
                <a:tc rowSpan="2">
                  <a:txBody>
                    <a:bodyPr/>
                    <a:lstStyle/>
                    <a:p>
                      <a:pPr algn="ctr" fontAlgn="ctr"/>
                      <a:r>
                        <a:rPr lang="de-DE" sz="1000" b="0" i="0" u="none" strike="noStrike" dirty="0">
                          <a:solidFill>
                            <a:srgbClr val="4472C4"/>
                          </a:solidFill>
                          <a:effectLst/>
                          <a:latin typeface="Arial" panose="020B0604020202020204" pitchFamily="34" charset="0"/>
                        </a:rPr>
                        <a:t> </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gridSpan="2">
                  <a:txBody>
                    <a:bodyPr/>
                    <a:lstStyle/>
                    <a:p>
                      <a:pPr algn="ctr" fontAlgn="ctr"/>
                      <a:r>
                        <a:rPr lang="de-DE" sz="1200" b="1" i="0" u="none" strike="noStrike">
                          <a:solidFill>
                            <a:srgbClr val="FFFFFF"/>
                          </a:solidFill>
                          <a:effectLst/>
                          <a:latin typeface="Arial" panose="020B0604020202020204" pitchFamily="34" charset="0"/>
                        </a:rPr>
                        <a:t>Riester</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4472C4"/>
                    </a:solidFill>
                  </a:tcPr>
                </a:tc>
                <a:tc hMerge="1">
                  <a:txBody>
                    <a:bodyPr/>
                    <a:lstStyle/>
                    <a:p>
                      <a:endParaRPr lang="de-DE"/>
                    </a:p>
                  </a:txBody>
                  <a:tcPr/>
                </a:tc>
                <a:tc gridSpan="2">
                  <a:txBody>
                    <a:bodyPr/>
                    <a:lstStyle/>
                    <a:p>
                      <a:pPr algn="ctr" fontAlgn="ctr"/>
                      <a:r>
                        <a:rPr lang="de-DE" sz="1200" b="1" i="0" u="none" strike="noStrike">
                          <a:solidFill>
                            <a:srgbClr val="FFFFFF"/>
                          </a:solidFill>
                          <a:effectLst/>
                          <a:latin typeface="Arial" panose="020B0604020202020204" pitchFamily="34" charset="0"/>
                        </a:rPr>
                        <a:t>privat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4472C4"/>
                    </a:solidFill>
                  </a:tcPr>
                </a:tc>
                <a:tc hMerge="1">
                  <a:txBody>
                    <a:bodyPr/>
                    <a:lstStyle/>
                    <a:p>
                      <a:endParaRPr lang="de-DE"/>
                    </a:p>
                  </a:txBody>
                  <a:tcPr/>
                </a:tc>
                <a:extLst>
                  <a:ext uri="{0D108BD9-81ED-4DB2-BD59-A6C34878D82A}">
                    <a16:rowId xmlns:a16="http://schemas.microsoft.com/office/drawing/2014/main" val="184928362"/>
                  </a:ext>
                </a:extLst>
              </a:tr>
              <a:tr h="279400">
                <a:tc vMerge="1">
                  <a:txBody>
                    <a:bodyPr/>
                    <a:lstStyle/>
                    <a:p>
                      <a:endParaRPr lang="de-DE"/>
                    </a:p>
                  </a:txBody>
                  <a:tcPr/>
                </a:tc>
                <a:tc>
                  <a:txBody>
                    <a:bodyPr/>
                    <a:lstStyle/>
                    <a:p>
                      <a:pPr algn="ctr" fontAlgn="ctr"/>
                      <a:r>
                        <a:rPr lang="de-DE" sz="1100" b="0" i="0" u="none" strike="noStrike">
                          <a:solidFill>
                            <a:srgbClr val="FFFFFF"/>
                          </a:solidFill>
                          <a:effectLst/>
                          <a:latin typeface="Arial" panose="020B0604020202020204" pitchFamily="34" charset="0"/>
                        </a:rPr>
                        <a:t>Partner A</a:t>
                      </a:r>
                    </a:p>
                  </a:txBody>
                  <a:tcPr marL="6350" marR="6350" marT="6350" marB="0" anchor="ctr">
                    <a:lnL w="6350" cap="flat" cmpd="sng" algn="ctr">
                      <a:solidFill>
                        <a:srgbClr val="4472C4"/>
                      </a:solidFill>
                      <a:prstDash val="solid"/>
                      <a:round/>
                      <a:headEnd type="none" w="med" len="med"/>
                      <a:tailEnd type="none" w="med" len="med"/>
                    </a:lnL>
                    <a:lnR>
                      <a:noFill/>
                    </a:lnR>
                    <a:lnT>
                      <a:noFill/>
                    </a:lnT>
                    <a:lnB>
                      <a:noFill/>
                    </a:lnB>
                    <a:solidFill>
                      <a:srgbClr val="4472C4"/>
                    </a:solidFill>
                  </a:tcPr>
                </a:tc>
                <a:tc>
                  <a:txBody>
                    <a:bodyPr/>
                    <a:lstStyle/>
                    <a:p>
                      <a:pPr algn="ctr" fontAlgn="ctr"/>
                      <a:r>
                        <a:rPr lang="de-DE" sz="1100" b="0" i="0" u="none" strike="noStrike">
                          <a:solidFill>
                            <a:srgbClr val="FFFFFF"/>
                          </a:solidFill>
                          <a:effectLst/>
                          <a:latin typeface="Arial" panose="020B0604020202020204" pitchFamily="34" charset="0"/>
                        </a:rPr>
                        <a:t>Partner B</a:t>
                      </a:r>
                    </a:p>
                  </a:txBody>
                  <a:tcPr marL="6350" marR="6350" marT="6350" marB="0" anchor="ctr">
                    <a:lnL>
                      <a:noFill/>
                    </a:lnL>
                    <a:lnR w="6350" cap="flat" cmpd="sng" algn="ctr">
                      <a:solidFill>
                        <a:srgbClr val="FFFFFF"/>
                      </a:solidFill>
                      <a:prstDash val="solid"/>
                      <a:round/>
                      <a:headEnd type="none" w="med" len="med"/>
                      <a:tailEnd type="none" w="med" len="med"/>
                    </a:lnR>
                    <a:lnT>
                      <a:noFill/>
                    </a:lnT>
                    <a:lnB>
                      <a:noFill/>
                    </a:lnB>
                    <a:solidFill>
                      <a:srgbClr val="4472C4"/>
                    </a:solidFill>
                  </a:tcPr>
                </a:tc>
                <a:tc>
                  <a:txBody>
                    <a:bodyPr/>
                    <a:lstStyle/>
                    <a:p>
                      <a:pPr algn="ctr" fontAlgn="ctr"/>
                      <a:r>
                        <a:rPr lang="de-DE" sz="1100" b="0" i="0" u="none" strike="noStrike">
                          <a:solidFill>
                            <a:srgbClr val="FFFFFF"/>
                          </a:solidFill>
                          <a:effectLst/>
                          <a:latin typeface="Arial" panose="020B0604020202020204" pitchFamily="34" charset="0"/>
                        </a:rPr>
                        <a:t>Partner A</a:t>
                      </a:r>
                    </a:p>
                  </a:txBody>
                  <a:tcPr marL="6350" marR="6350" marT="6350" marB="0" anchor="ctr">
                    <a:lnL w="6350" cap="flat" cmpd="sng" algn="ctr">
                      <a:solidFill>
                        <a:srgbClr val="FFFFFF"/>
                      </a:solidFill>
                      <a:prstDash val="solid"/>
                      <a:round/>
                      <a:headEnd type="none" w="med" len="med"/>
                      <a:tailEnd type="none" w="med" len="med"/>
                    </a:lnL>
                    <a:lnR>
                      <a:noFill/>
                    </a:lnR>
                    <a:lnT>
                      <a:noFill/>
                    </a:lnT>
                    <a:lnB>
                      <a:noFill/>
                    </a:lnB>
                    <a:solidFill>
                      <a:srgbClr val="4472C4"/>
                    </a:solidFill>
                  </a:tcPr>
                </a:tc>
                <a:tc>
                  <a:txBody>
                    <a:bodyPr/>
                    <a:lstStyle/>
                    <a:p>
                      <a:pPr algn="ctr" fontAlgn="ctr"/>
                      <a:r>
                        <a:rPr lang="de-DE" sz="1100" b="0" i="0" u="none" strike="noStrike">
                          <a:solidFill>
                            <a:srgbClr val="FFFFFF"/>
                          </a:solidFill>
                          <a:effectLst/>
                          <a:latin typeface="Arial" panose="020B0604020202020204" pitchFamily="34" charset="0"/>
                        </a:rPr>
                        <a:t>Partner B</a:t>
                      </a:r>
                    </a:p>
                  </a:txBody>
                  <a:tcPr marL="6350" marR="6350" marT="6350" marB="0" anchor="ctr">
                    <a:lnL>
                      <a:noFill/>
                    </a:lnL>
                    <a:lnR w="6350" cap="flat" cmpd="sng" algn="ctr">
                      <a:solidFill>
                        <a:srgbClr val="4472C4"/>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3228600458"/>
                  </a:ext>
                </a:extLst>
              </a:tr>
              <a:tr h="438150">
                <a:tc>
                  <a:txBody>
                    <a:bodyPr/>
                    <a:lstStyle/>
                    <a:p>
                      <a:pPr algn="l" fontAlgn="ctr"/>
                      <a:r>
                        <a:rPr lang="de-DE" sz="1000" b="1" i="0" u="none" strike="noStrike">
                          <a:solidFill>
                            <a:srgbClr val="000000"/>
                          </a:solidFill>
                          <a:effectLst/>
                          <a:latin typeface="Arial" panose="020B0604020202020204" pitchFamily="34" charset="0"/>
                        </a:rPr>
                        <a:t>Einkommen </a:t>
                      </a:r>
                      <a:br>
                        <a:rPr lang="de-DE" sz="1000" b="1" i="0" u="none" strike="noStrike">
                          <a:solidFill>
                            <a:srgbClr val="000000"/>
                          </a:solidFill>
                          <a:effectLst/>
                          <a:latin typeface="Arial" panose="020B0604020202020204" pitchFamily="34" charset="0"/>
                        </a:rPr>
                      </a:br>
                      <a:r>
                        <a:rPr lang="de-DE" sz="1000" b="1" i="0" u="none" strike="noStrike">
                          <a:solidFill>
                            <a:srgbClr val="000000"/>
                          </a:solidFill>
                          <a:effectLst/>
                          <a:latin typeface="Arial" panose="020B0604020202020204" pitchFamily="34" charset="0"/>
                        </a:rPr>
                        <a:t>brutto </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9.500 €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9.500 €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9.500 €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9.500 €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141615349"/>
                  </a:ext>
                </a:extLst>
              </a:tr>
              <a:tr h="438150">
                <a:tc>
                  <a:txBody>
                    <a:bodyPr/>
                    <a:lstStyle/>
                    <a:p>
                      <a:pPr algn="l" fontAlgn="ctr"/>
                      <a:r>
                        <a:rPr lang="de-DE" sz="1000" b="1" i="0" u="none" strike="noStrike" dirty="0">
                          <a:solidFill>
                            <a:srgbClr val="000000"/>
                          </a:solidFill>
                          <a:effectLst/>
                          <a:latin typeface="Arial" panose="020B0604020202020204" pitchFamily="34" charset="0"/>
                        </a:rPr>
                        <a:t>Eigenbeitrag*</a:t>
                      </a:r>
                    </a:p>
                    <a:p>
                      <a:pPr algn="l" fontAlgn="ctr"/>
                      <a:r>
                        <a:rPr lang="de-DE" sz="1000" b="0" i="0" u="none" strike="noStrike" dirty="0">
                          <a:solidFill>
                            <a:srgbClr val="000000"/>
                          </a:solidFill>
                          <a:effectLst/>
                          <a:latin typeface="Arial" panose="020B0604020202020204" pitchFamily="34" charset="0"/>
                        </a:rPr>
                        <a:t>(jährlich)</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4">
                  <a:txBody>
                    <a:bodyPr/>
                    <a:lstStyle/>
                    <a:p>
                      <a:pPr algn="ctr" fontAlgn="ctr"/>
                      <a:r>
                        <a:rPr lang="de-DE" sz="1100" b="1" i="0" u="none" strike="noStrike" dirty="0">
                          <a:solidFill>
                            <a:srgbClr val="4472C4"/>
                          </a:solidFill>
                          <a:effectLst/>
                          <a:latin typeface="Arial" panose="020B0604020202020204" pitchFamily="34" charset="0"/>
                        </a:rPr>
                        <a:t>237,56 €</a:t>
                      </a:r>
                    </a:p>
                  </a:txBody>
                  <a:tcPr marL="6350" marR="6350" marT="6350" marB="0" anchor="ctr">
                    <a:lnL w="6350" cap="flat" cmpd="sng" algn="ctr">
                      <a:solidFill>
                        <a:srgbClr val="000000"/>
                      </a:solidFill>
                      <a:prstDash val="solid"/>
                      <a:round/>
                      <a:headEnd type="none" w="med" len="med"/>
                      <a:tailEnd type="none" w="med" len="med"/>
                    </a:lnL>
                    <a:lnT>
                      <a:noFill/>
                    </a:lnT>
                    <a:lnB>
                      <a:noFill/>
                    </a:lnB>
                    <a:solidFill>
                      <a:srgbClr val="FFFFFF"/>
                    </a:solidFill>
                  </a:tcPr>
                </a:tc>
                <a:tc hMerge="1">
                  <a:txBody>
                    <a:bodyPr/>
                    <a:lstStyle/>
                    <a:p>
                      <a:endParaRPr lang="de-DE"/>
                    </a:p>
                  </a:txBody>
                  <a:tcPr/>
                </a:tc>
                <a:tc hMerge="1">
                  <a:txBody>
                    <a:bodyPr/>
                    <a:lstStyle/>
                    <a:p>
                      <a:pPr algn="ctr" fontAlgn="ctr"/>
                      <a:r>
                        <a:rPr lang="de-DE" sz="1100" b="1" i="0" u="none" strike="noStrike" dirty="0">
                          <a:solidFill>
                            <a:srgbClr val="4472C4"/>
                          </a:solidFill>
                          <a:effectLst/>
                          <a:latin typeface="Arial" panose="020B0604020202020204" pitchFamily="34" charset="0"/>
                        </a:rPr>
                        <a:t>237,56 €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de-DE"/>
                    </a:p>
                  </a:txBody>
                  <a:tcPr/>
                </a:tc>
                <a:extLst>
                  <a:ext uri="{0D108BD9-81ED-4DB2-BD59-A6C34878D82A}">
                    <a16:rowId xmlns:a16="http://schemas.microsoft.com/office/drawing/2014/main" val="3656701069"/>
                  </a:ext>
                </a:extLst>
              </a:tr>
              <a:tr h="438150">
                <a:tc>
                  <a:txBody>
                    <a:bodyPr/>
                    <a:lstStyle/>
                    <a:p>
                      <a:pPr algn="l" fontAlgn="ctr"/>
                      <a:r>
                        <a:rPr lang="de-DE" sz="1000" b="1" i="0" u="none" strike="noStrike" dirty="0">
                          <a:solidFill>
                            <a:srgbClr val="000000"/>
                          </a:solidFill>
                          <a:effectLst/>
                          <a:latin typeface="Arial" panose="020B0604020202020204" pitchFamily="34" charset="0"/>
                        </a:rPr>
                        <a:t>Zulagen</a:t>
                      </a:r>
                      <a:br>
                        <a:rPr lang="de-DE" sz="1000" b="1" i="0" u="none" strike="noStrike" dirty="0">
                          <a:solidFill>
                            <a:srgbClr val="000000"/>
                          </a:solidFill>
                          <a:effectLst/>
                          <a:latin typeface="Arial" panose="020B0604020202020204" pitchFamily="34" charset="0"/>
                        </a:rPr>
                      </a:br>
                      <a:r>
                        <a:rPr lang="de-DE" sz="1000" b="0" i="0" u="none" strike="noStrike" dirty="0">
                          <a:solidFill>
                            <a:srgbClr val="000000"/>
                          </a:solidFill>
                          <a:effectLst/>
                          <a:latin typeface="Arial" panose="020B0604020202020204" pitchFamily="34" charset="0"/>
                        </a:rPr>
                        <a:t>(insgesamt)</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de-DE" sz="1100" b="1" i="0" u="none" strike="noStrike" dirty="0">
                          <a:solidFill>
                            <a:srgbClr val="4472C4"/>
                          </a:solidFill>
                          <a:effectLst/>
                          <a:latin typeface="Arial" panose="020B0604020202020204" pitchFamily="34" charset="0"/>
                        </a:rPr>
                        <a:t>26.150 €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de-DE"/>
                    </a:p>
                  </a:txBody>
                  <a:tcPr/>
                </a:tc>
                <a:tc gridSpan="2">
                  <a:txBody>
                    <a:bodyPr/>
                    <a:lstStyle/>
                    <a:p>
                      <a:pPr algn="ctr" fontAlgn="ctr"/>
                      <a:r>
                        <a:rPr lang="de-DE" sz="1100" b="1" i="0" u="none" strike="noStrike" dirty="0">
                          <a:solidFill>
                            <a:srgbClr val="4472C4"/>
                          </a:solidFill>
                          <a:effectLst/>
                          <a:latin typeface="Arial" panose="020B0604020202020204" pitchFamily="34" charset="0"/>
                        </a:rPr>
                        <a:t>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de-DE"/>
                    </a:p>
                  </a:txBody>
                  <a:tcPr/>
                </a:tc>
                <a:extLst>
                  <a:ext uri="{0D108BD9-81ED-4DB2-BD59-A6C34878D82A}">
                    <a16:rowId xmlns:a16="http://schemas.microsoft.com/office/drawing/2014/main" val="1705719948"/>
                  </a:ext>
                </a:extLst>
              </a:tr>
            </a:tbl>
          </a:graphicData>
        </a:graphic>
      </p:graphicFrame>
      <p:graphicFrame>
        <p:nvGraphicFramePr>
          <p:cNvPr id="8" name="Tabelle 7">
            <a:extLst>
              <a:ext uri="{FF2B5EF4-FFF2-40B4-BE49-F238E27FC236}">
                <a16:creationId xmlns:a16="http://schemas.microsoft.com/office/drawing/2014/main" id="{2F09B12C-FB6E-4EE9-A5AF-F6DF2D47A448}"/>
              </a:ext>
            </a:extLst>
          </p:cNvPr>
          <p:cNvGraphicFramePr>
            <a:graphicFrameLocks noGrp="1"/>
          </p:cNvGraphicFramePr>
          <p:nvPr/>
        </p:nvGraphicFramePr>
        <p:xfrm>
          <a:off x="4495800" y="1715668"/>
          <a:ext cx="3200400" cy="3683000"/>
        </p:xfrm>
        <a:graphic>
          <a:graphicData uri="http://schemas.openxmlformats.org/drawingml/2006/table">
            <a:tbl>
              <a:tblPr/>
              <a:tblGrid>
                <a:gridCol w="1600200">
                  <a:extLst>
                    <a:ext uri="{9D8B030D-6E8A-4147-A177-3AD203B41FA5}">
                      <a16:colId xmlns:a16="http://schemas.microsoft.com/office/drawing/2014/main" val="964288076"/>
                    </a:ext>
                  </a:extLst>
                </a:gridCol>
                <a:gridCol w="800100">
                  <a:extLst>
                    <a:ext uri="{9D8B030D-6E8A-4147-A177-3AD203B41FA5}">
                      <a16:colId xmlns:a16="http://schemas.microsoft.com/office/drawing/2014/main" val="3313329139"/>
                    </a:ext>
                  </a:extLst>
                </a:gridCol>
                <a:gridCol w="800100">
                  <a:extLst>
                    <a:ext uri="{9D8B030D-6E8A-4147-A177-3AD203B41FA5}">
                      <a16:colId xmlns:a16="http://schemas.microsoft.com/office/drawing/2014/main" val="942105319"/>
                    </a:ext>
                  </a:extLst>
                </a:gridCol>
              </a:tblGrid>
              <a:tr h="368300">
                <a:tc>
                  <a:txBody>
                    <a:bodyPr/>
                    <a:lstStyle/>
                    <a:p>
                      <a:pPr algn="l" fontAlgn="t"/>
                      <a:endParaRPr lang="de-DE" sz="1000" b="0" i="0" u="none" strike="noStrike" dirty="0">
                        <a:solidFill>
                          <a:srgbClr val="000000"/>
                        </a:solidFill>
                        <a:effectLst/>
                        <a:latin typeface="Arial" panose="020B0604020202020204" pitchFamily="34" charset="0"/>
                      </a:endParaRPr>
                    </a:p>
                  </a:txBody>
                  <a:tcPr marL="6350" marR="6350" marT="6350" marB="0">
                    <a:lnL>
                      <a:noFill/>
                    </a:lnL>
                    <a:lnR w="6350" cap="flat" cmpd="sng" algn="ctr">
                      <a:solidFill>
                        <a:srgbClr val="4472C4"/>
                      </a:solidFill>
                      <a:prstDash val="solid"/>
                      <a:round/>
                      <a:headEnd type="none" w="med" len="med"/>
                      <a:tailEnd type="none" w="med" len="med"/>
                    </a:lnR>
                    <a:lnT>
                      <a:noFill/>
                    </a:lnT>
                    <a:lnB>
                      <a:noFill/>
                    </a:lnB>
                  </a:tcPr>
                </a:tc>
                <a:tc>
                  <a:txBody>
                    <a:bodyPr/>
                    <a:lstStyle/>
                    <a:p>
                      <a:pPr algn="ctr" fontAlgn="ctr"/>
                      <a:r>
                        <a:rPr lang="de-DE" sz="1200" b="1" i="0" u="none" strike="noStrike" dirty="0">
                          <a:solidFill>
                            <a:srgbClr val="FFFFFF"/>
                          </a:solidFill>
                          <a:effectLst/>
                          <a:latin typeface="Arial" panose="020B0604020202020204" pitchFamily="34" charset="0"/>
                        </a:rPr>
                        <a:t>Riester</a:t>
                      </a:r>
                    </a:p>
                  </a:txBody>
                  <a:tcPr marL="6350" marR="6350" marT="6350" marB="0" anchor="ctr">
                    <a:lnL w="6350" cap="flat" cmpd="sng" algn="ctr">
                      <a:solidFill>
                        <a:srgbClr val="4472C4"/>
                      </a:solidFill>
                      <a:prstDash val="solid"/>
                      <a:round/>
                      <a:headEnd type="none" w="med" len="med"/>
                      <a:tailEnd type="none" w="med" len="med"/>
                    </a:lnL>
                    <a:lnR>
                      <a:noFill/>
                    </a:lnR>
                    <a:lnT>
                      <a:noFill/>
                    </a:lnT>
                    <a:lnB>
                      <a:noFill/>
                    </a:lnB>
                    <a:solidFill>
                      <a:srgbClr val="4472C4"/>
                    </a:solidFill>
                  </a:tcPr>
                </a:tc>
                <a:tc>
                  <a:txBody>
                    <a:bodyPr/>
                    <a:lstStyle/>
                    <a:p>
                      <a:pPr algn="ctr" fontAlgn="ctr"/>
                      <a:r>
                        <a:rPr lang="de-DE" sz="1200" b="1" i="0" u="none" strike="noStrike" dirty="0">
                          <a:solidFill>
                            <a:srgbClr val="FFFFFF"/>
                          </a:solidFill>
                          <a:effectLst/>
                          <a:latin typeface="Arial" panose="020B0604020202020204" pitchFamily="34" charset="0"/>
                        </a:rPr>
                        <a:t>privat</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2542267967"/>
                  </a:ext>
                </a:extLst>
              </a:tr>
              <a:tr h="368300">
                <a:tc>
                  <a:txBody>
                    <a:bodyPr/>
                    <a:lstStyle/>
                    <a:p>
                      <a:pPr algn="l" fontAlgn="ctr"/>
                      <a:r>
                        <a:rPr lang="de-DE" sz="1000" b="1" i="0" u="none" strike="noStrike" dirty="0">
                          <a:solidFill>
                            <a:srgbClr val="000000"/>
                          </a:solidFill>
                          <a:effectLst/>
                          <a:latin typeface="Arial" panose="020B0604020202020204" pitchFamily="34" charset="0"/>
                        </a:rPr>
                        <a:t>Jährliche Rendite</a:t>
                      </a:r>
                      <a:r>
                        <a:rPr lang="de-DE" sz="800" b="0" i="0" u="none" strike="noStrike" dirty="0">
                          <a:solidFill>
                            <a:srgbClr val="000000"/>
                          </a:solidFill>
                          <a:effectLst/>
                          <a:latin typeface="Arial" panose="020B0604020202020204" pitchFamily="34" charset="0"/>
                        </a:rPr>
                        <a:t>  </a:t>
                      </a:r>
                      <a:endParaRPr lang="de-DE" sz="1000" b="1" i="0" u="none" strike="noStrike" dirty="0">
                        <a:solidFill>
                          <a:srgbClr val="000000"/>
                        </a:solidFill>
                        <a:effectLst/>
                        <a:latin typeface="Arial" panose="020B0604020202020204" pitchFamily="34"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3,00 %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6,00 %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93420274"/>
                  </a:ext>
                </a:extLst>
              </a:tr>
              <a:tr h="368300">
                <a:tc>
                  <a:txBody>
                    <a:bodyPr/>
                    <a:lstStyle/>
                    <a:p>
                      <a:pPr algn="l" fontAlgn="ctr"/>
                      <a:r>
                        <a:rPr lang="de-DE" sz="1000" b="1" i="0" u="none" strike="noStrike">
                          <a:solidFill>
                            <a:srgbClr val="000000"/>
                          </a:solidFill>
                          <a:effectLst/>
                          <a:latin typeface="Arial" panose="020B0604020202020204" pitchFamily="34" charset="0"/>
                        </a:rPr>
                        <a:t>Effektivkosten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000" b="0" i="0" u="none" strike="noStrike" dirty="0">
                          <a:solidFill>
                            <a:srgbClr val="000000"/>
                          </a:solidFill>
                          <a:effectLst/>
                          <a:latin typeface="Arial" panose="020B0604020202020204" pitchFamily="34" charset="0"/>
                        </a:rPr>
                        <a:t>1,50 %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000" b="0" i="0" u="none" strike="noStrike" dirty="0">
                          <a:solidFill>
                            <a:srgbClr val="000000"/>
                          </a:solidFill>
                          <a:effectLst/>
                          <a:latin typeface="Arial" panose="020B0604020202020204" pitchFamily="34" charset="0"/>
                        </a:rPr>
                        <a:t>1,50 %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876296"/>
                  </a:ext>
                </a:extLst>
              </a:tr>
              <a:tr h="368300">
                <a:tc>
                  <a:txBody>
                    <a:bodyPr/>
                    <a:lstStyle/>
                    <a:p>
                      <a:pPr algn="l" fontAlgn="ctr"/>
                      <a:r>
                        <a:rPr lang="de-DE" sz="1000" b="1" i="0" u="none" strike="noStrike">
                          <a:solidFill>
                            <a:srgbClr val="000000"/>
                          </a:solidFill>
                          <a:effectLst/>
                          <a:latin typeface="Arial" panose="020B0604020202020204" pitchFamily="34" charset="0"/>
                        </a:rPr>
                        <a:t>Effektivrendite</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1,50 %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4,50 %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2397600"/>
                  </a:ext>
                </a:extLst>
              </a:tr>
              <a:tr h="368300">
                <a:tc>
                  <a:txBody>
                    <a:bodyPr/>
                    <a:lstStyle/>
                    <a:p>
                      <a:pPr algn="l" fontAlgn="ctr"/>
                      <a:r>
                        <a:rPr lang="de-DE" sz="1000" b="1" i="0" u="none" strike="noStrike">
                          <a:solidFill>
                            <a:srgbClr val="000000"/>
                          </a:solidFill>
                          <a:effectLst/>
                          <a:latin typeface="Arial" panose="020B0604020202020204" pitchFamily="34" charset="0"/>
                        </a:rPr>
                        <a:t>Sparbeitrag pro Jahr*</a:t>
                      </a:r>
                      <a:br>
                        <a:rPr lang="de-DE" sz="1000" b="1" i="0" u="none" strike="noStrike">
                          <a:solidFill>
                            <a:srgbClr val="000000"/>
                          </a:solidFill>
                          <a:effectLst/>
                          <a:latin typeface="Arial" panose="020B0604020202020204" pitchFamily="34" charset="0"/>
                        </a:rPr>
                      </a:br>
                      <a:r>
                        <a:rPr lang="de-DE" sz="900" b="0" i="0" u="none" strike="noStrike">
                          <a:solidFill>
                            <a:srgbClr val="000000"/>
                          </a:solidFill>
                          <a:effectLst/>
                          <a:latin typeface="Arial" panose="020B0604020202020204" pitchFamily="34" charset="0"/>
                        </a:rPr>
                        <a:t>(inkl. Zulagen)</a:t>
                      </a:r>
                      <a:endParaRPr lang="de-DE" sz="1000" b="1" i="0" u="none" strike="noStrike">
                        <a:solidFill>
                          <a:srgbClr val="000000"/>
                        </a:solidFill>
                        <a:effectLst/>
                        <a:latin typeface="Arial" panose="020B0604020202020204" pitchFamily="34"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944,32 €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100" b="1" i="0" u="none" strike="noStrike" dirty="0">
                          <a:solidFill>
                            <a:srgbClr val="4472C4"/>
                          </a:solidFill>
                          <a:effectLst/>
                          <a:latin typeface="Arial" panose="020B0604020202020204" pitchFamily="34" charset="0"/>
                        </a:rPr>
                        <a:t>237,56 €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97694051"/>
                  </a:ext>
                </a:extLst>
              </a:tr>
              <a:tr h="368300">
                <a:tc>
                  <a:txBody>
                    <a:bodyPr/>
                    <a:lstStyle/>
                    <a:p>
                      <a:pPr algn="l" fontAlgn="ctr"/>
                      <a:r>
                        <a:rPr lang="de-DE" sz="1000" b="1" i="0" u="none" strike="noStrike">
                          <a:solidFill>
                            <a:srgbClr val="000000"/>
                          </a:solidFill>
                          <a:effectLst/>
                          <a:latin typeface="Arial" panose="020B0604020202020204" pitchFamily="34" charset="0"/>
                        </a:rPr>
                        <a:t>Guthaben nach 37 Jahren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48.279 €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18.153 €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597488512"/>
                  </a:ext>
                </a:extLst>
              </a:tr>
              <a:tr h="368300">
                <a:tc>
                  <a:txBody>
                    <a:bodyPr/>
                    <a:lstStyle/>
                    <a:p>
                      <a:pPr algn="l" fontAlgn="ctr"/>
                      <a:r>
                        <a:rPr lang="de-DE" sz="1000" b="1" i="0" u="none" strike="noStrike" dirty="0">
                          <a:solidFill>
                            <a:srgbClr val="000000"/>
                          </a:solidFill>
                          <a:effectLst/>
                          <a:latin typeface="Arial" panose="020B0604020202020204" pitchFamily="34" charset="0"/>
                        </a:rPr>
                        <a:t>Monatliche Bruttorente </a:t>
                      </a:r>
                      <a:br>
                        <a:rPr lang="de-DE" sz="1000" b="1" i="0" u="none" strike="noStrike" dirty="0">
                          <a:solidFill>
                            <a:srgbClr val="000000"/>
                          </a:solidFill>
                          <a:effectLst/>
                          <a:latin typeface="Arial" panose="020B0604020202020204" pitchFamily="34" charset="0"/>
                        </a:rPr>
                      </a:br>
                      <a:r>
                        <a:rPr lang="de-DE" sz="1000" b="0" i="0" u="none" strike="noStrike" dirty="0">
                          <a:solidFill>
                            <a:srgbClr val="000000"/>
                          </a:solidFill>
                          <a:effectLst/>
                          <a:latin typeface="Arial" panose="020B0604020202020204" pitchFamily="34" charset="0"/>
                        </a:rPr>
                        <a:t>(Rentenfaktor 29)</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139,05 €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100" b="1" i="0" u="none" strike="noStrike" dirty="0">
                          <a:solidFill>
                            <a:srgbClr val="4472C4"/>
                          </a:solidFill>
                          <a:effectLst/>
                          <a:latin typeface="Arial" panose="020B0604020202020204" pitchFamily="34" charset="0"/>
                        </a:rPr>
                        <a:t>51,41 €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26436525"/>
                  </a:ext>
                </a:extLst>
              </a:tr>
              <a:tr h="368300">
                <a:tc>
                  <a:txBody>
                    <a:bodyPr/>
                    <a:lstStyle/>
                    <a:p>
                      <a:pPr algn="l" fontAlgn="ctr"/>
                      <a:r>
                        <a:rPr lang="de-DE" sz="1000" b="1" i="0" u="none" strike="noStrike">
                          <a:solidFill>
                            <a:srgbClr val="000000"/>
                          </a:solidFill>
                          <a:effectLst/>
                          <a:latin typeface="Arial" panose="020B0604020202020204" pitchFamily="34" charset="0"/>
                        </a:rPr>
                        <a:t>Steuern pro Monat</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a:solidFill>
                            <a:srgbClr val="000000"/>
                          </a:solidFill>
                          <a:effectLst/>
                          <a:latin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a:solidFill>
                            <a:srgbClr val="000000"/>
                          </a:solidFill>
                          <a:effectLst/>
                          <a:latin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610662483"/>
                  </a:ext>
                </a:extLst>
              </a:tr>
              <a:tr h="368300">
                <a:tc>
                  <a:txBody>
                    <a:bodyPr/>
                    <a:lstStyle/>
                    <a:p>
                      <a:pPr algn="l" fontAlgn="ctr"/>
                      <a:r>
                        <a:rPr lang="de-DE" sz="1000" b="1" i="0" u="none" strike="noStrike">
                          <a:solidFill>
                            <a:srgbClr val="000000"/>
                          </a:solidFill>
                          <a:effectLst/>
                          <a:latin typeface="Arial" panose="020B0604020202020204" pitchFamily="34" charset="0"/>
                        </a:rPr>
                        <a:t>Monatliche Nettorente</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139,05 €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100" b="1" i="0" u="none" strike="noStrike" dirty="0">
                          <a:solidFill>
                            <a:srgbClr val="4472C4"/>
                          </a:solidFill>
                          <a:effectLst/>
                          <a:latin typeface="Arial" panose="020B0604020202020204" pitchFamily="34" charset="0"/>
                        </a:rPr>
                        <a:t>51,41 €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5651915"/>
                  </a:ext>
                </a:extLst>
              </a:tr>
              <a:tr h="368300">
                <a:tc>
                  <a:txBody>
                    <a:bodyPr/>
                    <a:lstStyle/>
                    <a:p>
                      <a:pPr algn="l" fontAlgn="ctr"/>
                      <a:r>
                        <a:rPr lang="de-DE" sz="1000" b="1" i="0" u="none" strike="noStrike">
                          <a:solidFill>
                            <a:srgbClr val="000000"/>
                          </a:solidFill>
                          <a:effectLst/>
                          <a:latin typeface="Arial" panose="020B0604020202020204" pitchFamily="34" charset="0"/>
                        </a:rPr>
                        <a:t>Differenz Nettorenten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de-DE" sz="1200" b="1" i="0" u="none" strike="noStrike" dirty="0">
                          <a:solidFill>
                            <a:srgbClr val="4472C4"/>
                          </a:solidFill>
                          <a:effectLst/>
                          <a:latin typeface="Arial" panose="020B0604020202020204" pitchFamily="34" charset="0"/>
                        </a:rPr>
                        <a:t>87,64 € (170,47 %)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de-DE"/>
                    </a:p>
                  </a:txBody>
                  <a:tcPr/>
                </a:tc>
                <a:extLst>
                  <a:ext uri="{0D108BD9-81ED-4DB2-BD59-A6C34878D82A}">
                    <a16:rowId xmlns:a16="http://schemas.microsoft.com/office/drawing/2014/main" val="2604638706"/>
                  </a:ext>
                </a:extLst>
              </a:tr>
            </a:tbl>
          </a:graphicData>
        </a:graphic>
      </p:graphicFrame>
      <p:sp>
        <p:nvSpPr>
          <p:cNvPr id="12" name="Textfeld 11">
            <a:extLst>
              <a:ext uri="{FF2B5EF4-FFF2-40B4-BE49-F238E27FC236}">
                <a16:creationId xmlns:a16="http://schemas.microsoft.com/office/drawing/2014/main" id="{97E2E218-84F4-4C34-AC00-8999C958D27E}"/>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Fall 3: Ehepaar mit zwei Kindern (Geringverdiener)</a:t>
            </a:r>
          </a:p>
        </p:txBody>
      </p:sp>
      <p:sp>
        <p:nvSpPr>
          <p:cNvPr id="13" name="Textfeld 12">
            <a:extLst>
              <a:ext uri="{FF2B5EF4-FFF2-40B4-BE49-F238E27FC236}">
                <a16:creationId xmlns:a16="http://schemas.microsoft.com/office/drawing/2014/main" id="{68C90AAA-6F60-48A1-A1E3-AA63965F8275}"/>
              </a:ext>
            </a:extLst>
          </p:cNvPr>
          <p:cNvSpPr txBox="1"/>
          <p:nvPr/>
        </p:nvSpPr>
        <p:spPr>
          <a:xfrm>
            <a:off x="10048650" y="3961233"/>
            <a:ext cx="746124" cy="338554"/>
          </a:xfrm>
          <a:prstGeom prst="rect">
            <a:avLst/>
          </a:prstGeom>
          <a:solidFill>
            <a:schemeClr val="accent1"/>
          </a:solidFill>
          <a:ln>
            <a:solidFill>
              <a:schemeClr val="bg1"/>
            </a:solidFill>
          </a:ln>
        </p:spPr>
        <p:txBody>
          <a:bodyPr wrap="square" lIns="0" rIns="0" rtlCol="0">
            <a:spAutoFit/>
          </a:bodyPr>
          <a:lstStyle/>
          <a:p>
            <a:pPr algn="ctr"/>
            <a:r>
              <a:rPr lang="de-DE" sz="1600" b="1" dirty="0">
                <a:solidFill>
                  <a:schemeClr val="bg1"/>
                </a:solidFill>
              </a:rPr>
              <a:t>58,33 €</a:t>
            </a:r>
          </a:p>
        </p:txBody>
      </p:sp>
    </p:spTree>
    <p:extLst>
      <p:ext uri="{BB962C8B-B14F-4D97-AF65-F5344CB8AC3E}">
        <p14:creationId xmlns:p14="http://schemas.microsoft.com/office/powerpoint/2010/main" val="175234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Graphic spid="20" grpId="0">
        <p:bldAsOne/>
      </p:bldGraphic>
      <p:bldP spid="2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76BE631-4B34-4D67-876D-B36CE9E458DA}"/>
              </a:ext>
            </a:extLst>
          </p:cNvPr>
          <p:cNvSpPr/>
          <p:nvPr/>
        </p:nvSpPr>
        <p:spPr>
          <a:xfrm>
            <a:off x="957942" y="3645083"/>
            <a:ext cx="7636720" cy="1818820"/>
          </a:xfrm>
          <a:prstGeom prst="rect">
            <a:avLst/>
          </a:prstGeom>
          <a:solidFill>
            <a:srgbClr val="DAE3F3">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CF6122F-CC36-4E98-9BD4-BF4372EE9606}"/>
              </a:ext>
            </a:extLst>
          </p:cNvPr>
          <p:cNvSpPr/>
          <p:nvPr/>
        </p:nvSpPr>
        <p:spPr>
          <a:xfrm>
            <a:off x="957942" y="1813644"/>
            <a:ext cx="7636719" cy="1843951"/>
          </a:xfrm>
          <a:prstGeom prst="rect">
            <a:avLst/>
          </a:prstGeom>
          <a:solidFill>
            <a:srgbClr val="FBE5D6">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5" name="Diagramm 4">
            <a:extLst>
              <a:ext uri="{FF2B5EF4-FFF2-40B4-BE49-F238E27FC236}">
                <a16:creationId xmlns:a16="http://schemas.microsoft.com/office/drawing/2014/main" id="{2B815563-23C1-4791-847F-C40C4D497464}"/>
              </a:ext>
            </a:extLst>
          </p:cNvPr>
          <p:cNvGraphicFramePr>
            <a:graphicFrameLocks/>
          </p:cNvGraphicFramePr>
          <p:nvPr/>
        </p:nvGraphicFramePr>
        <p:xfrm>
          <a:off x="269239" y="1586474"/>
          <a:ext cx="11718110" cy="4966725"/>
        </p:xfrm>
        <a:graphic>
          <a:graphicData uri="http://schemas.openxmlformats.org/drawingml/2006/chart">
            <c:chart xmlns:c="http://schemas.openxmlformats.org/drawingml/2006/chart" xmlns:r="http://schemas.openxmlformats.org/officeDocument/2006/relationships" r:id="rId3"/>
          </a:graphicData>
        </a:graphic>
      </p:graphicFrame>
      <p:sp>
        <p:nvSpPr>
          <p:cNvPr id="11" name="Legende: Linie 10">
            <a:extLst>
              <a:ext uri="{FF2B5EF4-FFF2-40B4-BE49-F238E27FC236}">
                <a16:creationId xmlns:a16="http://schemas.microsoft.com/office/drawing/2014/main" id="{3B2A4848-C512-4277-86AE-C92F605FF500}"/>
              </a:ext>
            </a:extLst>
          </p:cNvPr>
          <p:cNvSpPr/>
          <p:nvPr/>
        </p:nvSpPr>
        <p:spPr>
          <a:xfrm>
            <a:off x="9252883" y="1436617"/>
            <a:ext cx="2639398" cy="754053"/>
          </a:xfrm>
          <a:prstGeom prst="borderCallout1">
            <a:avLst>
              <a:gd name="adj1" fmla="val 46846"/>
              <a:gd name="adj2" fmla="val -3824"/>
              <a:gd name="adj3" fmla="val 112500"/>
              <a:gd name="adj4" fmla="val -38333"/>
            </a:avLst>
          </a:prstGeom>
          <a:solidFill>
            <a:schemeClr val="accent2">
              <a:lumMod val="20000"/>
              <a:lumOff val="80000"/>
            </a:schemeClr>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Riester</a:t>
            </a:r>
            <a:r>
              <a:rPr lang="de-DE" sz="1400" dirty="0">
                <a:solidFill>
                  <a:schemeClr val="tx1"/>
                </a:solidFill>
              </a:rPr>
              <a:t> ist um … € </a:t>
            </a:r>
            <a:r>
              <a:rPr lang="de-DE" sz="1400" b="1" dirty="0">
                <a:solidFill>
                  <a:schemeClr val="tx1"/>
                </a:solidFill>
              </a:rPr>
              <a:t>besser</a:t>
            </a:r>
            <a:r>
              <a:rPr lang="de-DE" sz="1400" dirty="0">
                <a:solidFill>
                  <a:schemeClr val="tx1"/>
                </a:solidFill>
              </a:rPr>
              <a:t> als eine pAV-Lösung (3. Schicht)</a:t>
            </a:r>
          </a:p>
        </p:txBody>
      </p:sp>
      <p:sp>
        <p:nvSpPr>
          <p:cNvPr id="12" name="Legende: Linie 11">
            <a:extLst>
              <a:ext uri="{FF2B5EF4-FFF2-40B4-BE49-F238E27FC236}">
                <a16:creationId xmlns:a16="http://schemas.microsoft.com/office/drawing/2014/main" id="{7FEE5637-1AD5-48F3-86EC-018D9DC39DBC}"/>
              </a:ext>
            </a:extLst>
          </p:cNvPr>
          <p:cNvSpPr/>
          <p:nvPr/>
        </p:nvSpPr>
        <p:spPr>
          <a:xfrm>
            <a:off x="9361740" y="4960784"/>
            <a:ext cx="2639398" cy="754053"/>
          </a:xfrm>
          <a:prstGeom prst="borderCallout1">
            <a:avLst>
              <a:gd name="adj1" fmla="val 46846"/>
              <a:gd name="adj2" fmla="val -3824"/>
              <a:gd name="adj3" fmla="val -4434"/>
              <a:gd name="adj4" fmla="val -43113"/>
            </a:avLst>
          </a:prstGeom>
          <a:solidFill>
            <a:schemeClr val="accent1">
              <a:lumMod val="20000"/>
              <a:lumOff val="80000"/>
            </a:schemeClr>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Riester</a:t>
            </a:r>
            <a:r>
              <a:rPr lang="de-DE" sz="1400" dirty="0">
                <a:solidFill>
                  <a:schemeClr val="tx1"/>
                </a:solidFill>
              </a:rPr>
              <a:t> ist um … € </a:t>
            </a:r>
            <a:r>
              <a:rPr lang="de-DE" sz="1400" b="1" dirty="0">
                <a:solidFill>
                  <a:schemeClr val="tx1"/>
                </a:solidFill>
              </a:rPr>
              <a:t>schlechter</a:t>
            </a:r>
            <a:r>
              <a:rPr lang="de-DE" sz="1400" dirty="0">
                <a:solidFill>
                  <a:schemeClr val="tx1"/>
                </a:solidFill>
              </a:rPr>
              <a:t> als eine pAV-Lösung (3. Schicht)</a:t>
            </a:r>
          </a:p>
        </p:txBody>
      </p:sp>
      <p:sp>
        <p:nvSpPr>
          <p:cNvPr id="13" name="Textfeld 12">
            <a:extLst>
              <a:ext uri="{FF2B5EF4-FFF2-40B4-BE49-F238E27FC236}">
                <a16:creationId xmlns:a16="http://schemas.microsoft.com/office/drawing/2014/main" id="{1169314F-BC19-418B-893A-E559774C63A6}"/>
              </a:ext>
            </a:extLst>
          </p:cNvPr>
          <p:cNvSpPr txBox="1"/>
          <p:nvPr/>
        </p:nvSpPr>
        <p:spPr>
          <a:xfrm>
            <a:off x="174171" y="638239"/>
            <a:ext cx="10232572" cy="646331"/>
          </a:xfrm>
          <a:prstGeom prst="rect">
            <a:avLst/>
          </a:prstGeom>
          <a:noFill/>
        </p:spPr>
        <p:txBody>
          <a:bodyPr wrap="square" rtlCol="0">
            <a:spAutoFit/>
          </a:bodyPr>
          <a:lstStyle/>
          <a:p>
            <a:r>
              <a:rPr lang="de-DE" b="1" dirty="0"/>
              <a:t>Sensitivitätsanalyse: Riester-Rente mit unterschiedlichen Kostenannahmen im Vergleich zu einer </a:t>
            </a:r>
            <a:r>
              <a:rPr lang="de-DE" b="1" u="sng" dirty="0"/>
              <a:t>günstigen</a:t>
            </a:r>
            <a:r>
              <a:rPr lang="de-DE" b="1" dirty="0"/>
              <a:t> privaten Rentenversicherung der 3. Schicht bei unterschiedlichen Renditeannahmen</a:t>
            </a:r>
          </a:p>
        </p:txBody>
      </p:sp>
      <p:cxnSp>
        <p:nvCxnSpPr>
          <p:cNvPr id="15" name="Gerader Verbinder 14">
            <a:extLst>
              <a:ext uri="{FF2B5EF4-FFF2-40B4-BE49-F238E27FC236}">
                <a16:creationId xmlns:a16="http://schemas.microsoft.com/office/drawing/2014/main" id="{68D4904F-EFB6-4399-99E4-BF28BE12F1D5}"/>
              </a:ext>
            </a:extLst>
          </p:cNvPr>
          <p:cNvCxnSpPr/>
          <p:nvPr/>
        </p:nvCxnSpPr>
        <p:spPr>
          <a:xfrm>
            <a:off x="1948543" y="1813643"/>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882A9B50-A995-439A-806C-4A39BED8FF1B}"/>
              </a:ext>
            </a:extLst>
          </p:cNvPr>
          <p:cNvCxnSpPr/>
          <p:nvPr/>
        </p:nvCxnSpPr>
        <p:spPr>
          <a:xfrm>
            <a:off x="3820886" y="1832465"/>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5B77C2B-D796-41A8-B6DB-23419A0E65E2}"/>
              </a:ext>
            </a:extLst>
          </p:cNvPr>
          <p:cNvCxnSpPr/>
          <p:nvPr/>
        </p:nvCxnSpPr>
        <p:spPr>
          <a:xfrm>
            <a:off x="5747657" y="1832465"/>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6AB4F1D-B7B5-438E-8510-47501C41F136}"/>
              </a:ext>
            </a:extLst>
          </p:cNvPr>
          <p:cNvCxnSpPr/>
          <p:nvPr/>
        </p:nvCxnSpPr>
        <p:spPr>
          <a:xfrm>
            <a:off x="7652657" y="1832465"/>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1">
            <a:extLst>
              <a:ext uri="{FF2B5EF4-FFF2-40B4-BE49-F238E27FC236}">
                <a16:creationId xmlns:a16="http://schemas.microsoft.com/office/drawing/2014/main" id="{9CF54DC9-CD97-4254-A91C-B44B7D5B4819}"/>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16</a:t>
            </a:fld>
            <a:endParaRPr lang="de-DE" sz="1000" dirty="0"/>
          </a:p>
        </p:txBody>
      </p:sp>
      <p:pic>
        <p:nvPicPr>
          <p:cNvPr id="19" name="Grafik 18">
            <a:extLst>
              <a:ext uri="{FF2B5EF4-FFF2-40B4-BE49-F238E27FC236}">
                <a16:creationId xmlns:a16="http://schemas.microsoft.com/office/drawing/2014/main" id="{3FF76375-C9A2-48F0-AF3D-5CE5767EECA8}"/>
              </a:ext>
            </a:extLst>
          </p:cNvPr>
          <p:cNvPicPr>
            <a:picLocks noChangeAspect="1"/>
          </p:cNvPicPr>
          <p:nvPr/>
        </p:nvPicPr>
        <p:blipFill>
          <a:blip r:embed="rId4"/>
          <a:stretch>
            <a:fillRect/>
          </a:stretch>
        </p:blipFill>
        <p:spPr>
          <a:xfrm>
            <a:off x="11286490" y="44187"/>
            <a:ext cx="748156" cy="523220"/>
          </a:xfrm>
          <a:prstGeom prst="rect">
            <a:avLst/>
          </a:prstGeom>
        </p:spPr>
      </p:pic>
      <p:sp>
        <p:nvSpPr>
          <p:cNvPr id="20" name="Textfeld 19">
            <a:extLst>
              <a:ext uri="{FF2B5EF4-FFF2-40B4-BE49-F238E27FC236}">
                <a16:creationId xmlns:a16="http://schemas.microsoft.com/office/drawing/2014/main" id="{BC3CF1A6-7C94-4C5D-B153-08C120282A8C}"/>
              </a:ext>
            </a:extLst>
          </p:cNvPr>
          <p:cNvSpPr txBox="1"/>
          <p:nvPr/>
        </p:nvSpPr>
        <p:spPr>
          <a:xfrm>
            <a:off x="114557" y="3469496"/>
            <a:ext cx="805029" cy="338554"/>
          </a:xfrm>
          <a:prstGeom prst="rect">
            <a:avLst/>
          </a:prstGeom>
          <a:solidFill>
            <a:schemeClr val="accent1"/>
          </a:solidFill>
          <a:ln>
            <a:solidFill>
              <a:schemeClr val="bg1"/>
            </a:solidFill>
          </a:ln>
        </p:spPr>
        <p:txBody>
          <a:bodyPr wrap="none" rtlCol="0">
            <a:spAutoFit/>
          </a:bodyPr>
          <a:lstStyle/>
          <a:p>
            <a:r>
              <a:rPr lang="de-DE" sz="1600" b="1" dirty="0">
                <a:solidFill>
                  <a:schemeClr val="bg1"/>
                </a:solidFill>
              </a:rPr>
              <a:t>58,33 €</a:t>
            </a:r>
          </a:p>
        </p:txBody>
      </p:sp>
      <p:sp>
        <p:nvSpPr>
          <p:cNvPr id="21" name="Textfeld 20">
            <a:extLst>
              <a:ext uri="{FF2B5EF4-FFF2-40B4-BE49-F238E27FC236}">
                <a16:creationId xmlns:a16="http://schemas.microsoft.com/office/drawing/2014/main" id="{8324EB11-F8AA-433E-B05A-C2A874FECF42}"/>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Fall 3: Ehepaar mit zwei Kindern (Geringverdiener)</a:t>
            </a:r>
          </a:p>
        </p:txBody>
      </p:sp>
    </p:spTree>
    <p:extLst>
      <p:ext uri="{BB962C8B-B14F-4D97-AF65-F5344CB8AC3E}">
        <p14:creationId xmlns:p14="http://schemas.microsoft.com/office/powerpoint/2010/main" val="2742424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416D25-63FD-4607-A47E-5EFAAE540D09}"/>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17</a:t>
            </a:fld>
            <a:endParaRPr lang="de-DE" sz="1000" dirty="0"/>
          </a:p>
        </p:txBody>
      </p:sp>
      <p:pic>
        <p:nvPicPr>
          <p:cNvPr id="16" name="Grafik 15">
            <a:extLst>
              <a:ext uri="{FF2B5EF4-FFF2-40B4-BE49-F238E27FC236}">
                <a16:creationId xmlns:a16="http://schemas.microsoft.com/office/drawing/2014/main" id="{A2B192E3-C7EA-4608-8BD6-0ADA859DF6BC}"/>
              </a:ext>
            </a:extLst>
          </p:cNvPr>
          <p:cNvPicPr>
            <a:picLocks noChangeAspect="1"/>
          </p:cNvPicPr>
          <p:nvPr/>
        </p:nvPicPr>
        <p:blipFill>
          <a:blip r:embed="rId2"/>
          <a:stretch>
            <a:fillRect/>
          </a:stretch>
        </p:blipFill>
        <p:spPr>
          <a:xfrm>
            <a:off x="11227163" y="32112"/>
            <a:ext cx="774739" cy="528056"/>
          </a:xfrm>
          <a:prstGeom prst="rect">
            <a:avLst/>
          </a:prstGeom>
        </p:spPr>
      </p:pic>
      <p:sp>
        <p:nvSpPr>
          <p:cNvPr id="17" name="Textfeld 16">
            <a:extLst>
              <a:ext uri="{FF2B5EF4-FFF2-40B4-BE49-F238E27FC236}">
                <a16:creationId xmlns:a16="http://schemas.microsoft.com/office/drawing/2014/main" id="{D52573BB-624C-4D84-A5D0-B4B5666BEF8A}"/>
              </a:ext>
            </a:extLst>
          </p:cNvPr>
          <p:cNvSpPr txBox="1"/>
          <p:nvPr/>
        </p:nvSpPr>
        <p:spPr>
          <a:xfrm>
            <a:off x="162561" y="837414"/>
            <a:ext cx="3959097" cy="584775"/>
          </a:xfrm>
          <a:prstGeom prst="rect">
            <a:avLst/>
          </a:prstGeom>
          <a:noFill/>
        </p:spPr>
        <p:txBody>
          <a:bodyPr wrap="square" rtlCol="0">
            <a:spAutoFit/>
          </a:bodyPr>
          <a:lstStyle/>
          <a:p>
            <a:r>
              <a:rPr lang="de-DE" sz="1600" b="1" dirty="0"/>
              <a:t>Berechnung zur Ermittlung des Sparbeitrags </a:t>
            </a:r>
            <a:br>
              <a:rPr lang="de-DE" sz="1600" b="1" dirty="0"/>
            </a:br>
            <a:r>
              <a:rPr lang="de-DE" sz="1600" b="1" dirty="0"/>
              <a:t>bei gleichem verfügbaren Nettoeinkommen </a:t>
            </a:r>
          </a:p>
        </p:txBody>
      </p:sp>
      <p:sp>
        <p:nvSpPr>
          <p:cNvPr id="18" name="Textfeld 17">
            <a:extLst>
              <a:ext uri="{FF2B5EF4-FFF2-40B4-BE49-F238E27FC236}">
                <a16:creationId xmlns:a16="http://schemas.microsoft.com/office/drawing/2014/main" id="{35C983FF-50D0-4FDD-80BE-BF0532A3557D}"/>
              </a:ext>
            </a:extLst>
          </p:cNvPr>
          <p:cNvSpPr txBox="1"/>
          <p:nvPr/>
        </p:nvSpPr>
        <p:spPr>
          <a:xfrm>
            <a:off x="4125782" y="837414"/>
            <a:ext cx="3959097" cy="584775"/>
          </a:xfrm>
          <a:prstGeom prst="rect">
            <a:avLst/>
          </a:prstGeom>
          <a:noFill/>
        </p:spPr>
        <p:txBody>
          <a:bodyPr wrap="square" rtlCol="0">
            <a:spAutoFit/>
          </a:bodyPr>
          <a:lstStyle/>
          <a:p>
            <a:pPr algn="ctr"/>
            <a:r>
              <a:rPr lang="de-DE" sz="1600" b="1" dirty="0"/>
              <a:t>Ermittlung der Nettorenten </a:t>
            </a:r>
            <a:br>
              <a:rPr lang="de-DE" sz="1600" b="1" dirty="0"/>
            </a:br>
            <a:r>
              <a:rPr lang="de-DE" sz="1600" b="1" dirty="0"/>
              <a:t>(nach Steuern, Sozialabgaben und Kosten)</a:t>
            </a:r>
          </a:p>
        </p:txBody>
      </p:sp>
      <p:sp>
        <p:nvSpPr>
          <p:cNvPr id="19" name="Textfeld 18">
            <a:extLst>
              <a:ext uri="{FF2B5EF4-FFF2-40B4-BE49-F238E27FC236}">
                <a16:creationId xmlns:a16="http://schemas.microsoft.com/office/drawing/2014/main" id="{AD56BA4C-C313-4CDD-A1F9-537F9661E801}"/>
              </a:ext>
            </a:extLst>
          </p:cNvPr>
          <p:cNvSpPr txBox="1"/>
          <p:nvPr/>
        </p:nvSpPr>
        <p:spPr>
          <a:xfrm>
            <a:off x="8170333" y="837414"/>
            <a:ext cx="3896016" cy="584775"/>
          </a:xfrm>
          <a:prstGeom prst="rect">
            <a:avLst/>
          </a:prstGeom>
          <a:noFill/>
        </p:spPr>
        <p:txBody>
          <a:bodyPr wrap="square" rtlCol="0">
            <a:spAutoFit/>
          </a:bodyPr>
          <a:lstStyle/>
          <a:p>
            <a:pPr algn="ctr"/>
            <a:r>
              <a:rPr lang="de-DE" sz="1600" b="1" dirty="0"/>
              <a:t>Auswirkung von Kosten auf Nettorenten </a:t>
            </a:r>
            <a:br>
              <a:rPr lang="de-DE" sz="1600" b="1" dirty="0"/>
            </a:br>
            <a:r>
              <a:rPr lang="de-DE" sz="1600" b="1" dirty="0"/>
              <a:t>(nach Steuern, Sozialabgaben und Kosten)</a:t>
            </a:r>
          </a:p>
        </p:txBody>
      </p:sp>
      <p:graphicFrame>
        <p:nvGraphicFramePr>
          <p:cNvPr id="20" name="Diagramm 19">
            <a:extLst>
              <a:ext uri="{FF2B5EF4-FFF2-40B4-BE49-F238E27FC236}">
                <a16:creationId xmlns:a16="http://schemas.microsoft.com/office/drawing/2014/main" id="{0AFCD742-DDD0-4059-B01F-8EE8C79E64BA}"/>
              </a:ext>
            </a:extLst>
          </p:cNvPr>
          <p:cNvGraphicFramePr/>
          <p:nvPr>
            <p:extLst>
              <p:ext uri="{D42A27DB-BD31-4B8C-83A1-F6EECF244321}">
                <p14:modId xmlns:p14="http://schemas.microsoft.com/office/powerpoint/2010/main" val="4015961911"/>
              </p:ext>
            </p:extLst>
          </p:nvPr>
        </p:nvGraphicFramePr>
        <p:xfrm>
          <a:off x="8084879" y="1659467"/>
          <a:ext cx="3981471" cy="4641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e 2">
            <a:extLst>
              <a:ext uri="{FF2B5EF4-FFF2-40B4-BE49-F238E27FC236}">
                <a16:creationId xmlns:a16="http://schemas.microsoft.com/office/drawing/2014/main" id="{3508E48A-A1A8-4E6F-A1C8-38763E3F31D8}"/>
              </a:ext>
            </a:extLst>
          </p:cNvPr>
          <p:cNvGraphicFramePr>
            <a:graphicFrameLocks noGrp="1"/>
          </p:cNvGraphicFramePr>
          <p:nvPr>
            <p:extLst>
              <p:ext uri="{D42A27DB-BD31-4B8C-83A1-F6EECF244321}">
                <p14:modId xmlns:p14="http://schemas.microsoft.com/office/powerpoint/2010/main" val="3001268203"/>
              </p:ext>
            </p:extLst>
          </p:nvPr>
        </p:nvGraphicFramePr>
        <p:xfrm>
          <a:off x="730250" y="1777070"/>
          <a:ext cx="2541269" cy="2332536"/>
        </p:xfrm>
        <a:graphic>
          <a:graphicData uri="http://schemas.openxmlformats.org/drawingml/2006/table">
            <a:tbl>
              <a:tblPr/>
              <a:tblGrid>
                <a:gridCol w="1142899">
                  <a:extLst>
                    <a:ext uri="{9D8B030D-6E8A-4147-A177-3AD203B41FA5}">
                      <a16:colId xmlns:a16="http://schemas.microsoft.com/office/drawing/2014/main" val="2321678595"/>
                    </a:ext>
                  </a:extLst>
                </a:gridCol>
                <a:gridCol w="699185">
                  <a:extLst>
                    <a:ext uri="{9D8B030D-6E8A-4147-A177-3AD203B41FA5}">
                      <a16:colId xmlns:a16="http://schemas.microsoft.com/office/drawing/2014/main" val="1034813789"/>
                    </a:ext>
                  </a:extLst>
                </a:gridCol>
                <a:gridCol w="699185">
                  <a:extLst>
                    <a:ext uri="{9D8B030D-6E8A-4147-A177-3AD203B41FA5}">
                      <a16:colId xmlns:a16="http://schemas.microsoft.com/office/drawing/2014/main" val="3003219719"/>
                    </a:ext>
                  </a:extLst>
                </a:gridCol>
              </a:tblGrid>
              <a:tr h="392788">
                <a:tc>
                  <a:txBody>
                    <a:bodyPr/>
                    <a:lstStyle/>
                    <a:p>
                      <a:pPr algn="ctr" fontAlgn="ctr"/>
                      <a:r>
                        <a:rPr lang="de-DE" sz="1000" b="0" i="0" u="none" strike="noStrike" dirty="0">
                          <a:solidFill>
                            <a:srgbClr val="4472C4"/>
                          </a:solidFill>
                          <a:effectLst/>
                          <a:latin typeface="Arial" panose="020B0604020202020204" pitchFamily="34" charset="0"/>
                        </a:rPr>
                        <a:t> </a:t>
                      </a:r>
                    </a:p>
                  </a:txBody>
                  <a:tcPr marL="6642" marR="6642" marT="6642" marB="0" anchor="ctr">
                    <a:lnL w="6350" cap="flat" cmpd="sng" algn="ctr">
                      <a:solidFill>
                        <a:srgbClr val="FFFFFF"/>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ctr" fontAlgn="ctr"/>
                      <a:r>
                        <a:rPr lang="de-DE" sz="1300" b="1" i="0" u="none" strike="noStrike">
                          <a:solidFill>
                            <a:srgbClr val="FFFFFF"/>
                          </a:solidFill>
                          <a:effectLst/>
                          <a:latin typeface="Arial" panose="020B0604020202020204" pitchFamily="34" charset="0"/>
                        </a:rPr>
                        <a:t>Riester</a:t>
                      </a:r>
                    </a:p>
                  </a:txBody>
                  <a:tcPr marL="6642" marR="6642" marT="6642" marB="0" anchor="ctr">
                    <a:lnL w="6350" cap="flat" cmpd="sng" algn="ctr">
                      <a:solidFill>
                        <a:srgbClr val="4472C4"/>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4472C4"/>
                    </a:solidFill>
                  </a:tcPr>
                </a:tc>
                <a:tc>
                  <a:txBody>
                    <a:bodyPr/>
                    <a:lstStyle/>
                    <a:p>
                      <a:pPr algn="ctr" fontAlgn="ctr"/>
                      <a:r>
                        <a:rPr lang="de-DE" sz="1300" b="1" i="0" u="none" strike="noStrike">
                          <a:solidFill>
                            <a:srgbClr val="FFFFFF"/>
                          </a:solidFill>
                          <a:effectLst/>
                          <a:latin typeface="Arial" panose="020B0604020202020204" pitchFamily="34" charset="0"/>
                        </a:rPr>
                        <a:t>privat</a:t>
                      </a:r>
                    </a:p>
                  </a:txBody>
                  <a:tcPr marL="6642" marR="6642" marT="6642" marB="0" anchor="ctr">
                    <a:lnL w="6350" cap="flat" cmpd="sng" algn="ctr">
                      <a:solidFill>
                        <a:srgbClr val="FFFFFF"/>
                      </a:solidFill>
                      <a:prstDash val="solid"/>
                      <a:round/>
                      <a:headEnd type="none" w="med" len="med"/>
                      <a:tailEnd type="none" w="med" len="med"/>
                    </a:lnL>
                    <a:lnR>
                      <a:noFill/>
                    </a:lnR>
                    <a:lnT>
                      <a:noFill/>
                    </a:lnT>
                    <a:lnB>
                      <a:noFill/>
                    </a:lnB>
                    <a:solidFill>
                      <a:srgbClr val="4472C4"/>
                    </a:solidFill>
                  </a:tcPr>
                </a:tc>
                <a:extLst>
                  <a:ext uri="{0D108BD9-81ED-4DB2-BD59-A6C34878D82A}">
                    <a16:rowId xmlns:a16="http://schemas.microsoft.com/office/drawing/2014/main" val="1780217555"/>
                  </a:ext>
                </a:extLst>
              </a:tr>
              <a:tr h="484937">
                <a:tc>
                  <a:txBody>
                    <a:bodyPr/>
                    <a:lstStyle/>
                    <a:p>
                      <a:pPr algn="l" fontAlgn="ctr"/>
                      <a:r>
                        <a:rPr lang="de-DE" sz="1000" b="1" i="0" u="none" strike="noStrike">
                          <a:solidFill>
                            <a:srgbClr val="000000"/>
                          </a:solidFill>
                          <a:effectLst/>
                          <a:latin typeface="Arial" panose="020B0604020202020204" pitchFamily="34" charset="0"/>
                        </a:rPr>
                        <a:t>Einkommen </a:t>
                      </a:r>
                      <a:br>
                        <a:rPr lang="de-DE" sz="1000" b="1" i="0" u="none" strike="noStrike">
                          <a:solidFill>
                            <a:srgbClr val="000000"/>
                          </a:solidFill>
                          <a:effectLst/>
                          <a:latin typeface="Arial" panose="020B0604020202020204" pitchFamily="34" charset="0"/>
                        </a:rPr>
                      </a:br>
                      <a:r>
                        <a:rPr lang="de-DE" sz="1000" b="1" i="0" u="none" strike="noStrike">
                          <a:solidFill>
                            <a:srgbClr val="000000"/>
                          </a:solidFill>
                          <a:effectLst/>
                          <a:latin typeface="Arial" panose="020B0604020202020204" pitchFamily="34" charset="0"/>
                        </a:rPr>
                        <a:t>brutto </a:t>
                      </a:r>
                    </a:p>
                  </a:txBody>
                  <a:tcPr marL="6642" marR="6642" marT="6642"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34.308 €</a:t>
                      </a:r>
                    </a:p>
                  </a:txBody>
                  <a:tcPr marL="6642" marR="6642" marT="6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34.308 €</a:t>
                      </a:r>
                    </a:p>
                  </a:txBody>
                  <a:tcPr marL="6642" marR="6642" marT="6642"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1375533824"/>
                  </a:ext>
                </a:extLst>
              </a:tr>
              <a:tr h="484937">
                <a:tc>
                  <a:txBody>
                    <a:bodyPr/>
                    <a:lstStyle/>
                    <a:p>
                      <a:pPr algn="l" fontAlgn="ctr"/>
                      <a:r>
                        <a:rPr lang="de-DE" sz="1000" b="1" i="0" u="none" strike="noStrike">
                          <a:solidFill>
                            <a:srgbClr val="000000"/>
                          </a:solidFill>
                          <a:effectLst/>
                          <a:latin typeface="Arial" panose="020B0604020202020204" pitchFamily="34" charset="0"/>
                        </a:rPr>
                        <a:t>Zulagen</a:t>
                      </a:r>
                    </a:p>
                  </a:txBody>
                  <a:tcPr marL="6642" marR="6642" marT="6642"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200" b="1" i="0" u="none" strike="noStrike" dirty="0">
                          <a:solidFill>
                            <a:srgbClr val="4472C4"/>
                          </a:solidFill>
                          <a:effectLst/>
                          <a:latin typeface="Arial" panose="020B0604020202020204" pitchFamily="34" charset="0"/>
                        </a:rPr>
                        <a:t>175 €</a:t>
                      </a:r>
                    </a:p>
                  </a:txBody>
                  <a:tcPr marL="6642" marR="6642" marT="6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200" b="1" i="0" u="none" strike="noStrike" dirty="0">
                          <a:solidFill>
                            <a:srgbClr val="4472C4"/>
                          </a:solidFill>
                          <a:effectLst/>
                          <a:latin typeface="Arial" panose="020B0604020202020204" pitchFamily="34" charset="0"/>
                        </a:rPr>
                        <a:t>0 €</a:t>
                      </a:r>
                    </a:p>
                  </a:txBody>
                  <a:tcPr marL="6642" marR="6642" marT="664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80194215"/>
                  </a:ext>
                </a:extLst>
              </a:tr>
              <a:tr h="484937">
                <a:tc>
                  <a:txBody>
                    <a:bodyPr/>
                    <a:lstStyle/>
                    <a:p>
                      <a:pPr algn="l" fontAlgn="ctr"/>
                      <a:r>
                        <a:rPr lang="de-DE" sz="1000" b="1" i="0" u="none" strike="noStrike">
                          <a:solidFill>
                            <a:srgbClr val="000000"/>
                          </a:solidFill>
                          <a:effectLst/>
                          <a:latin typeface="Arial" panose="020B0604020202020204" pitchFamily="34" charset="0"/>
                        </a:rPr>
                        <a:t>Steuervorteil</a:t>
                      </a:r>
                    </a:p>
                  </a:txBody>
                  <a:tcPr marL="6642" marR="6642" marT="6642"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200" b="1" i="0" u="none" strike="noStrike" dirty="0">
                          <a:solidFill>
                            <a:srgbClr val="4472C4"/>
                          </a:solidFill>
                          <a:effectLst/>
                          <a:latin typeface="Arial" panose="020B0604020202020204" pitchFamily="34" charset="0"/>
                        </a:rPr>
                        <a:t>258 €</a:t>
                      </a:r>
                    </a:p>
                  </a:txBody>
                  <a:tcPr marL="6642" marR="6642" marT="6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200" b="1" i="0" u="none" strike="noStrike" dirty="0">
                          <a:solidFill>
                            <a:srgbClr val="4472C4"/>
                          </a:solidFill>
                          <a:effectLst/>
                          <a:latin typeface="Arial" panose="020B0604020202020204" pitchFamily="34" charset="0"/>
                        </a:rPr>
                        <a:t>0 €</a:t>
                      </a:r>
                    </a:p>
                  </a:txBody>
                  <a:tcPr marL="6642" marR="6642" marT="6642"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4251421881"/>
                  </a:ext>
                </a:extLst>
              </a:tr>
              <a:tr h="484937">
                <a:tc>
                  <a:txBody>
                    <a:bodyPr/>
                    <a:lstStyle/>
                    <a:p>
                      <a:pPr algn="l" fontAlgn="ctr"/>
                      <a:r>
                        <a:rPr lang="de-DE" sz="1000" b="1" i="0" u="none" strike="noStrike" dirty="0">
                          <a:solidFill>
                            <a:srgbClr val="000000"/>
                          </a:solidFill>
                          <a:effectLst/>
                          <a:latin typeface="Arial" panose="020B0604020202020204" pitchFamily="34" charset="0"/>
                        </a:rPr>
                        <a:t>Eigenbeitrag*</a:t>
                      </a:r>
                    </a:p>
                  </a:txBody>
                  <a:tcPr marL="6642" marR="6642" marT="6642"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200" b="1" i="0" u="none" strike="noStrike" dirty="0">
                          <a:solidFill>
                            <a:srgbClr val="4472C4"/>
                          </a:solidFill>
                          <a:effectLst/>
                          <a:latin typeface="Arial" panose="020B0604020202020204" pitchFamily="34" charset="0"/>
                        </a:rPr>
                        <a:t>1.372 €</a:t>
                      </a:r>
                    </a:p>
                  </a:txBody>
                  <a:tcPr marL="6642" marR="6642" marT="6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200" b="1" i="0" u="none" strike="noStrike" dirty="0">
                          <a:solidFill>
                            <a:srgbClr val="4472C4"/>
                          </a:solidFill>
                          <a:effectLst/>
                          <a:latin typeface="Arial" panose="020B0604020202020204" pitchFamily="34" charset="0"/>
                        </a:rPr>
                        <a:t>939 €</a:t>
                      </a:r>
                    </a:p>
                  </a:txBody>
                  <a:tcPr marL="6642" marR="6642" marT="664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561659249"/>
                  </a:ext>
                </a:extLst>
              </a:tr>
            </a:tbl>
          </a:graphicData>
        </a:graphic>
      </p:graphicFrame>
      <p:sp>
        <p:nvSpPr>
          <p:cNvPr id="13" name="Textfeld 12">
            <a:extLst>
              <a:ext uri="{FF2B5EF4-FFF2-40B4-BE49-F238E27FC236}">
                <a16:creationId xmlns:a16="http://schemas.microsoft.com/office/drawing/2014/main" id="{884AAE62-24E1-4B8D-B298-8015CDBF0443}"/>
              </a:ext>
            </a:extLst>
          </p:cNvPr>
          <p:cNvSpPr txBox="1"/>
          <p:nvPr/>
        </p:nvSpPr>
        <p:spPr>
          <a:xfrm>
            <a:off x="402619" y="4464487"/>
            <a:ext cx="3469640" cy="954107"/>
          </a:xfrm>
          <a:prstGeom prst="rect">
            <a:avLst/>
          </a:prstGeom>
          <a:noFill/>
        </p:spPr>
        <p:txBody>
          <a:bodyPr wrap="square">
            <a:spAutoFit/>
          </a:bodyPr>
          <a:lstStyle/>
          <a:p>
            <a:r>
              <a:rPr lang="de-DE" sz="800" dirty="0"/>
              <a:t>*Damit der Musterkunde die volle staatliche Förderung erhält, muss er für die Riesterrente einen jährlichen Sparbetrag von 1.372,32 Euro aufbringen. Es ergibt sich eine staatliche Zulage in Höhe von 175 Euro. Zusammen mit dem Steuervorteil beträgt die staatliche Förderung 432,73 Euro. Der Kunde hat somit einen Eigenanteil von 939,59 Euro zu leisten (1.372,32 Euro minus 432,73 Euro). Dieser Betrag könnte alternativ zum Aufbau einer Privatrente (3. Schicht) eingesetzt werden. </a:t>
            </a:r>
          </a:p>
        </p:txBody>
      </p:sp>
      <p:graphicFrame>
        <p:nvGraphicFramePr>
          <p:cNvPr id="4" name="Tabelle 3">
            <a:extLst>
              <a:ext uri="{FF2B5EF4-FFF2-40B4-BE49-F238E27FC236}">
                <a16:creationId xmlns:a16="http://schemas.microsoft.com/office/drawing/2014/main" id="{2F24E6BE-49B8-49D9-9967-BCCB630B7050}"/>
              </a:ext>
            </a:extLst>
          </p:cNvPr>
          <p:cNvGraphicFramePr>
            <a:graphicFrameLocks noGrp="1"/>
          </p:cNvGraphicFramePr>
          <p:nvPr>
            <p:extLst>
              <p:ext uri="{D42A27DB-BD31-4B8C-83A1-F6EECF244321}">
                <p14:modId xmlns:p14="http://schemas.microsoft.com/office/powerpoint/2010/main" val="2317832794"/>
              </p:ext>
            </p:extLst>
          </p:nvPr>
        </p:nvGraphicFramePr>
        <p:xfrm>
          <a:off x="4361180" y="1777070"/>
          <a:ext cx="3469640" cy="3992840"/>
        </p:xfrm>
        <a:graphic>
          <a:graphicData uri="http://schemas.openxmlformats.org/drawingml/2006/table">
            <a:tbl>
              <a:tblPr/>
              <a:tblGrid>
                <a:gridCol w="1734820">
                  <a:extLst>
                    <a:ext uri="{9D8B030D-6E8A-4147-A177-3AD203B41FA5}">
                      <a16:colId xmlns:a16="http://schemas.microsoft.com/office/drawing/2014/main" val="1248382592"/>
                    </a:ext>
                  </a:extLst>
                </a:gridCol>
                <a:gridCol w="867410">
                  <a:extLst>
                    <a:ext uri="{9D8B030D-6E8A-4147-A177-3AD203B41FA5}">
                      <a16:colId xmlns:a16="http://schemas.microsoft.com/office/drawing/2014/main" val="4100574125"/>
                    </a:ext>
                  </a:extLst>
                </a:gridCol>
                <a:gridCol w="867410">
                  <a:extLst>
                    <a:ext uri="{9D8B030D-6E8A-4147-A177-3AD203B41FA5}">
                      <a16:colId xmlns:a16="http://schemas.microsoft.com/office/drawing/2014/main" val="422186514"/>
                    </a:ext>
                  </a:extLst>
                </a:gridCol>
              </a:tblGrid>
              <a:tr h="399284">
                <a:tc>
                  <a:txBody>
                    <a:bodyPr/>
                    <a:lstStyle/>
                    <a:p>
                      <a:pPr algn="l" fontAlgn="t"/>
                      <a:endParaRPr lang="de-DE" sz="1100" b="0" i="0" u="none" strike="noStrike" dirty="0">
                        <a:solidFill>
                          <a:srgbClr val="000000"/>
                        </a:solidFill>
                        <a:effectLst/>
                        <a:latin typeface="Arial" panose="020B0604020202020204" pitchFamily="34" charset="0"/>
                      </a:endParaRPr>
                    </a:p>
                  </a:txBody>
                  <a:tcPr marL="6884" marR="6884" marT="6884" marB="0">
                    <a:lnL>
                      <a:noFill/>
                    </a:lnL>
                    <a:lnR w="6350" cap="flat" cmpd="sng" algn="ctr">
                      <a:solidFill>
                        <a:srgbClr val="4472C4"/>
                      </a:solidFill>
                      <a:prstDash val="solid"/>
                      <a:round/>
                      <a:headEnd type="none" w="med" len="med"/>
                      <a:tailEnd type="none" w="med" len="med"/>
                    </a:lnR>
                    <a:lnT>
                      <a:noFill/>
                    </a:lnT>
                    <a:lnB>
                      <a:noFill/>
                    </a:lnB>
                  </a:tcPr>
                </a:tc>
                <a:tc>
                  <a:txBody>
                    <a:bodyPr/>
                    <a:lstStyle/>
                    <a:p>
                      <a:pPr algn="ctr" fontAlgn="ctr"/>
                      <a:r>
                        <a:rPr lang="de-DE" sz="1100" b="1" i="0" u="none" strike="noStrike">
                          <a:solidFill>
                            <a:srgbClr val="FFFFFF"/>
                          </a:solidFill>
                          <a:effectLst/>
                          <a:latin typeface="Arial" panose="020B0604020202020204" pitchFamily="34" charset="0"/>
                        </a:rPr>
                        <a:t>Riester</a:t>
                      </a:r>
                    </a:p>
                  </a:txBody>
                  <a:tcPr marL="6884" marR="6884" marT="6884" marB="0" anchor="ctr">
                    <a:lnL w="6350" cap="flat" cmpd="sng" algn="ctr">
                      <a:solidFill>
                        <a:srgbClr val="4472C4"/>
                      </a:solidFill>
                      <a:prstDash val="solid"/>
                      <a:round/>
                      <a:headEnd type="none" w="med" len="med"/>
                      <a:tailEnd type="none" w="med" len="med"/>
                    </a:lnL>
                    <a:lnR>
                      <a:noFill/>
                    </a:lnR>
                    <a:lnT>
                      <a:noFill/>
                    </a:lnT>
                    <a:lnB>
                      <a:noFill/>
                    </a:lnB>
                    <a:solidFill>
                      <a:srgbClr val="4472C4"/>
                    </a:solidFill>
                  </a:tcPr>
                </a:tc>
                <a:tc>
                  <a:txBody>
                    <a:bodyPr/>
                    <a:lstStyle/>
                    <a:p>
                      <a:pPr algn="ctr" fontAlgn="ctr"/>
                      <a:r>
                        <a:rPr lang="de-DE" sz="1100" b="1" i="0" u="none" strike="noStrike">
                          <a:solidFill>
                            <a:srgbClr val="FFFFFF"/>
                          </a:solidFill>
                          <a:effectLst/>
                          <a:latin typeface="Arial" panose="020B0604020202020204" pitchFamily="34" charset="0"/>
                        </a:rPr>
                        <a:t>privat</a:t>
                      </a:r>
                    </a:p>
                  </a:txBody>
                  <a:tcPr marL="6884" marR="6884" marT="6884" marB="0" anchor="ctr">
                    <a:lnL>
                      <a:noFill/>
                    </a:lnL>
                    <a:lnR w="6350" cap="flat" cmpd="sng" algn="ctr">
                      <a:solidFill>
                        <a:srgbClr val="000000"/>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947398509"/>
                  </a:ext>
                </a:extLst>
              </a:tr>
              <a:tr h="399284">
                <a:tc>
                  <a:txBody>
                    <a:bodyPr/>
                    <a:lstStyle/>
                    <a:p>
                      <a:pPr algn="l" fontAlgn="ctr"/>
                      <a:r>
                        <a:rPr lang="de-DE" sz="1100" b="1" i="0" u="none" strike="noStrike" dirty="0">
                          <a:solidFill>
                            <a:srgbClr val="000000"/>
                          </a:solidFill>
                          <a:effectLst/>
                          <a:latin typeface="Arial" panose="020B0604020202020204" pitchFamily="34" charset="0"/>
                        </a:rPr>
                        <a:t>Jährliche Rendite</a:t>
                      </a:r>
                      <a:r>
                        <a:rPr lang="de-DE" sz="900" b="0" i="0" u="none" strike="noStrike" dirty="0">
                          <a:solidFill>
                            <a:srgbClr val="000000"/>
                          </a:solidFill>
                          <a:effectLst/>
                          <a:latin typeface="Arial" panose="020B0604020202020204" pitchFamily="34" charset="0"/>
                        </a:rPr>
                        <a:t>  </a:t>
                      </a:r>
                      <a:endParaRPr lang="de-DE" sz="1100" b="1" i="0" u="none" strike="noStrike" dirty="0">
                        <a:solidFill>
                          <a:srgbClr val="000000"/>
                        </a:solidFill>
                        <a:effectLst/>
                        <a:latin typeface="Arial" panose="020B0604020202020204" pitchFamily="34" charset="0"/>
                      </a:endParaRPr>
                    </a:p>
                  </a:txBody>
                  <a:tcPr marL="6884" marR="6884" marT="6884"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0" i="0" u="none" strike="noStrike" dirty="0">
                          <a:solidFill>
                            <a:srgbClr val="000000"/>
                          </a:solidFill>
                          <a:effectLst/>
                          <a:latin typeface="Arial" panose="020B0604020202020204" pitchFamily="34" charset="0"/>
                        </a:rPr>
                        <a:t>3,00 %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0" i="0" u="none" strike="noStrike" dirty="0">
                          <a:solidFill>
                            <a:srgbClr val="000000"/>
                          </a:solidFill>
                          <a:effectLst/>
                          <a:latin typeface="Arial" panose="020B0604020202020204" pitchFamily="34" charset="0"/>
                        </a:rPr>
                        <a:t>6,00 %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350168202"/>
                  </a:ext>
                </a:extLst>
              </a:tr>
              <a:tr h="399284">
                <a:tc>
                  <a:txBody>
                    <a:bodyPr/>
                    <a:lstStyle/>
                    <a:p>
                      <a:pPr algn="l" fontAlgn="ctr"/>
                      <a:r>
                        <a:rPr lang="de-DE" sz="1100" b="1" i="0" u="none" strike="noStrike">
                          <a:solidFill>
                            <a:srgbClr val="000000"/>
                          </a:solidFill>
                          <a:effectLst/>
                          <a:latin typeface="Arial" panose="020B0604020202020204" pitchFamily="34" charset="0"/>
                        </a:rPr>
                        <a:t>Effektivkosten</a:t>
                      </a:r>
                    </a:p>
                  </a:txBody>
                  <a:tcPr marL="6884" marR="6884" marT="6884"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0" i="0" u="none" strike="noStrike" dirty="0">
                          <a:solidFill>
                            <a:srgbClr val="000000"/>
                          </a:solidFill>
                          <a:effectLst/>
                          <a:latin typeface="Arial" panose="020B0604020202020204" pitchFamily="34" charset="0"/>
                        </a:rPr>
                        <a:t>1,50 %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100" b="0" i="0" u="none" strike="noStrike" dirty="0">
                          <a:solidFill>
                            <a:srgbClr val="000000"/>
                          </a:solidFill>
                          <a:effectLst/>
                          <a:latin typeface="Arial" panose="020B0604020202020204" pitchFamily="34" charset="0"/>
                        </a:rPr>
                        <a:t>1,50 %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8122861"/>
                  </a:ext>
                </a:extLst>
              </a:tr>
              <a:tr h="399284">
                <a:tc>
                  <a:txBody>
                    <a:bodyPr/>
                    <a:lstStyle/>
                    <a:p>
                      <a:pPr algn="l" fontAlgn="ctr"/>
                      <a:r>
                        <a:rPr lang="de-DE" sz="1100" b="1" i="0" u="none" strike="noStrike">
                          <a:solidFill>
                            <a:srgbClr val="000000"/>
                          </a:solidFill>
                          <a:effectLst/>
                          <a:latin typeface="Arial" panose="020B0604020202020204" pitchFamily="34" charset="0"/>
                        </a:rPr>
                        <a:t>Effektivrendite</a:t>
                      </a:r>
                    </a:p>
                  </a:txBody>
                  <a:tcPr marL="6884" marR="6884" marT="6884"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0" i="0" u="none" strike="noStrike" dirty="0">
                          <a:solidFill>
                            <a:srgbClr val="000000"/>
                          </a:solidFill>
                          <a:effectLst/>
                          <a:latin typeface="Arial" panose="020B0604020202020204" pitchFamily="34" charset="0"/>
                        </a:rPr>
                        <a:t>1,50 %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0" i="0" u="none" strike="noStrike" dirty="0">
                          <a:solidFill>
                            <a:srgbClr val="000000"/>
                          </a:solidFill>
                          <a:effectLst/>
                          <a:latin typeface="Arial" panose="020B0604020202020204" pitchFamily="34" charset="0"/>
                        </a:rPr>
                        <a:t>4,50 %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076199408"/>
                  </a:ext>
                </a:extLst>
              </a:tr>
              <a:tr h="399284">
                <a:tc>
                  <a:txBody>
                    <a:bodyPr/>
                    <a:lstStyle/>
                    <a:p>
                      <a:pPr algn="l" fontAlgn="ctr"/>
                      <a:r>
                        <a:rPr lang="de-DE" sz="1100" b="1" i="0" u="none" strike="noStrike">
                          <a:solidFill>
                            <a:srgbClr val="000000"/>
                          </a:solidFill>
                          <a:effectLst/>
                          <a:latin typeface="Arial" panose="020B0604020202020204" pitchFamily="34" charset="0"/>
                        </a:rPr>
                        <a:t>Sparbeitrag pro Jahr*</a:t>
                      </a:r>
                      <a:br>
                        <a:rPr lang="de-DE" sz="1100" b="1" i="0" u="none" strike="noStrike">
                          <a:solidFill>
                            <a:srgbClr val="000000"/>
                          </a:solidFill>
                          <a:effectLst/>
                          <a:latin typeface="Arial" panose="020B0604020202020204" pitchFamily="34" charset="0"/>
                        </a:rPr>
                      </a:br>
                      <a:r>
                        <a:rPr lang="de-DE" sz="1000" b="0" i="0" u="none" strike="noStrike">
                          <a:solidFill>
                            <a:srgbClr val="000000"/>
                          </a:solidFill>
                          <a:effectLst/>
                          <a:latin typeface="Arial" panose="020B0604020202020204" pitchFamily="34" charset="0"/>
                        </a:rPr>
                        <a:t>(inkl. Zulagen)</a:t>
                      </a:r>
                      <a:endParaRPr lang="de-DE" sz="1100" b="1" i="0" u="none" strike="noStrike">
                        <a:solidFill>
                          <a:srgbClr val="000000"/>
                        </a:solidFill>
                        <a:effectLst/>
                        <a:latin typeface="Arial" panose="020B0604020202020204" pitchFamily="34" charset="0"/>
                      </a:endParaRPr>
                    </a:p>
                  </a:txBody>
                  <a:tcPr marL="6884" marR="6884" marT="6884"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200" b="1" i="0" u="none" strike="noStrike" dirty="0">
                          <a:solidFill>
                            <a:srgbClr val="4472C4"/>
                          </a:solidFill>
                          <a:effectLst/>
                          <a:latin typeface="Arial" panose="020B0604020202020204" pitchFamily="34" charset="0"/>
                        </a:rPr>
                        <a:t>1.372 €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200" b="1" i="0" u="none" strike="noStrike" dirty="0">
                          <a:solidFill>
                            <a:srgbClr val="4472C4"/>
                          </a:solidFill>
                          <a:effectLst/>
                          <a:latin typeface="Arial" panose="020B0604020202020204" pitchFamily="34" charset="0"/>
                        </a:rPr>
                        <a:t>939 €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51324789"/>
                  </a:ext>
                </a:extLst>
              </a:tr>
              <a:tr h="399284">
                <a:tc>
                  <a:txBody>
                    <a:bodyPr/>
                    <a:lstStyle/>
                    <a:p>
                      <a:pPr algn="l" fontAlgn="ctr"/>
                      <a:r>
                        <a:rPr lang="de-DE" sz="1100" b="1" i="0" u="none" strike="noStrike">
                          <a:solidFill>
                            <a:srgbClr val="000000"/>
                          </a:solidFill>
                          <a:effectLst/>
                          <a:latin typeface="Arial" panose="020B0604020202020204" pitchFamily="34" charset="0"/>
                        </a:rPr>
                        <a:t>Guthaben nach 37 Jahren</a:t>
                      </a:r>
                    </a:p>
                  </a:txBody>
                  <a:tcPr marL="6884" marR="6884" marT="6884"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0" i="0" u="none" strike="noStrike" dirty="0">
                          <a:solidFill>
                            <a:srgbClr val="000000"/>
                          </a:solidFill>
                          <a:effectLst/>
                          <a:latin typeface="Arial" panose="020B0604020202020204" pitchFamily="34" charset="0"/>
                        </a:rPr>
                        <a:t>68.231 €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0" i="0" u="none" strike="noStrike" dirty="0">
                          <a:solidFill>
                            <a:srgbClr val="000000"/>
                          </a:solidFill>
                          <a:effectLst/>
                          <a:latin typeface="Arial" panose="020B0604020202020204" pitchFamily="34" charset="0"/>
                        </a:rPr>
                        <a:t>89.391 €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15224367"/>
                  </a:ext>
                </a:extLst>
              </a:tr>
              <a:tr h="399284">
                <a:tc>
                  <a:txBody>
                    <a:bodyPr/>
                    <a:lstStyle/>
                    <a:p>
                      <a:pPr algn="l" fontAlgn="ctr"/>
                      <a:r>
                        <a:rPr lang="de-DE" sz="1100" b="1" i="0" u="none" strike="noStrike" dirty="0">
                          <a:solidFill>
                            <a:srgbClr val="000000"/>
                          </a:solidFill>
                          <a:effectLst/>
                          <a:latin typeface="Arial" panose="020B0604020202020204" pitchFamily="34" charset="0"/>
                        </a:rPr>
                        <a:t>Monatliche Bruttorente </a:t>
                      </a:r>
                      <a:br>
                        <a:rPr lang="de-DE" sz="1100" b="1" i="0" u="none" strike="noStrike" dirty="0">
                          <a:solidFill>
                            <a:srgbClr val="000000"/>
                          </a:solidFill>
                          <a:effectLst/>
                          <a:latin typeface="Arial" panose="020B0604020202020204" pitchFamily="34" charset="0"/>
                        </a:rPr>
                      </a:br>
                      <a:r>
                        <a:rPr lang="de-DE" sz="1100" b="0" i="0" u="none" strike="noStrike" dirty="0">
                          <a:solidFill>
                            <a:srgbClr val="000000"/>
                          </a:solidFill>
                          <a:effectLst/>
                          <a:latin typeface="Arial" panose="020B0604020202020204" pitchFamily="34" charset="0"/>
                        </a:rPr>
                        <a:t>(Rentenfaktor 29)</a:t>
                      </a:r>
                      <a:endParaRPr lang="de-DE" sz="1100" b="1" i="0" u="none" strike="noStrike" dirty="0">
                        <a:solidFill>
                          <a:srgbClr val="000000"/>
                        </a:solidFill>
                        <a:effectLst/>
                        <a:latin typeface="Arial" panose="020B0604020202020204" pitchFamily="34" charset="0"/>
                      </a:endParaRPr>
                    </a:p>
                  </a:txBody>
                  <a:tcPr marL="6884" marR="6884" marT="6884"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200" b="1" i="0" u="none" strike="noStrike" dirty="0">
                          <a:solidFill>
                            <a:srgbClr val="4472C4"/>
                          </a:solidFill>
                          <a:effectLst/>
                          <a:latin typeface="Arial" panose="020B0604020202020204" pitchFamily="34" charset="0"/>
                        </a:rPr>
                        <a:t>197,87 €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200" b="1" i="0" u="none" strike="noStrike" dirty="0">
                          <a:solidFill>
                            <a:srgbClr val="4472C4"/>
                          </a:solidFill>
                          <a:effectLst/>
                          <a:latin typeface="Arial" panose="020B0604020202020204" pitchFamily="34" charset="0"/>
                        </a:rPr>
                        <a:t>259,23 €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00124715"/>
                  </a:ext>
                </a:extLst>
              </a:tr>
              <a:tr h="399284">
                <a:tc>
                  <a:txBody>
                    <a:bodyPr/>
                    <a:lstStyle/>
                    <a:p>
                      <a:pPr algn="l" fontAlgn="ctr"/>
                      <a:r>
                        <a:rPr lang="de-DE" sz="1100" b="1" i="0" u="none" strike="noStrike" dirty="0">
                          <a:solidFill>
                            <a:srgbClr val="000000"/>
                          </a:solidFill>
                          <a:effectLst/>
                          <a:latin typeface="Arial" panose="020B0604020202020204" pitchFamily="34" charset="0"/>
                        </a:rPr>
                        <a:t>Steuern pro Monat</a:t>
                      </a:r>
                      <a:br>
                        <a:rPr lang="de-DE" sz="1100" b="1" i="0" u="none" strike="noStrike" dirty="0">
                          <a:solidFill>
                            <a:srgbClr val="000000"/>
                          </a:solidFill>
                          <a:effectLst/>
                          <a:latin typeface="Arial" panose="020B0604020202020204" pitchFamily="34" charset="0"/>
                        </a:rPr>
                      </a:br>
                      <a:r>
                        <a:rPr lang="de-DE" sz="1000" b="0" i="0" u="none" strike="noStrike" dirty="0">
                          <a:solidFill>
                            <a:srgbClr val="000000"/>
                          </a:solidFill>
                          <a:effectLst/>
                          <a:latin typeface="Arial" panose="020B0604020202020204" pitchFamily="34" charset="0"/>
                        </a:rPr>
                        <a:t>(Grenzsteuersatz 28,78 %)</a:t>
                      </a:r>
                      <a:endParaRPr lang="de-DE" sz="1100" b="1" i="0" u="none" strike="noStrike" dirty="0">
                        <a:solidFill>
                          <a:srgbClr val="000000"/>
                        </a:solidFill>
                        <a:effectLst/>
                        <a:latin typeface="Arial" panose="020B0604020202020204" pitchFamily="34" charset="0"/>
                      </a:endParaRPr>
                    </a:p>
                  </a:txBody>
                  <a:tcPr marL="6884" marR="6884" marT="6884"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0" i="0" u="none" strike="noStrike" dirty="0">
                          <a:solidFill>
                            <a:srgbClr val="000000"/>
                          </a:solidFill>
                          <a:effectLst/>
                          <a:latin typeface="Arial" panose="020B0604020202020204" pitchFamily="34" charset="0"/>
                        </a:rPr>
                        <a:t>56,95 €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0" i="0" u="none" strike="noStrike" dirty="0">
                          <a:solidFill>
                            <a:srgbClr val="000000"/>
                          </a:solidFill>
                          <a:effectLst/>
                          <a:latin typeface="Arial" panose="020B0604020202020204" pitchFamily="34" charset="0"/>
                        </a:rPr>
                        <a:t>12,68 €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624591290"/>
                  </a:ext>
                </a:extLst>
              </a:tr>
              <a:tr h="399284">
                <a:tc>
                  <a:txBody>
                    <a:bodyPr/>
                    <a:lstStyle/>
                    <a:p>
                      <a:pPr algn="l" fontAlgn="ctr"/>
                      <a:r>
                        <a:rPr lang="de-DE" sz="1100" b="1" i="0" u="none" strike="noStrike">
                          <a:solidFill>
                            <a:srgbClr val="000000"/>
                          </a:solidFill>
                          <a:effectLst/>
                          <a:latin typeface="Arial" panose="020B0604020202020204" pitchFamily="34" charset="0"/>
                        </a:rPr>
                        <a:t>Monatliche Nettorente</a:t>
                      </a:r>
                    </a:p>
                  </a:txBody>
                  <a:tcPr marL="6884" marR="6884" marT="6884"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200" b="1" i="0" u="none" strike="noStrike" dirty="0">
                          <a:solidFill>
                            <a:srgbClr val="4472C4"/>
                          </a:solidFill>
                          <a:effectLst/>
                          <a:latin typeface="Arial" panose="020B0604020202020204" pitchFamily="34" charset="0"/>
                        </a:rPr>
                        <a:t>140,92 €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200" b="1" i="0" u="none" strike="noStrike" dirty="0">
                          <a:solidFill>
                            <a:srgbClr val="4472C4"/>
                          </a:solidFill>
                          <a:effectLst/>
                          <a:latin typeface="Arial" panose="020B0604020202020204" pitchFamily="34" charset="0"/>
                        </a:rPr>
                        <a:t>246,55 €</a:t>
                      </a:r>
                    </a:p>
                  </a:txBody>
                  <a:tcPr marL="6884" marR="6884" marT="6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2991514"/>
                  </a:ext>
                </a:extLst>
              </a:tr>
              <a:tr h="399284">
                <a:tc>
                  <a:txBody>
                    <a:bodyPr/>
                    <a:lstStyle/>
                    <a:p>
                      <a:pPr algn="l" fontAlgn="ctr"/>
                      <a:r>
                        <a:rPr lang="de-DE" sz="1100" b="1" i="0" u="none" strike="noStrike">
                          <a:solidFill>
                            <a:srgbClr val="000000"/>
                          </a:solidFill>
                          <a:effectLst/>
                          <a:latin typeface="Arial" panose="020B0604020202020204" pitchFamily="34" charset="0"/>
                        </a:rPr>
                        <a:t>Differenz Nettorenten</a:t>
                      </a:r>
                    </a:p>
                  </a:txBody>
                  <a:tcPr marL="6884" marR="6884" marT="6884"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de-DE" sz="1200" b="1" i="0" u="none" strike="noStrike" dirty="0">
                          <a:solidFill>
                            <a:srgbClr val="4472C4"/>
                          </a:solidFill>
                          <a:effectLst/>
                          <a:latin typeface="Arial" panose="020B0604020202020204" pitchFamily="34" charset="0"/>
                        </a:rPr>
                        <a:t> 105,63 € (74,95 %) </a:t>
                      </a:r>
                    </a:p>
                  </a:txBody>
                  <a:tcPr marL="99133" marR="99133" marT="49566" marB="4956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de-DE"/>
                    </a:p>
                  </a:txBody>
                  <a:tcPr/>
                </a:tc>
                <a:extLst>
                  <a:ext uri="{0D108BD9-81ED-4DB2-BD59-A6C34878D82A}">
                    <a16:rowId xmlns:a16="http://schemas.microsoft.com/office/drawing/2014/main" val="1387024512"/>
                  </a:ext>
                </a:extLst>
              </a:tr>
            </a:tbl>
          </a:graphicData>
        </a:graphic>
      </p:graphicFrame>
      <p:sp>
        <p:nvSpPr>
          <p:cNvPr id="12" name="Textfeld 11">
            <a:extLst>
              <a:ext uri="{FF2B5EF4-FFF2-40B4-BE49-F238E27FC236}">
                <a16:creationId xmlns:a16="http://schemas.microsoft.com/office/drawing/2014/main" id="{8A3872F7-AEC4-4B06-BFC8-C64B45524DBA}"/>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Fall 2: Alleinlebender ohne Kinder (Normalverdiener)</a:t>
            </a:r>
          </a:p>
        </p:txBody>
      </p:sp>
      <p:sp>
        <p:nvSpPr>
          <p:cNvPr id="14" name="Textfeld 13">
            <a:extLst>
              <a:ext uri="{FF2B5EF4-FFF2-40B4-BE49-F238E27FC236}">
                <a16:creationId xmlns:a16="http://schemas.microsoft.com/office/drawing/2014/main" id="{465C67F5-84D8-4126-843A-06BD0EF97C81}"/>
              </a:ext>
            </a:extLst>
          </p:cNvPr>
          <p:cNvSpPr txBox="1"/>
          <p:nvPr/>
        </p:nvSpPr>
        <p:spPr>
          <a:xfrm>
            <a:off x="10127866" y="2084934"/>
            <a:ext cx="907621" cy="338554"/>
          </a:xfrm>
          <a:prstGeom prst="rect">
            <a:avLst/>
          </a:prstGeom>
          <a:solidFill>
            <a:schemeClr val="accent1"/>
          </a:solidFill>
          <a:ln>
            <a:solidFill>
              <a:schemeClr val="bg1"/>
            </a:solidFill>
          </a:ln>
        </p:spPr>
        <p:txBody>
          <a:bodyPr wrap="none" rtlCol="0">
            <a:spAutoFit/>
          </a:bodyPr>
          <a:lstStyle/>
          <a:p>
            <a:r>
              <a:rPr lang="de-DE" sz="1600" b="1" dirty="0">
                <a:solidFill>
                  <a:schemeClr val="bg1"/>
                </a:solidFill>
              </a:rPr>
              <a:t>289,67 €</a:t>
            </a:r>
          </a:p>
        </p:txBody>
      </p:sp>
    </p:spTree>
    <p:extLst>
      <p:ext uri="{BB962C8B-B14F-4D97-AF65-F5344CB8AC3E}">
        <p14:creationId xmlns:p14="http://schemas.microsoft.com/office/powerpoint/2010/main" val="412964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Graphic spid="20" grpId="0">
        <p:bldAsOne/>
      </p:bldGraphic>
      <p:bldP spid="13"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76BE631-4B34-4D67-876D-B36CE9E458DA}"/>
              </a:ext>
            </a:extLst>
          </p:cNvPr>
          <p:cNvSpPr/>
          <p:nvPr/>
        </p:nvSpPr>
        <p:spPr>
          <a:xfrm>
            <a:off x="957942" y="3641135"/>
            <a:ext cx="7636720" cy="1818820"/>
          </a:xfrm>
          <a:prstGeom prst="rect">
            <a:avLst/>
          </a:prstGeom>
          <a:solidFill>
            <a:srgbClr val="DAE3F3">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CF6122F-CC36-4E98-9BD4-BF4372EE9606}"/>
              </a:ext>
            </a:extLst>
          </p:cNvPr>
          <p:cNvSpPr/>
          <p:nvPr/>
        </p:nvSpPr>
        <p:spPr>
          <a:xfrm>
            <a:off x="957942" y="1809696"/>
            <a:ext cx="7636719" cy="1843951"/>
          </a:xfrm>
          <a:prstGeom prst="rect">
            <a:avLst/>
          </a:prstGeom>
          <a:solidFill>
            <a:srgbClr val="FBE5D6">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5" name="Diagramm 4">
            <a:extLst>
              <a:ext uri="{FF2B5EF4-FFF2-40B4-BE49-F238E27FC236}">
                <a16:creationId xmlns:a16="http://schemas.microsoft.com/office/drawing/2014/main" id="{2B815563-23C1-4791-847F-C40C4D497464}"/>
              </a:ext>
            </a:extLst>
          </p:cNvPr>
          <p:cNvGraphicFramePr>
            <a:graphicFrameLocks/>
          </p:cNvGraphicFramePr>
          <p:nvPr/>
        </p:nvGraphicFramePr>
        <p:xfrm>
          <a:off x="299719" y="1592686"/>
          <a:ext cx="11718110" cy="4966725"/>
        </p:xfrm>
        <a:graphic>
          <a:graphicData uri="http://schemas.openxmlformats.org/drawingml/2006/chart">
            <c:chart xmlns:c="http://schemas.openxmlformats.org/drawingml/2006/chart" xmlns:r="http://schemas.openxmlformats.org/officeDocument/2006/relationships" r:id="rId3"/>
          </a:graphicData>
        </a:graphic>
      </p:graphicFrame>
      <p:sp>
        <p:nvSpPr>
          <p:cNvPr id="11" name="Legende: Linie 10">
            <a:extLst>
              <a:ext uri="{FF2B5EF4-FFF2-40B4-BE49-F238E27FC236}">
                <a16:creationId xmlns:a16="http://schemas.microsoft.com/office/drawing/2014/main" id="{3B2A4848-C512-4277-86AE-C92F605FF500}"/>
              </a:ext>
            </a:extLst>
          </p:cNvPr>
          <p:cNvSpPr/>
          <p:nvPr/>
        </p:nvSpPr>
        <p:spPr>
          <a:xfrm>
            <a:off x="9252883" y="1432669"/>
            <a:ext cx="2639398" cy="754053"/>
          </a:xfrm>
          <a:prstGeom prst="borderCallout1">
            <a:avLst>
              <a:gd name="adj1" fmla="val 46846"/>
              <a:gd name="adj2" fmla="val -3824"/>
              <a:gd name="adj3" fmla="val 112500"/>
              <a:gd name="adj4" fmla="val -38333"/>
            </a:avLst>
          </a:prstGeom>
          <a:solidFill>
            <a:schemeClr val="accent2">
              <a:lumMod val="20000"/>
              <a:lumOff val="80000"/>
            </a:schemeClr>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Riester</a:t>
            </a:r>
            <a:r>
              <a:rPr lang="de-DE" sz="1400" dirty="0">
                <a:solidFill>
                  <a:schemeClr val="tx1"/>
                </a:solidFill>
              </a:rPr>
              <a:t> ist um … € </a:t>
            </a:r>
            <a:r>
              <a:rPr lang="de-DE" sz="1400" b="1" dirty="0">
                <a:solidFill>
                  <a:schemeClr val="tx1"/>
                </a:solidFill>
              </a:rPr>
              <a:t>besser</a:t>
            </a:r>
            <a:r>
              <a:rPr lang="de-DE" sz="1400" dirty="0">
                <a:solidFill>
                  <a:schemeClr val="tx1"/>
                </a:solidFill>
              </a:rPr>
              <a:t> als eine pAV-Lösung (3. Schicht)</a:t>
            </a:r>
          </a:p>
        </p:txBody>
      </p:sp>
      <p:sp>
        <p:nvSpPr>
          <p:cNvPr id="12" name="Legende: Linie 11">
            <a:extLst>
              <a:ext uri="{FF2B5EF4-FFF2-40B4-BE49-F238E27FC236}">
                <a16:creationId xmlns:a16="http://schemas.microsoft.com/office/drawing/2014/main" id="{7FEE5637-1AD5-48F3-86EC-018D9DC39DBC}"/>
              </a:ext>
            </a:extLst>
          </p:cNvPr>
          <p:cNvSpPr/>
          <p:nvPr/>
        </p:nvSpPr>
        <p:spPr>
          <a:xfrm>
            <a:off x="9361740" y="4956836"/>
            <a:ext cx="2639398" cy="754053"/>
          </a:xfrm>
          <a:prstGeom prst="borderCallout1">
            <a:avLst>
              <a:gd name="adj1" fmla="val 46846"/>
              <a:gd name="adj2" fmla="val -3824"/>
              <a:gd name="adj3" fmla="val -4434"/>
              <a:gd name="adj4" fmla="val -43113"/>
            </a:avLst>
          </a:prstGeom>
          <a:solidFill>
            <a:schemeClr val="accent1">
              <a:lumMod val="20000"/>
              <a:lumOff val="80000"/>
            </a:schemeClr>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Riester</a:t>
            </a:r>
            <a:r>
              <a:rPr lang="de-DE" sz="1400" dirty="0">
                <a:solidFill>
                  <a:schemeClr val="tx1"/>
                </a:solidFill>
              </a:rPr>
              <a:t> ist um … € </a:t>
            </a:r>
            <a:r>
              <a:rPr lang="de-DE" sz="1400" b="1" dirty="0">
                <a:solidFill>
                  <a:schemeClr val="tx1"/>
                </a:solidFill>
              </a:rPr>
              <a:t>schlechter</a:t>
            </a:r>
            <a:r>
              <a:rPr lang="de-DE" sz="1400" dirty="0">
                <a:solidFill>
                  <a:schemeClr val="tx1"/>
                </a:solidFill>
              </a:rPr>
              <a:t> als eine pAV-Lösung (3. Schicht)</a:t>
            </a:r>
          </a:p>
        </p:txBody>
      </p:sp>
      <p:sp>
        <p:nvSpPr>
          <p:cNvPr id="13" name="Textfeld 12">
            <a:extLst>
              <a:ext uri="{FF2B5EF4-FFF2-40B4-BE49-F238E27FC236}">
                <a16:creationId xmlns:a16="http://schemas.microsoft.com/office/drawing/2014/main" id="{1169314F-BC19-418B-893A-E559774C63A6}"/>
              </a:ext>
            </a:extLst>
          </p:cNvPr>
          <p:cNvSpPr txBox="1"/>
          <p:nvPr/>
        </p:nvSpPr>
        <p:spPr>
          <a:xfrm>
            <a:off x="174171" y="634291"/>
            <a:ext cx="10232572" cy="646331"/>
          </a:xfrm>
          <a:prstGeom prst="rect">
            <a:avLst/>
          </a:prstGeom>
          <a:noFill/>
        </p:spPr>
        <p:txBody>
          <a:bodyPr wrap="square" rtlCol="0">
            <a:spAutoFit/>
          </a:bodyPr>
          <a:lstStyle/>
          <a:p>
            <a:r>
              <a:rPr lang="de-DE" b="1" dirty="0"/>
              <a:t>Sensitivitätsanalyse: Riester-Rente mit unterschiedlichen Kostenannahmen im Vergleich zu einer </a:t>
            </a:r>
            <a:r>
              <a:rPr lang="de-DE" b="1" u="sng" dirty="0"/>
              <a:t>günstigen</a:t>
            </a:r>
            <a:r>
              <a:rPr lang="de-DE" b="1" dirty="0"/>
              <a:t> privaten Rentenversicherung der 3. Schicht bei unterschiedlichen Renditeannahmen</a:t>
            </a:r>
          </a:p>
        </p:txBody>
      </p:sp>
      <p:cxnSp>
        <p:nvCxnSpPr>
          <p:cNvPr id="15" name="Gerader Verbinder 14">
            <a:extLst>
              <a:ext uri="{FF2B5EF4-FFF2-40B4-BE49-F238E27FC236}">
                <a16:creationId xmlns:a16="http://schemas.microsoft.com/office/drawing/2014/main" id="{68D4904F-EFB6-4399-99E4-BF28BE12F1D5}"/>
              </a:ext>
            </a:extLst>
          </p:cNvPr>
          <p:cNvCxnSpPr/>
          <p:nvPr/>
        </p:nvCxnSpPr>
        <p:spPr>
          <a:xfrm>
            <a:off x="1948543" y="1809695"/>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882A9B50-A995-439A-806C-4A39BED8FF1B}"/>
              </a:ext>
            </a:extLst>
          </p:cNvPr>
          <p:cNvCxnSpPr/>
          <p:nvPr/>
        </p:nvCxnSpPr>
        <p:spPr>
          <a:xfrm>
            <a:off x="3820886" y="1828517"/>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5B77C2B-D796-41A8-B6DB-23419A0E65E2}"/>
              </a:ext>
            </a:extLst>
          </p:cNvPr>
          <p:cNvCxnSpPr/>
          <p:nvPr/>
        </p:nvCxnSpPr>
        <p:spPr>
          <a:xfrm>
            <a:off x="5747657" y="1828517"/>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6AB4F1D-B7B5-438E-8510-47501C41F136}"/>
              </a:ext>
            </a:extLst>
          </p:cNvPr>
          <p:cNvCxnSpPr/>
          <p:nvPr/>
        </p:nvCxnSpPr>
        <p:spPr>
          <a:xfrm>
            <a:off x="7652657" y="1828517"/>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1">
            <a:extLst>
              <a:ext uri="{FF2B5EF4-FFF2-40B4-BE49-F238E27FC236}">
                <a16:creationId xmlns:a16="http://schemas.microsoft.com/office/drawing/2014/main" id="{67E1A8A1-EC96-40F1-8162-CA38EE6ABEFA}"/>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18</a:t>
            </a:fld>
            <a:endParaRPr lang="de-DE" sz="1000" dirty="0"/>
          </a:p>
        </p:txBody>
      </p:sp>
      <p:pic>
        <p:nvPicPr>
          <p:cNvPr id="19" name="Grafik 18">
            <a:extLst>
              <a:ext uri="{FF2B5EF4-FFF2-40B4-BE49-F238E27FC236}">
                <a16:creationId xmlns:a16="http://schemas.microsoft.com/office/drawing/2014/main" id="{D5DD6B38-D8AC-45FB-9D7C-D4C22AD9FF97}"/>
              </a:ext>
            </a:extLst>
          </p:cNvPr>
          <p:cNvPicPr>
            <a:picLocks noChangeAspect="1"/>
          </p:cNvPicPr>
          <p:nvPr/>
        </p:nvPicPr>
        <p:blipFill>
          <a:blip r:embed="rId4"/>
          <a:stretch>
            <a:fillRect/>
          </a:stretch>
        </p:blipFill>
        <p:spPr>
          <a:xfrm>
            <a:off x="11227163" y="32112"/>
            <a:ext cx="774739" cy="528056"/>
          </a:xfrm>
          <a:prstGeom prst="rect">
            <a:avLst/>
          </a:prstGeom>
        </p:spPr>
      </p:pic>
      <p:sp>
        <p:nvSpPr>
          <p:cNvPr id="4" name="Textfeld 3">
            <a:extLst>
              <a:ext uri="{FF2B5EF4-FFF2-40B4-BE49-F238E27FC236}">
                <a16:creationId xmlns:a16="http://schemas.microsoft.com/office/drawing/2014/main" id="{DF2BCBC9-F16D-4E19-9DCD-7FC380EBFD62}"/>
              </a:ext>
            </a:extLst>
          </p:cNvPr>
          <p:cNvSpPr txBox="1"/>
          <p:nvPr/>
        </p:nvSpPr>
        <p:spPr>
          <a:xfrm>
            <a:off x="30471" y="3484370"/>
            <a:ext cx="907621" cy="338554"/>
          </a:xfrm>
          <a:prstGeom prst="rect">
            <a:avLst/>
          </a:prstGeom>
          <a:solidFill>
            <a:schemeClr val="accent1"/>
          </a:solidFill>
          <a:ln>
            <a:solidFill>
              <a:schemeClr val="bg1"/>
            </a:solidFill>
          </a:ln>
        </p:spPr>
        <p:txBody>
          <a:bodyPr wrap="none" rtlCol="0">
            <a:spAutoFit/>
          </a:bodyPr>
          <a:lstStyle/>
          <a:p>
            <a:r>
              <a:rPr lang="de-DE" sz="1600" b="1" dirty="0">
                <a:solidFill>
                  <a:schemeClr val="bg1"/>
                </a:solidFill>
              </a:rPr>
              <a:t>289,67 €</a:t>
            </a:r>
          </a:p>
        </p:txBody>
      </p:sp>
      <p:sp>
        <p:nvSpPr>
          <p:cNvPr id="20" name="Textfeld 19">
            <a:extLst>
              <a:ext uri="{FF2B5EF4-FFF2-40B4-BE49-F238E27FC236}">
                <a16:creationId xmlns:a16="http://schemas.microsoft.com/office/drawing/2014/main" id="{61A4AF4C-52D3-46DE-B14C-03F1D07AC198}"/>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Fall 2: Alleinlebender ohne Kinder (Normalverdiener)</a:t>
            </a:r>
          </a:p>
        </p:txBody>
      </p:sp>
    </p:spTree>
    <p:extLst>
      <p:ext uri="{BB962C8B-B14F-4D97-AF65-F5344CB8AC3E}">
        <p14:creationId xmlns:p14="http://schemas.microsoft.com/office/powerpoint/2010/main" val="275902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21F04BB-F487-48A8-A0EB-4F3EB305E5C5}"/>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19</a:t>
            </a:fld>
            <a:endParaRPr lang="de-DE" sz="1000" dirty="0"/>
          </a:p>
        </p:txBody>
      </p:sp>
      <p:sp>
        <p:nvSpPr>
          <p:cNvPr id="6" name="Textfeld 5">
            <a:extLst>
              <a:ext uri="{FF2B5EF4-FFF2-40B4-BE49-F238E27FC236}">
                <a16:creationId xmlns:a16="http://schemas.microsoft.com/office/drawing/2014/main" id="{08C69084-B2A9-4BA0-A9D1-128D2657A7CC}"/>
              </a:ext>
            </a:extLst>
          </p:cNvPr>
          <p:cNvSpPr txBox="1"/>
          <p:nvPr/>
        </p:nvSpPr>
        <p:spPr>
          <a:xfrm>
            <a:off x="187752" y="840888"/>
            <a:ext cx="11637218" cy="5309146"/>
          </a:xfrm>
          <a:prstGeom prst="rect">
            <a:avLst/>
          </a:prstGeom>
          <a:solidFill>
            <a:srgbClr val="FFFFFF">
              <a:alpha val="80000"/>
            </a:srgbClr>
          </a:solidFill>
        </p:spPr>
        <p:txBody>
          <a:bodyPr wrap="square">
            <a:spAutoFit/>
          </a:bodyPr>
          <a:lstStyle/>
          <a:p>
            <a:pPr marL="360363" indent="-360363">
              <a:spcAft>
                <a:spcPts val="1200"/>
              </a:spcAft>
              <a:buClr>
                <a:schemeClr val="accent1">
                  <a:lumMod val="50000"/>
                </a:schemeClr>
              </a:buClr>
              <a:buFont typeface="Wingdings" panose="05000000000000000000" pitchFamily="2" charset="2"/>
              <a:buChar char="n"/>
            </a:pPr>
            <a:r>
              <a:rPr lang="de-DE" sz="1600" dirty="0"/>
              <a:t>Die vier betrachteten Riester-Musterfälle bieten extreme Unterschiede in den Ergebnissen</a:t>
            </a:r>
          </a:p>
          <a:p>
            <a:pPr marL="817563" lvl="1" indent="-360363">
              <a:spcAft>
                <a:spcPts val="600"/>
              </a:spcAft>
              <a:buClr>
                <a:schemeClr val="accent1">
                  <a:lumMod val="50000"/>
                </a:schemeClr>
              </a:buClr>
              <a:buFont typeface="Symbol" panose="05050102010706020507" pitchFamily="18" charset="2"/>
              <a:buChar char="-"/>
            </a:pPr>
            <a:r>
              <a:rPr lang="de-DE" sz="1400" dirty="0"/>
              <a:t>Für das Geringverdiener-Ehepaar ist eine Riester-Rente unschlagbar und lohnt sich in jedem Szenario – selbst ohne Rendite</a:t>
            </a:r>
          </a:p>
          <a:p>
            <a:pPr marL="817563" lvl="1" indent="-360363">
              <a:spcAft>
                <a:spcPts val="600"/>
              </a:spcAft>
              <a:buClr>
                <a:schemeClr val="accent1">
                  <a:lumMod val="50000"/>
                </a:schemeClr>
              </a:buClr>
              <a:buFont typeface="Symbol" panose="05050102010706020507" pitchFamily="18" charset="2"/>
              <a:buChar char="-"/>
            </a:pPr>
            <a:r>
              <a:rPr lang="de-DE" sz="1400" dirty="0"/>
              <a:t>Für ein Ehepaar mit zwei Kindern (Normalverdiener) rechnet sich eine Riester-Rente ab einer (unrealistischen) Renditeerwartung </a:t>
            </a:r>
            <a:br>
              <a:rPr lang="de-DE" sz="1400" dirty="0"/>
            </a:br>
            <a:r>
              <a:rPr lang="de-DE" sz="1400" dirty="0"/>
              <a:t>von 5,04 % und bleibt im realistischen Szenario ca. 50 % in der Rentenleistung hinter einer privaten Rentenversicherung zurück. </a:t>
            </a:r>
            <a:br>
              <a:rPr lang="de-DE" sz="1400" dirty="0"/>
            </a:br>
            <a:r>
              <a:rPr lang="de-DE" sz="1400" dirty="0"/>
              <a:t>Ähnliches gilt auch für den Top-Verdiener (4,94 % p.a. / ca. 50 % niedrigere Rentenleistung)</a:t>
            </a:r>
          </a:p>
          <a:p>
            <a:pPr marL="817563" lvl="1" indent="-360363">
              <a:spcAft>
                <a:spcPts val="1200"/>
              </a:spcAft>
              <a:buClr>
                <a:schemeClr val="accent1">
                  <a:lumMod val="50000"/>
                </a:schemeClr>
              </a:buClr>
              <a:buFont typeface="Symbol" panose="05050102010706020507" pitchFamily="18" charset="2"/>
              <a:buChar char="-"/>
            </a:pPr>
            <a:r>
              <a:rPr lang="de-DE" sz="1400" dirty="0"/>
              <a:t>Ein Alleinlebender ohne Kinder benötigt jedoch schon (unrealistische) 5,6 % an jährlicher Renditeerwartung, um bessere Ergebnisse </a:t>
            </a:r>
            <a:br>
              <a:rPr lang="de-DE" sz="1400" dirty="0"/>
            </a:br>
            <a:r>
              <a:rPr lang="de-DE" sz="1400" dirty="0"/>
              <a:t>als eine private Rentenversicherung im realistischen Szenario zu erzielen; die Rentenleistung fällt im Vergleich zur privaten Rentenversicherung um ca. 75 % geringer aus</a:t>
            </a:r>
          </a:p>
          <a:p>
            <a:pPr marL="360363" indent="-360363">
              <a:spcAft>
                <a:spcPts val="1200"/>
              </a:spcAft>
              <a:buClr>
                <a:schemeClr val="accent1">
                  <a:lumMod val="50000"/>
                </a:schemeClr>
              </a:buClr>
              <a:buFont typeface="Wingdings" panose="05000000000000000000" pitchFamily="2" charset="2"/>
              <a:buChar char="n"/>
            </a:pPr>
            <a:r>
              <a:rPr lang="de-DE" sz="1600" dirty="0"/>
              <a:t>Bis auf den Einzelfall des Geringverdiener-Ehepaares erreicht auch hier die verwaltungsaufwendige und komplexe Förderung die Mehrheit der Kunden nicht – die Ergebnisse sind aber fast durchgängig besser als in der betrieblichen Altersversorgung. </a:t>
            </a:r>
          </a:p>
          <a:p>
            <a:pPr marL="360363" indent="-360363">
              <a:spcAft>
                <a:spcPts val="1200"/>
              </a:spcAft>
              <a:buClr>
                <a:schemeClr val="accent1">
                  <a:lumMod val="50000"/>
                </a:schemeClr>
              </a:buClr>
              <a:buFont typeface="Wingdings" panose="05000000000000000000" pitchFamily="2" charset="2"/>
              <a:buChar char="n"/>
            </a:pPr>
            <a:r>
              <a:rPr lang="de-DE" sz="1600" dirty="0"/>
              <a:t>Vor dem Hintergrund, dass vor allem Geringverdiener von der Riester-Rente profitieren, ist die aktuelle Entscheidung der Politik, die Riester-Rente nicht zu reformieren, besonders zu bedauern</a:t>
            </a:r>
          </a:p>
          <a:p>
            <a:pPr marL="817563" lvl="1" indent="-360363">
              <a:spcAft>
                <a:spcPts val="600"/>
              </a:spcAft>
              <a:buClr>
                <a:schemeClr val="accent1">
                  <a:lumMod val="50000"/>
                </a:schemeClr>
              </a:buClr>
              <a:buFont typeface="Symbol" panose="05050102010706020507" pitchFamily="18" charset="2"/>
              <a:buChar char="-"/>
            </a:pPr>
            <a:r>
              <a:rPr lang="de-DE" sz="1400" dirty="0"/>
              <a:t>Durch eine zusätzliche, adäquate Rendite könnten sich die Renten für Geringverdiener </a:t>
            </a:r>
            <a:r>
              <a:rPr lang="de-DE" sz="1400" b="1" dirty="0"/>
              <a:t>mehr als verdoppeln </a:t>
            </a:r>
            <a:r>
              <a:rPr lang="de-DE" sz="1400" dirty="0"/>
              <a:t>und einen </a:t>
            </a:r>
            <a:br>
              <a:rPr lang="de-DE" sz="1400" dirty="0"/>
            </a:br>
            <a:r>
              <a:rPr lang="de-DE" sz="1400" dirty="0"/>
              <a:t>wesentlichen Beitrag zur Verbesserung der Situation im Alter leisten</a:t>
            </a:r>
          </a:p>
          <a:p>
            <a:pPr marL="817563" lvl="1" indent="-360363">
              <a:spcAft>
                <a:spcPts val="1200"/>
              </a:spcAft>
              <a:buClr>
                <a:schemeClr val="accent1">
                  <a:lumMod val="50000"/>
                </a:schemeClr>
              </a:buClr>
              <a:buFont typeface="Symbol" panose="05050102010706020507" pitchFamily="18" charset="2"/>
              <a:buChar char="-"/>
            </a:pPr>
            <a:r>
              <a:rPr lang="de-DE" sz="1400" dirty="0"/>
              <a:t>Problematisch für Geringverdienter ist der Umstand, dass wegfallende Kinderzulagen irgendwann durch </a:t>
            </a:r>
            <a:br>
              <a:rPr lang="de-DE" sz="1400" dirty="0"/>
            </a:br>
            <a:r>
              <a:rPr lang="de-DE" sz="1400" dirty="0"/>
              <a:t>Eigenbeiträge aufgefüllt werden müssen</a:t>
            </a:r>
            <a:endParaRPr lang="de-DE" sz="1600" dirty="0"/>
          </a:p>
          <a:p>
            <a:pPr marL="360363" indent="-360363">
              <a:spcAft>
                <a:spcPts val="1200"/>
              </a:spcAft>
              <a:buClr>
                <a:schemeClr val="accent1">
                  <a:lumMod val="50000"/>
                </a:schemeClr>
              </a:buClr>
              <a:buFont typeface="Wingdings" panose="05000000000000000000" pitchFamily="2" charset="2"/>
              <a:buChar char="n"/>
            </a:pPr>
            <a:r>
              <a:rPr lang="de-DE" sz="1600" dirty="0"/>
              <a:t>Die Einschränkung durch die Beitragsgarantie und die hohe Komplexität des Produktes verhindert auch hier Wettbewerb </a:t>
            </a:r>
          </a:p>
          <a:p>
            <a:pPr marL="817563" lvl="1" indent="-360363">
              <a:spcAft>
                <a:spcPts val="1200"/>
              </a:spcAft>
              <a:buClr>
                <a:schemeClr val="accent1">
                  <a:lumMod val="50000"/>
                </a:schemeClr>
              </a:buClr>
              <a:buFont typeface="Symbol" panose="05050102010706020507" pitchFamily="18" charset="2"/>
              <a:buChar char="-"/>
            </a:pPr>
            <a:r>
              <a:rPr lang="de-DE" sz="1400" dirty="0"/>
              <a:t>Das bisher einzige Fintech mit einer kostengünstigen und renditestarken Lösung musste aufgrund der Garantieproblematik den Markt verlassen</a:t>
            </a:r>
          </a:p>
        </p:txBody>
      </p:sp>
      <p:sp>
        <p:nvSpPr>
          <p:cNvPr id="7" name="Textfeld 6">
            <a:extLst>
              <a:ext uri="{FF2B5EF4-FFF2-40B4-BE49-F238E27FC236}">
                <a16:creationId xmlns:a16="http://schemas.microsoft.com/office/drawing/2014/main" id="{F88E6488-1D3E-4B44-94A5-4B4A611BD92D}"/>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Fazit zum Vergleich Riester vs. pAV</a:t>
            </a:r>
          </a:p>
        </p:txBody>
      </p:sp>
    </p:spTree>
    <p:extLst>
      <p:ext uri="{BB962C8B-B14F-4D97-AF65-F5344CB8AC3E}">
        <p14:creationId xmlns:p14="http://schemas.microsoft.com/office/powerpoint/2010/main" val="16947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Effect transition="in" filter="fade">
                                      <p:cBhvr>
                                        <p:cTn id="45"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B96DF42-A551-41D1-8D0D-02A29D7A83E2}"/>
              </a:ext>
            </a:extLst>
          </p:cNvPr>
          <p:cNvSpPr txBox="1"/>
          <p:nvPr/>
        </p:nvSpPr>
        <p:spPr>
          <a:xfrm>
            <a:off x="204141" y="39696"/>
            <a:ext cx="5491838" cy="523220"/>
          </a:xfrm>
          <a:prstGeom prst="rect">
            <a:avLst/>
          </a:prstGeom>
          <a:noFill/>
        </p:spPr>
        <p:txBody>
          <a:bodyPr wrap="square" rtlCol="0">
            <a:spAutoFit/>
          </a:bodyPr>
          <a:lstStyle/>
          <a:p>
            <a:r>
              <a:rPr lang="de-DE" sz="2800" b="1" dirty="0">
                <a:solidFill>
                  <a:srgbClr val="0062CF"/>
                </a:solidFill>
              </a:rPr>
              <a:t>Ziel der Studie</a:t>
            </a:r>
          </a:p>
        </p:txBody>
      </p:sp>
      <p:sp>
        <p:nvSpPr>
          <p:cNvPr id="3" name="Textfeld 2">
            <a:extLst>
              <a:ext uri="{FF2B5EF4-FFF2-40B4-BE49-F238E27FC236}">
                <a16:creationId xmlns:a16="http://schemas.microsoft.com/office/drawing/2014/main" id="{E9E47D56-4A43-4F47-BA48-0DAEC0CEEC53}"/>
              </a:ext>
            </a:extLst>
          </p:cNvPr>
          <p:cNvSpPr txBox="1"/>
          <p:nvPr/>
        </p:nvSpPr>
        <p:spPr>
          <a:xfrm>
            <a:off x="204142" y="765267"/>
            <a:ext cx="5578349" cy="5370701"/>
          </a:xfrm>
          <a:prstGeom prst="rect">
            <a:avLst/>
          </a:prstGeom>
          <a:noFill/>
        </p:spPr>
        <p:txBody>
          <a:bodyPr wrap="square">
            <a:spAutoFit/>
          </a:bodyPr>
          <a:lstStyle/>
          <a:p>
            <a:pPr algn="l">
              <a:spcAft>
                <a:spcPts val="1200"/>
              </a:spcAft>
              <a:buClr>
                <a:schemeClr val="accent1">
                  <a:lumMod val="50000"/>
                </a:schemeClr>
              </a:buClr>
            </a:pPr>
            <a:r>
              <a:rPr lang="de-DE" b="1" dirty="0">
                <a:ea typeface="Calibri" panose="020F0502020204030204" pitchFamily="34" charset="0"/>
                <a:cs typeface="Times New Roman" panose="02020603050405020304" pitchFamily="18" charset="0"/>
              </a:rPr>
              <a:t>Einleitung </a:t>
            </a:r>
          </a:p>
          <a:p>
            <a:pPr marL="285750" indent="-285750">
              <a:spcAft>
                <a:spcPts val="1200"/>
              </a:spcAft>
              <a:buClr>
                <a:schemeClr val="accent1">
                  <a:lumMod val="50000"/>
                </a:schemeClr>
              </a:buClr>
              <a:buFont typeface="Wingdings" panose="05000000000000000000" pitchFamily="2" charset="2"/>
              <a:buChar char="n"/>
            </a:pPr>
            <a:r>
              <a:rPr lang="de-DE" sz="1500" dirty="0">
                <a:effectLst/>
              </a:rPr>
              <a:t>Gerade vor der anstehenden Bundestagswahl herrscht massive Verunsicherung bei Sparern, wie es um die gesetzliche, betriebliche und private Altersversorgung steht. So steht laut Spiegel-Wirtschaftsmonitor (Mai 2021) das Thema „Altersvorsorge &amp; Rente“ an zweiter Stelle der Themen mit dem größten Handlungsbedarf. </a:t>
            </a:r>
            <a:endParaRPr lang="de-DE" sz="1500" dirty="0"/>
          </a:p>
          <a:p>
            <a:pPr marL="285750" indent="-285750">
              <a:spcAft>
                <a:spcPts val="1200"/>
              </a:spcAft>
              <a:buClr>
                <a:schemeClr val="accent1">
                  <a:lumMod val="50000"/>
                </a:schemeClr>
              </a:buClr>
              <a:buFont typeface="Wingdings" panose="05000000000000000000" pitchFamily="2" charset="2"/>
              <a:buChar char="n"/>
            </a:pPr>
            <a:r>
              <a:rPr lang="de-DE" sz="1500" dirty="0"/>
              <a:t>Gesetzliche Rente, Basisrente, Riester-Rente, betriebliche Altersversorgung, private Rentenversicherung – der </a:t>
            </a:r>
            <a:r>
              <a:rPr lang="de-DE" sz="1500" b="1" dirty="0"/>
              <a:t>Dschungel der Altersvorsorge </a:t>
            </a:r>
            <a:r>
              <a:rPr lang="de-DE" sz="1500" dirty="0"/>
              <a:t>in Deutschland ist dicht gewachsen. </a:t>
            </a:r>
          </a:p>
          <a:p>
            <a:pPr marL="285750" indent="-285750">
              <a:spcAft>
                <a:spcPts val="1200"/>
              </a:spcAft>
              <a:buClr>
                <a:schemeClr val="accent1">
                  <a:lumMod val="50000"/>
                </a:schemeClr>
              </a:buClr>
              <a:buFont typeface="Wingdings" panose="05000000000000000000" pitchFamily="2" charset="2"/>
              <a:buChar char="n"/>
            </a:pPr>
            <a:r>
              <a:rPr lang="de-DE" sz="1500" dirty="0"/>
              <a:t>Um den richtigen Weg zu einer angemessenen finanziellen Absicherung des Ruhestands zu finden, scheint daher in </a:t>
            </a:r>
            <a:br>
              <a:rPr lang="de-DE" sz="1500" dirty="0"/>
            </a:br>
            <a:r>
              <a:rPr lang="de-DE" sz="1500" dirty="0"/>
              <a:t>vieler Hinsicht ein </a:t>
            </a:r>
            <a:r>
              <a:rPr lang="de-DE" sz="1500" b="1" dirty="0"/>
              <a:t>Kompass für Altersvorsorgesparer </a:t>
            </a:r>
            <a:r>
              <a:rPr lang="de-DE" sz="1500" dirty="0"/>
              <a:t>erforderlich </a:t>
            </a:r>
            <a:br>
              <a:rPr lang="de-DE" sz="1500" dirty="0"/>
            </a:br>
            <a:r>
              <a:rPr lang="de-DE" sz="1500" dirty="0"/>
              <a:t>zu sein.</a:t>
            </a:r>
          </a:p>
          <a:p>
            <a:pPr marL="285750" indent="-285750">
              <a:spcAft>
                <a:spcPts val="1200"/>
              </a:spcAft>
              <a:buClr>
                <a:schemeClr val="accent1">
                  <a:lumMod val="50000"/>
                </a:schemeClr>
              </a:buClr>
              <a:buFont typeface="Wingdings" panose="05000000000000000000" pitchFamily="2" charset="2"/>
              <a:buChar char="n"/>
            </a:pPr>
            <a:r>
              <a:rPr lang="de-DE" sz="1500" dirty="0"/>
              <a:t>Denn: oftmals können Sparer nur </a:t>
            </a:r>
            <a:r>
              <a:rPr lang="de-DE" sz="1500" b="1" dirty="0"/>
              <a:t>einmal</a:t>
            </a:r>
            <a:r>
              <a:rPr lang="de-DE" sz="1500" dirty="0"/>
              <a:t> einen bestimmten Betrag für ihre Altersvorsorge monatlich zurücklegen. Dann stellt sich die Frage, welche staatliche Altersvorsorgelösung nach möglicher Performance, Förderung, Kosten und </a:t>
            </a:r>
            <a:r>
              <a:rPr lang="de-DE" sz="1500" dirty="0">
                <a:effectLst/>
                <a:ea typeface="Calibri" panose="020F0502020204030204" pitchFamily="34" charset="0"/>
                <a:cs typeface="Times New Roman" panose="02020603050405020304" pitchFamily="18" charset="0"/>
              </a:rPr>
              <a:t>Besteuerung die beste Lösung für Kunden in unterschiedlichen Lebenssituationen darstellt.</a:t>
            </a:r>
          </a:p>
        </p:txBody>
      </p:sp>
      <p:sp>
        <p:nvSpPr>
          <p:cNvPr id="5" name="Slide Number Placeholder 1">
            <a:extLst>
              <a:ext uri="{FF2B5EF4-FFF2-40B4-BE49-F238E27FC236}">
                <a16:creationId xmlns:a16="http://schemas.microsoft.com/office/drawing/2014/main" id="{484F80AE-542D-489B-AE99-809764797A56}"/>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2</a:t>
            </a:fld>
            <a:endParaRPr lang="de-DE" sz="1000" dirty="0"/>
          </a:p>
        </p:txBody>
      </p:sp>
      <p:sp>
        <p:nvSpPr>
          <p:cNvPr id="6" name="Textfeld 5">
            <a:extLst>
              <a:ext uri="{FF2B5EF4-FFF2-40B4-BE49-F238E27FC236}">
                <a16:creationId xmlns:a16="http://schemas.microsoft.com/office/drawing/2014/main" id="{75962413-03BC-472B-AD0A-9E93A1D5C47F}"/>
              </a:ext>
            </a:extLst>
          </p:cNvPr>
          <p:cNvSpPr txBox="1"/>
          <p:nvPr/>
        </p:nvSpPr>
        <p:spPr>
          <a:xfrm>
            <a:off x="6183595" y="765267"/>
            <a:ext cx="5804263" cy="5478423"/>
          </a:xfrm>
          <a:prstGeom prst="rect">
            <a:avLst/>
          </a:prstGeom>
          <a:solidFill>
            <a:srgbClr val="FFFFFF">
              <a:alpha val="80000"/>
            </a:srgbClr>
          </a:solidFill>
        </p:spPr>
        <p:txBody>
          <a:bodyPr wrap="square">
            <a:spAutoFit/>
          </a:bodyPr>
          <a:lstStyle/>
          <a:p>
            <a:pPr>
              <a:spcAft>
                <a:spcPts val="1200"/>
              </a:spcAft>
              <a:buClr>
                <a:schemeClr val="accent1">
                  <a:lumMod val="50000"/>
                </a:schemeClr>
              </a:buClr>
            </a:pPr>
            <a:r>
              <a:rPr lang="de-DE" b="1" dirty="0"/>
              <a:t>Aufbau der Studie</a:t>
            </a:r>
            <a:br>
              <a:rPr lang="de-DE" sz="1500" b="1" dirty="0"/>
            </a:br>
            <a:br>
              <a:rPr lang="de-DE" sz="1500" b="1" dirty="0"/>
            </a:br>
            <a:r>
              <a:rPr lang="de-DE" sz="1600" b="1" dirty="0"/>
              <a:t>Teil A</a:t>
            </a:r>
          </a:p>
          <a:p>
            <a:pPr marL="268288" indent="-268288" algn="l">
              <a:spcAft>
                <a:spcPts val="1200"/>
              </a:spcAft>
              <a:buClr>
                <a:schemeClr val="accent1">
                  <a:lumMod val="50000"/>
                </a:schemeClr>
              </a:buClr>
              <a:buFont typeface="Wingdings" panose="05000000000000000000" pitchFamily="2" charset="2"/>
              <a:buChar char="n"/>
            </a:pPr>
            <a:r>
              <a:rPr lang="de-DE" sz="1500" dirty="0"/>
              <a:t>Orientierung im hochkomplexen Altersvorsorgesystem geben</a:t>
            </a:r>
          </a:p>
          <a:p>
            <a:pPr marL="269875" indent="-268288" algn="l">
              <a:spcAft>
                <a:spcPts val="1200"/>
              </a:spcAft>
              <a:buClr>
                <a:schemeClr val="accent1">
                  <a:lumMod val="50000"/>
                </a:schemeClr>
              </a:buClr>
              <a:buFont typeface="Wingdings" panose="05000000000000000000" pitchFamily="2" charset="2"/>
              <a:buChar char="n"/>
            </a:pPr>
            <a:r>
              <a:rPr lang="de-DE" sz="1500" dirty="0"/>
              <a:t>Erläuterung der 4 geförderten Formen privater und betrieblicher Altersvorsorge unter Berücksichtigung und Evaluierung unterschiedlicher Aspekte (Renditechancen, Besteuerung, Förderung, Flexibilität, etc.) und der Beschreibung der </a:t>
            </a:r>
            <a:br>
              <a:rPr lang="de-DE" sz="1500" dirty="0"/>
            </a:br>
            <a:r>
              <a:rPr lang="de-DE" sz="1500" dirty="0"/>
              <a:t>wesentlichen Charakteristika</a:t>
            </a:r>
          </a:p>
          <a:p>
            <a:pPr marL="269875" indent="-268288" algn="l">
              <a:spcAft>
                <a:spcPts val="1200"/>
              </a:spcAft>
              <a:buClr>
                <a:schemeClr val="accent1">
                  <a:lumMod val="50000"/>
                </a:schemeClr>
              </a:buClr>
              <a:buFont typeface="Wingdings" panose="05000000000000000000" pitchFamily="2" charset="2"/>
              <a:buChar char="n"/>
            </a:pPr>
            <a:r>
              <a:rPr lang="de-DE" sz="1500" dirty="0"/>
              <a:t>Kritische Würdigung der Probleme und Herausforderungen der </a:t>
            </a:r>
            <a:br>
              <a:rPr lang="de-DE" sz="1500" dirty="0"/>
            </a:br>
            <a:r>
              <a:rPr lang="de-DE" sz="1500" dirty="0"/>
              <a:t>3 Altersvorsorgeschichten (inkl. der GRV)</a:t>
            </a:r>
            <a:br>
              <a:rPr lang="de-DE" sz="1500" dirty="0"/>
            </a:br>
            <a:endParaRPr lang="de-DE" sz="1500" dirty="0"/>
          </a:p>
          <a:p>
            <a:pPr algn="l">
              <a:spcAft>
                <a:spcPts val="1200"/>
              </a:spcAft>
              <a:buClr>
                <a:schemeClr val="accent1">
                  <a:lumMod val="50000"/>
                </a:schemeClr>
              </a:buClr>
            </a:pPr>
            <a:r>
              <a:rPr lang="de-DE" sz="1600" b="1" dirty="0"/>
              <a:t>Teil B</a:t>
            </a:r>
          </a:p>
          <a:p>
            <a:pPr marL="269875" indent="-268288" algn="l">
              <a:spcAft>
                <a:spcPts val="1200"/>
              </a:spcAft>
              <a:buClr>
                <a:schemeClr val="accent1">
                  <a:lumMod val="50000"/>
                </a:schemeClr>
              </a:buClr>
              <a:buFont typeface="Wingdings" panose="05000000000000000000" pitchFamily="2" charset="2"/>
              <a:buChar char="n"/>
            </a:pPr>
            <a:r>
              <a:rPr lang="de-DE" sz="1500" dirty="0"/>
              <a:t>Case Study auf Basis ausgewählter Musterkunden, um die finanziellen Vor- und Nachteile staatlich geförderter Altersvorsorgelösungen gegenüberzustellen und zu ermitteln, </a:t>
            </a:r>
            <a:br>
              <a:rPr lang="de-DE" sz="1500" dirty="0"/>
            </a:br>
            <a:r>
              <a:rPr lang="de-DE" sz="1500" dirty="0"/>
              <a:t>mit welcher monatlichen Rente </a:t>
            </a:r>
            <a:r>
              <a:rPr lang="de-DE" sz="1500" b="1" i="1" dirty="0"/>
              <a:t>nach</a:t>
            </a:r>
            <a:r>
              <a:rPr lang="de-DE" sz="1500" dirty="0"/>
              <a:t> Performance, Kosten, Förderung und Besteuerung tatsächlich zu rechnen ist</a:t>
            </a:r>
          </a:p>
          <a:p>
            <a:pPr marL="269875" indent="-268288" algn="l">
              <a:spcAft>
                <a:spcPts val="1200"/>
              </a:spcAft>
              <a:buClr>
                <a:schemeClr val="accent1">
                  <a:lumMod val="50000"/>
                </a:schemeClr>
              </a:buClr>
              <a:buFont typeface="Wingdings" panose="05000000000000000000" pitchFamily="2" charset="2"/>
              <a:buChar char="n"/>
            </a:pPr>
            <a:endParaRPr lang="de-DE" sz="1500" dirty="0"/>
          </a:p>
        </p:txBody>
      </p:sp>
    </p:spTree>
    <p:extLst>
      <p:ext uri="{BB962C8B-B14F-4D97-AF65-F5344CB8AC3E}">
        <p14:creationId xmlns:p14="http://schemas.microsoft.com/office/powerpoint/2010/main" val="197898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682055B-CBDA-492B-9669-632BCE9CD7FE}"/>
              </a:ext>
            </a:extLst>
          </p:cNvPr>
          <p:cNvSpPr/>
          <p:nvPr/>
        </p:nvSpPr>
        <p:spPr>
          <a:xfrm>
            <a:off x="3319463" y="1743270"/>
            <a:ext cx="5553075" cy="866775"/>
          </a:xfrm>
          <a:prstGeom prst="rect">
            <a:avLst/>
          </a:prstGeom>
          <a:solidFill>
            <a:srgbClr val="DAE3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bAV vs. pAV</a:t>
            </a:r>
          </a:p>
        </p:txBody>
      </p:sp>
      <p:sp>
        <p:nvSpPr>
          <p:cNvPr id="3" name="Rechteck 2">
            <a:extLst>
              <a:ext uri="{FF2B5EF4-FFF2-40B4-BE49-F238E27FC236}">
                <a16:creationId xmlns:a16="http://schemas.microsoft.com/office/drawing/2014/main" id="{0E4DFB3A-9571-4B93-B854-CFF9427B9420}"/>
              </a:ext>
            </a:extLst>
          </p:cNvPr>
          <p:cNvSpPr/>
          <p:nvPr/>
        </p:nvSpPr>
        <p:spPr>
          <a:xfrm>
            <a:off x="3319463" y="2848170"/>
            <a:ext cx="5553075" cy="866775"/>
          </a:xfrm>
          <a:prstGeom prst="rect">
            <a:avLst/>
          </a:prstGeom>
          <a:solidFill>
            <a:srgbClr val="DAE3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Riester vs. pAV</a:t>
            </a:r>
          </a:p>
        </p:txBody>
      </p:sp>
      <p:sp>
        <p:nvSpPr>
          <p:cNvPr id="4" name="Rechteck 3">
            <a:extLst>
              <a:ext uri="{FF2B5EF4-FFF2-40B4-BE49-F238E27FC236}">
                <a16:creationId xmlns:a16="http://schemas.microsoft.com/office/drawing/2014/main" id="{656B2DDC-9D3E-40B2-88C2-878267D96DF6}"/>
              </a:ext>
            </a:extLst>
          </p:cNvPr>
          <p:cNvSpPr/>
          <p:nvPr/>
        </p:nvSpPr>
        <p:spPr>
          <a:xfrm>
            <a:off x="3319462" y="3953070"/>
            <a:ext cx="5553075" cy="8667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Basisrente vs. pAV</a:t>
            </a:r>
          </a:p>
        </p:txBody>
      </p:sp>
      <p:sp>
        <p:nvSpPr>
          <p:cNvPr id="5" name="Slide Number Placeholder 1">
            <a:extLst>
              <a:ext uri="{FF2B5EF4-FFF2-40B4-BE49-F238E27FC236}">
                <a16:creationId xmlns:a16="http://schemas.microsoft.com/office/drawing/2014/main" id="{B4150726-6EA9-46D2-A50A-86697ECB77B0}"/>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20</a:t>
            </a:fld>
            <a:endParaRPr lang="de-DE" sz="1000" dirty="0"/>
          </a:p>
        </p:txBody>
      </p:sp>
      <p:sp>
        <p:nvSpPr>
          <p:cNvPr id="7" name="Textfeld 6">
            <a:extLst>
              <a:ext uri="{FF2B5EF4-FFF2-40B4-BE49-F238E27FC236}">
                <a16:creationId xmlns:a16="http://schemas.microsoft.com/office/drawing/2014/main" id="{D9B00148-FC41-44BA-A8B4-D10FF59B3DA6}"/>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Ergebnisse der Berechnungen ausgewählter Musterfälle</a:t>
            </a:r>
          </a:p>
        </p:txBody>
      </p:sp>
    </p:spTree>
    <p:extLst>
      <p:ext uri="{BB962C8B-B14F-4D97-AF65-F5344CB8AC3E}">
        <p14:creationId xmlns:p14="http://schemas.microsoft.com/office/powerpoint/2010/main" val="806175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DB0B92CD-D25F-4D47-B6F1-379FEF90F2FF}"/>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21</a:t>
            </a:fld>
            <a:endParaRPr lang="de-DE" sz="1000" dirty="0"/>
          </a:p>
        </p:txBody>
      </p:sp>
      <p:pic>
        <p:nvPicPr>
          <p:cNvPr id="4" name="Grafik 3">
            <a:extLst>
              <a:ext uri="{FF2B5EF4-FFF2-40B4-BE49-F238E27FC236}">
                <a16:creationId xmlns:a16="http://schemas.microsoft.com/office/drawing/2014/main" id="{82AE465E-3A3A-456F-96E1-0AAF888B5171}"/>
              </a:ext>
            </a:extLst>
          </p:cNvPr>
          <p:cNvPicPr>
            <a:picLocks noChangeAspect="1"/>
          </p:cNvPicPr>
          <p:nvPr/>
        </p:nvPicPr>
        <p:blipFill>
          <a:blip r:embed="rId2"/>
          <a:stretch>
            <a:fillRect/>
          </a:stretch>
        </p:blipFill>
        <p:spPr>
          <a:xfrm>
            <a:off x="11261725" y="22139"/>
            <a:ext cx="795293" cy="535015"/>
          </a:xfrm>
          <a:prstGeom prst="rect">
            <a:avLst/>
          </a:prstGeom>
        </p:spPr>
      </p:pic>
      <p:sp>
        <p:nvSpPr>
          <p:cNvPr id="16" name="Textfeld 15">
            <a:extLst>
              <a:ext uri="{FF2B5EF4-FFF2-40B4-BE49-F238E27FC236}">
                <a16:creationId xmlns:a16="http://schemas.microsoft.com/office/drawing/2014/main" id="{E8FFF343-C4A8-44E4-85F8-9AC659DDEB9B}"/>
              </a:ext>
            </a:extLst>
          </p:cNvPr>
          <p:cNvSpPr txBox="1"/>
          <p:nvPr/>
        </p:nvSpPr>
        <p:spPr>
          <a:xfrm>
            <a:off x="162561" y="837414"/>
            <a:ext cx="3959097" cy="584775"/>
          </a:xfrm>
          <a:prstGeom prst="rect">
            <a:avLst/>
          </a:prstGeom>
          <a:noFill/>
        </p:spPr>
        <p:txBody>
          <a:bodyPr wrap="square" rtlCol="0">
            <a:spAutoFit/>
          </a:bodyPr>
          <a:lstStyle/>
          <a:p>
            <a:r>
              <a:rPr lang="de-DE" sz="1600" b="1" dirty="0"/>
              <a:t>Berechnung zur Ermittlung des Sparbeitrags </a:t>
            </a:r>
            <a:br>
              <a:rPr lang="de-DE" sz="1600" b="1" dirty="0"/>
            </a:br>
            <a:r>
              <a:rPr lang="de-DE" sz="1600" b="1" dirty="0"/>
              <a:t>bei gleichem verfügbaren Nettoeinkommen </a:t>
            </a:r>
          </a:p>
        </p:txBody>
      </p:sp>
      <p:sp>
        <p:nvSpPr>
          <p:cNvPr id="17" name="Textfeld 16">
            <a:extLst>
              <a:ext uri="{FF2B5EF4-FFF2-40B4-BE49-F238E27FC236}">
                <a16:creationId xmlns:a16="http://schemas.microsoft.com/office/drawing/2014/main" id="{AE60B099-E7AA-4C96-956D-23B95F414423}"/>
              </a:ext>
            </a:extLst>
          </p:cNvPr>
          <p:cNvSpPr txBox="1"/>
          <p:nvPr/>
        </p:nvSpPr>
        <p:spPr>
          <a:xfrm>
            <a:off x="4125782" y="837414"/>
            <a:ext cx="3959097" cy="584775"/>
          </a:xfrm>
          <a:prstGeom prst="rect">
            <a:avLst/>
          </a:prstGeom>
          <a:noFill/>
        </p:spPr>
        <p:txBody>
          <a:bodyPr wrap="square" rtlCol="0">
            <a:spAutoFit/>
          </a:bodyPr>
          <a:lstStyle/>
          <a:p>
            <a:pPr algn="ctr"/>
            <a:r>
              <a:rPr lang="de-DE" sz="1600" b="1" dirty="0"/>
              <a:t>Ermittlung der Nettorenten </a:t>
            </a:r>
            <a:br>
              <a:rPr lang="de-DE" sz="1600" b="1" dirty="0"/>
            </a:br>
            <a:r>
              <a:rPr lang="de-DE" sz="1600" b="1" dirty="0"/>
              <a:t>(nach Steuern, Sozialabgaben und Kosten)</a:t>
            </a:r>
          </a:p>
        </p:txBody>
      </p:sp>
      <p:sp>
        <p:nvSpPr>
          <p:cNvPr id="18" name="Textfeld 17">
            <a:extLst>
              <a:ext uri="{FF2B5EF4-FFF2-40B4-BE49-F238E27FC236}">
                <a16:creationId xmlns:a16="http://schemas.microsoft.com/office/drawing/2014/main" id="{B9DF9561-A18A-4055-B4EF-B45F7DD94E3D}"/>
              </a:ext>
            </a:extLst>
          </p:cNvPr>
          <p:cNvSpPr txBox="1"/>
          <p:nvPr/>
        </p:nvSpPr>
        <p:spPr>
          <a:xfrm>
            <a:off x="8170333" y="837414"/>
            <a:ext cx="3896016" cy="584775"/>
          </a:xfrm>
          <a:prstGeom prst="rect">
            <a:avLst/>
          </a:prstGeom>
          <a:noFill/>
        </p:spPr>
        <p:txBody>
          <a:bodyPr wrap="square" rtlCol="0">
            <a:spAutoFit/>
          </a:bodyPr>
          <a:lstStyle/>
          <a:p>
            <a:pPr algn="ctr"/>
            <a:r>
              <a:rPr lang="de-DE" sz="1600" b="1" dirty="0"/>
              <a:t>Auswirkung von Kosten auf Nettorenten </a:t>
            </a:r>
            <a:br>
              <a:rPr lang="de-DE" sz="1600" b="1" dirty="0"/>
            </a:br>
            <a:r>
              <a:rPr lang="de-DE" sz="1600" b="1" dirty="0"/>
              <a:t>(nach Steuern, Sozialabgaben und Kosten)</a:t>
            </a:r>
          </a:p>
        </p:txBody>
      </p:sp>
      <p:graphicFrame>
        <p:nvGraphicFramePr>
          <p:cNvPr id="20" name="Diagramm 19">
            <a:extLst>
              <a:ext uri="{FF2B5EF4-FFF2-40B4-BE49-F238E27FC236}">
                <a16:creationId xmlns:a16="http://schemas.microsoft.com/office/drawing/2014/main" id="{C966A433-6D0B-4DA5-9501-E238A797D24C}"/>
              </a:ext>
            </a:extLst>
          </p:cNvPr>
          <p:cNvGraphicFramePr/>
          <p:nvPr>
            <p:extLst>
              <p:ext uri="{D42A27DB-BD31-4B8C-83A1-F6EECF244321}">
                <p14:modId xmlns:p14="http://schemas.microsoft.com/office/powerpoint/2010/main" val="4123555089"/>
              </p:ext>
            </p:extLst>
          </p:nvPr>
        </p:nvGraphicFramePr>
        <p:xfrm>
          <a:off x="8084878" y="1672770"/>
          <a:ext cx="3981471" cy="44740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e 5">
            <a:extLst>
              <a:ext uri="{FF2B5EF4-FFF2-40B4-BE49-F238E27FC236}">
                <a16:creationId xmlns:a16="http://schemas.microsoft.com/office/drawing/2014/main" id="{1C354179-70BA-405B-BF95-769492131852}"/>
              </a:ext>
            </a:extLst>
          </p:cNvPr>
          <p:cNvGraphicFramePr>
            <a:graphicFrameLocks noGrp="1"/>
          </p:cNvGraphicFramePr>
          <p:nvPr>
            <p:extLst>
              <p:ext uri="{D42A27DB-BD31-4B8C-83A1-F6EECF244321}">
                <p14:modId xmlns:p14="http://schemas.microsoft.com/office/powerpoint/2010/main" val="2812097538"/>
              </p:ext>
            </p:extLst>
          </p:nvPr>
        </p:nvGraphicFramePr>
        <p:xfrm>
          <a:off x="408663" y="1672770"/>
          <a:ext cx="3289577" cy="4067631"/>
        </p:xfrm>
        <a:graphic>
          <a:graphicData uri="http://schemas.openxmlformats.org/drawingml/2006/table">
            <a:tbl>
              <a:tblPr/>
              <a:tblGrid>
                <a:gridCol w="1509709">
                  <a:extLst>
                    <a:ext uri="{9D8B030D-6E8A-4147-A177-3AD203B41FA5}">
                      <a16:colId xmlns:a16="http://schemas.microsoft.com/office/drawing/2014/main" val="827877073"/>
                    </a:ext>
                  </a:extLst>
                </a:gridCol>
                <a:gridCol w="889934">
                  <a:extLst>
                    <a:ext uri="{9D8B030D-6E8A-4147-A177-3AD203B41FA5}">
                      <a16:colId xmlns:a16="http://schemas.microsoft.com/office/drawing/2014/main" val="3745777255"/>
                    </a:ext>
                  </a:extLst>
                </a:gridCol>
                <a:gridCol w="889934">
                  <a:extLst>
                    <a:ext uri="{9D8B030D-6E8A-4147-A177-3AD203B41FA5}">
                      <a16:colId xmlns:a16="http://schemas.microsoft.com/office/drawing/2014/main" val="2110314678"/>
                    </a:ext>
                  </a:extLst>
                </a:gridCol>
              </a:tblGrid>
              <a:tr h="339613">
                <a:tc>
                  <a:txBody>
                    <a:bodyPr/>
                    <a:lstStyle/>
                    <a:p>
                      <a:pPr algn="ctr" fontAlgn="ctr"/>
                      <a:r>
                        <a:rPr lang="de-DE" sz="1000" b="0" i="0" u="none" strike="noStrike" dirty="0">
                          <a:solidFill>
                            <a:srgbClr val="4472C4"/>
                          </a:solidFill>
                          <a:effectLst/>
                          <a:latin typeface="Arial" panose="020B0604020202020204" pitchFamily="34" charset="0"/>
                        </a:rPr>
                        <a:t> </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a:txBody>
                    <a:bodyPr/>
                    <a:lstStyle/>
                    <a:p>
                      <a:pPr algn="ctr" fontAlgn="ctr"/>
                      <a:r>
                        <a:rPr lang="de-DE" sz="1200" b="1" i="0" u="none" strike="noStrike">
                          <a:solidFill>
                            <a:srgbClr val="FFFFFF"/>
                          </a:solidFill>
                          <a:effectLst/>
                          <a:latin typeface="Arial" panose="020B0604020202020204" pitchFamily="34" charset="0"/>
                        </a:rPr>
                        <a:t>Basis</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4472C4"/>
                    </a:solidFill>
                  </a:tcPr>
                </a:tc>
                <a:tc>
                  <a:txBody>
                    <a:bodyPr/>
                    <a:lstStyle/>
                    <a:p>
                      <a:pPr algn="ctr" fontAlgn="ctr"/>
                      <a:r>
                        <a:rPr lang="de-DE" sz="1200" b="1" i="0" u="none" strike="noStrike">
                          <a:solidFill>
                            <a:srgbClr val="FFFFFF"/>
                          </a:solidFill>
                          <a:effectLst/>
                          <a:latin typeface="Arial" panose="020B0604020202020204" pitchFamily="34" charset="0"/>
                        </a:rPr>
                        <a:t>privat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469054928"/>
                  </a:ext>
                </a:extLst>
              </a:tr>
              <a:tr h="532574">
                <a:tc>
                  <a:txBody>
                    <a:bodyPr/>
                    <a:lstStyle/>
                    <a:p>
                      <a:pPr algn="l" fontAlgn="ctr"/>
                      <a:r>
                        <a:rPr lang="de-DE" sz="1000" b="1" i="0" u="none" strike="noStrike">
                          <a:solidFill>
                            <a:srgbClr val="000000"/>
                          </a:solidFill>
                          <a:effectLst/>
                          <a:latin typeface="Arial" panose="020B0604020202020204" pitchFamily="34" charset="0"/>
                        </a:rPr>
                        <a:t>Einkommen brutto</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40.000 €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40.000 €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451017075"/>
                  </a:ext>
                </a:extLst>
              </a:tr>
              <a:tr h="532574">
                <a:tc>
                  <a:txBody>
                    <a:bodyPr/>
                    <a:lstStyle/>
                    <a:p>
                      <a:pPr algn="l" fontAlgn="ctr"/>
                      <a:r>
                        <a:rPr lang="de-DE" sz="1000" b="1" i="0" u="none" strike="noStrike">
                          <a:solidFill>
                            <a:srgbClr val="000000"/>
                          </a:solidFill>
                          <a:effectLst/>
                          <a:latin typeface="Arial" panose="020B0604020202020204" pitchFamily="34" charset="0"/>
                        </a:rPr>
                        <a:t>Steuern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chemeClr val="accent1"/>
                          </a:solidFill>
                          <a:effectLst/>
                          <a:latin typeface="Arial" panose="020B0604020202020204" pitchFamily="34" charset="0"/>
                        </a:rPr>
                        <a:t>5.937 €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chemeClr val="accent1"/>
                          </a:solidFill>
                          <a:effectLst/>
                          <a:latin typeface="Arial" panose="020B0604020202020204" pitchFamily="34" charset="0"/>
                        </a:rPr>
                        <a:t>7.317 €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32826480"/>
                  </a:ext>
                </a:extLst>
              </a:tr>
              <a:tr h="532574">
                <a:tc>
                  <a:txBody>
                    <a:bodyPr/>
                    <a:lstStyle/>
                    <a:p>
                      <a:pPr algn="l" fontAlgn="ctr"/>
                      <a:r>
                        <a:rPr lang="de-DE" sz="1000" b="1" i="0" u="none" strike="noStrike">
                          <a:solidFill>
                            <a:srgbClr val="000000"/>
                          </a:solidFill>
                          <a:effectLst/>
                          <a:latin typeface="Arial" panose="020B0604020202020204" pitchFamily="34" charset="0"/>
                        </a:rPr>
                        <a:t>Sozialabgaben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a:solidFill>
                            <a:srgbClr val="000000"/>
                          </a:solidFill>
                          <a:effectLst/>
                          <a:latin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797951237"/>
                  </a:ext>
                </a:extLst>
              </a:tr>
              <a:tr h="532574">
                <a:tc>
                  <a:txBody>
                    <a:bodyPr/>
                    <a:lstStyle/>
                    <a:p>
                      <a:pPr algn="l" fontAlgn="ctr"/>
                      <a:r>
                        <a:rPr lang="de-DE" sz="1000" b="1" i="0" u="none" strike="noStrike">
                          <a:solidFill>
                            <a:srgbClr val="000000"/>
                          </a:solidFill>
                          <a:effectLst/>
                          <a:latin typeface="Arial" panose="020B0604020202020204" pitchFamily="34" charset="0"/>
                        </a:rPr>
                        <a:t>Rürup-Sparbeitrag</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chemeClr val="accent1"/>
                          </a:solidFill>
                          <a:effectLst/>
                          <a:latin typeface="Arial" panose="020B0604020202020204" pitchFamily="34" charset="0"/>
                        </a:rPr>
                        <a:t>4.000 €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000" b="0" i="0" u="none" strike="noStrike" dirty="0">
                          <a:solidFill>
                            <a:srgbClr val="000000"/>
                          </a:solidFill>
                          <a:effectLst/>
                          <a:latin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51835733"/>
                  </a:ext>
                </a:extLst>
              </a:tr>
              <a:tr h="532574">
                <a:tc>
                  <a:txBody>
                    <a:bodyPr/>
                    <a:lstStyle/>
                    <a:p>
                      <a:pPr algn="l" fontAlgn="ctr"/>
                      <a:r>
                        <a:rPr lang="de-DE" sz="1000" b="1" i="0" u="none" strike="noStrike">
                          <a:solidFill>
                            <a:srgbClr val="000000"/>
                          </a:solidFill>
                          <a:effectLst/>
                          <a:latin typeface="Arial" panose="020B0604020202020204" pitchFamily="34" charset="0"/>
                        </a:rPr>
                        <a:t>Einkommen netto</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30.063 €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32.683 €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734526670"/>
                  </a:ext>
                </a:extLst>
              </a:tr>
              <a:tr h="532574">
                <a:tc>
                  <a:txBody>
                    <a:bodyPr/>
                    <a:lstStyle/>
                    <a:p>
                      <a:pPr algn="l" fontAlgn="ctr"/>
                      <a:r>
                        <a:rPr lang="de-DE" sz="1000" b="1" i="0" u="none" strike="noStrike">
                          <a:solidFill>
                            <a:srgbClr val="000000"/>
                          </a:solidFill>
                          <a:effectLst/>
                          <a:latin typeface="Arial" panose="020B0604020202020204" pitchFamily="34" charset="0"/>
                        </a:rPr>
                        <a:t>Privater Sparbeitrag</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000" b="0" i="0" u="none" strike="noStrike">
                          <a:solidFill>
                            <a:srgbClr val="000000"/>
                          </a:solidFill>
                          <a:effectLst/>
                          <a:latin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chemeClr val="accent1"/>
                          </a:solidFill>
                          <a:effectLst/>
                          <a:latin typeface="Arial" panose="020B0604020202020204" pitchFamily="34" charset="0"/>
                        </a:rPr>
                        <a:t>2.620 €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65003603"/>
                  </a:ext>
                </a:extLst>
              </a:tr>
              <a:tr h="532574">
                <a:tc>
                  <a:txBody>
                    <a:bodyPr/>
                    <a:lstStyle/>
                    <a:p>
                      <a:pPr algn="l" fontAlgn="ctr"/>
                      <a:r>
                        <a:rPr lang="de-DE" sz="1000" b="1" i="0" u="none" strike="noStrike" dirty="0">
                          <a:solidFill>
                            <a:srgbClr val="000000"/>
                          </a:solidFill>
                          <a:effectLst/>
                          <a:latin typeface="Arial" panose="020B0604020202020204" pitchFamily="34" charset="0"/>
                        </a:rPr>
                        <a:t>Verfügbares </a:t>
                      </a:r>
                      <a:br>
                        <a:rPr lang="de-DE" sz="1000" b="1" i="0" u="none" strike="noStrike" dirty="0">
                          <a:solidFill>
                            <a:srgbClr val="000000"/>
                          </a:solidFill>
                          <a:effectLst/>
                          <a:latin typeface="Arial" panose="020B0604020202020204" pitchFamily="34" charset="0"/>
                        </a:rPr>
                      </a:br>
                      <a:r>
                        <a:rPr lang="de-DE" sz="1000" b="1" i="0" u="none" strike="noStrike" dirty="0">
                          <a:solidFill>
                            <a:srgbClr val="000000"/>
                          </a:solidFill>
                          <a:effectLst/>
                          <a:latin typeface="Arial" panose="020B0604020202020204" pitchFamily="34" charset="0"/>
                        </a:rPr>
                        <a:t>Einkommen netto</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1" i="0" u="none" strike="noStrike" dirty="0">
                          <a:solidFill>
                            <a:schemeClr val="accent1"/>
                          </a:solidFill>
                          <a:effectLst/>
                          <a:latin typeface="Arial" panose="020B0604020202020204" pitchFamily="34" charset="0"/>
                        </a:rPr>
                        <a:t>30.063 €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100" b="1" i="0" u="none" strike="noStrike" dirty="0">
                          <a:solidFill>
                            <a:schemeClr val="accent1"/>
                          </a:solidFill>
                          <a:effectLst/>
                          <a:latin typeface="Arial" panose="020B0604020202020204" pitchFamily="34" charset="0"/>
                        </a:rPr>
                        <a:t>30.063 €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336319073"/>
                  </a:ext>
                </a:extLst>
              </a:tr>
            </a:tbl>
          </a:graphicData>
        </a:graphic>
      </p:graphicFrame>
      <p:graphicFrame>
        <p:nvGraphicFramePr>
          <p:cNvPr id="8" name="Tabelle 7">
            <a:extLst>
              <a:ext uri="{FF2B5EF4-FFF2-40B4-BE49-F238E27FC236}">
                <a16:creationId xmlns:a16="http://schemas.microsoft.com/office/drawing/2014/main" id="{0B6D0EAD-6AB9-47F7-BFC1-A28CCEE72CB1}"/>
              </a:ext>
            </a:extLst>
          </p:cNvPr>
          <p:cNvGraphicFramePr>
            <a:graphicFrameLocks noGrp="1"/>
          </p:cNvGraphicFramePr>
          <p:nvPr>
            <p:extLst>
              <p:ext uri="{D42A27DB-BD31-4B8C-83A1-F6EECF244321}">
                <p14:modId xmlns:p14="http://schemas.microsoft.com/office/powerpoint/2010/main" val="1028398909"/>
              </p:ext>
            </p:extLst>
          </p:nvPr>
        </p:nvGraphicFramePr>
        <p:xfrm>
          <a:off x="4121658" y="1672769"/>
          <a:ext cx="3701542" cy="4067630"/>
        </p:xfrm>
        <a:graphic>
          <a:graphicData uri="http://schemas.openxmlformats.org/drawingml/2006/table">
            <a:tbl>
              <a:tblPr/>
              <a:tblGrid>
                <a:gridCol w="1961264">
                  <a:extLst>
                    <a:ext uri="{9D8B030D-6E8A-4147-A177-3AD203B41FA5}">
                      <a16:colId xmlns:a16="http://schemas.microsoft.com/office/drawing/2014/main" val="1210958444"/>
                    </a:ext>
                  </a:extLst>
                </a:gridCol>
                <a:gridCol w="870139">
                  <a:extLst>
                    <a:ext uri="{9D8B030D-6E8A-4147-A177-3AD203B41FA5}">
                      <a16:colId xmlns:a16="http://schemas.microsoft.com/office/drawing/2014/main" val="1430542720"/>
                    </a:ext>
                  </a:extLst>
                </a:gridCol>
                <a:gridCol w="870139">
                  <a:extLst>
                    <a:ext uri="{9D8B030D-6E8A-4147-A177-3AD203B41FA5}">
                      <a16:colId xmlns:a16="http://schemas.microsoft.com/office/drawing/2014/main" val="664361052"/>
                    </a:ext>
                  </a:extLst>
                </a:gridCol>
              </a:tblGrid>
              <a:tr h="406763">
                <a:tc>
                  <a:txBody>
                    <a:bodyPr/>
                    <a:lstStyle/>
                    <a:p>
                      <a:pPr algn="l" fontAlgn="t"/>
                      <a:endParaRPr lang="de-DE" sz="1000" b="0" i="0" u="none" strike="noStrike" dirty="0">
                        <a:solidFill>
                          <a:srgbClr val="000000"/>
                        </a:solidFill>
                        <a:effectLst/>
                        <a:latin typeface="Arial" panose="020B0604020202020204" pitchFamily="34" charset="0"/>
                      </a:endParaRPr>
                    </a:p>
                  </a:txBody>
                  <a:tcPr marL="6350" marR="6350" marT="6350" marB="0">
                    <a:lnL>
                      <a:noFill/>
                    </a:lnL>
                    <a:lnR w="6350" cap="flat" cmpd="sng" algn="ctr">
                      <a:solidFill>
                        <a:srgbClr val="4472C4"/>
                      </a:solidFill>
                      <a:prstDash val="solid"/>
                      <a:round/>
                      <a:headEnd type="none" w="med" len="med"/>
                      <a:tailEnd type="none" w="med" len="med"/>
                    </a:lnR>
                    <a:lnT>
                      <a:noFill/>
                    </a:lnT>
                    <a:lnB>
                      <a:noFill/>
                    </a:lnB>
                  </a:tcPr>
                </a:tc>
                <a:tc>
                  <a:txBody>
                    <a:bodyPr/>
                    <a:lstStyle/>
                    <a:p>
                      <a:pPr algn="ctr" fontAlgn="ctr"/>
                      <a:r>
                        <a:rPr lang="de-DE" sz="1000" b="1" i="0" u="none" strike="noStrike">
                          <a:solidFill>
                            <a:srgbClr val="FFFFFF"/>
                          </a:solidFill>
                          <a:effectLst/>
                          <a:latin typeface="Arial" panose="020B0604020202020204" pitchFamily="34" charset="0"/>
                        </a:rPr>
                        <a:t>Basis</a:t>
                      </a:r>
                    </a:p>
                  </a:txBody>
                  <a:tcPr marL="6350" marR="6350" marT="6350" marB="0" anchor="ctr">
                    <a:lnL w="6350" cap="flat" cmpd="sng" algn="ctr">
                      <a:solidFill>
                        <a:srgbClr val="4472C4"/>
                      </a:solidFill>
                      <a:prstDash val="solid"/>
                      <a:round/>
                      <a:headEnd type="none" w="med" len="med"/>
                      <a:tailEnd type="none" w="med" len="med"/>
                    </a:lnL>
                    <a:lnR>
                      <a:noFill/>
                    </a:lnR>
                    <a:lnT>
                      <a:noFill/>
                    </a:lnT>
                    <a:lnB>
                      <a:noFill/>
                    </a:lnB>
                    <a:solidFill>
                      <a:srgbClr val="4472C4"/>
                    </a:solidFill>
                  </a:tcPr>
                </a:tc>
                <a:tc>
                  <a:txBody>
                    <a:bodyPr/>
                    <a:lstStyle/>
                    <a:p>
                      <a:pPr algn="ctr" fontAlgn="ctr"/>
                      <a:r>
                        <a:rPr lang="de-DE" sz="1000" b="1" i="0" u="none" strike="noStrike">
                          <a:solidFill>
                            <a:srgbClr val="FFFFFF"/>
                          </a:solidFill>
                          <a:effectLst/>
                          <a:latin typeface="Arial" panose="020B0604020202020204" pitchFamily="34" charset="0"/>
                        </a:rPr>
                        <a:t>privat</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768405692"/>
                  </a:ext>
                </a:extLst>
              </a:tr>
              <a:tr h="406763">
                <a:tc>
                  <a:txBody>
                    <a:bodyPr/>
                    <a:lstStyle/>
                    <a:p>
                      <a:pPr algn="l" fontAlgn="ctr"/>
                      <a:r>
                        <a:rPr lang="de-DE" sz="1000" b="1" i="0" u="none" strike="noStrike" dirty="0">
                          <a:solidFill>
                            <a:srgbClr val="000000"/>
                          </a:solidFill>
                          <a:effectLst/>
                          <a:latin typeface="Arial" panose="020B0604020202020204" pitchFamily="34" charset="0"/>
                        </a:rPr>
                        <a:t>Jährliche Rendite</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6,00 %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6,00 %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397382643"/>
                  </a:ext>
                </a:extLst>
              </a:tr>
              <a:tr h="406763">
                <a:tc>
                  <a:txBody>
                    <a:bodyPr/>
                    <a:lstStyle/>
                    <a:p>
                      <a:pPr algn="l" fontAlgn="ctr"/>
                      <a:r>
                        <a:rPr lang="de-DE" sz="1000" b="1" i="0" u="none" strike="noStrike">
                          <a:solidFill>
                            <a:srgbClr val="000000"/>
                          </a:solidFill>
                          <a:effectLst/>
                          <a:latin typeface="Arial" panose="020B0604020202020204" pitchFamily="34" charset="0"/>
                        </a:rPr>
                        <a:t>Effektivkosten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000" b="0" i="0" u="none" strike="noStrike" dirty="0">
                          <a:solidFill>
                            <a:srgbClr val="000000"/>
                          </a:solidFill>
                          <a:effectLst/>
                          <a:latin typeface="Arial" panose="020B0604020202020204" pitchFamily="34" charset="0"/>
                        </a:rPr>
                        <a:t>1,50 %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000" b="0" i="0" u="none" strike="noStrike" dirty="0">
                          <a:solidFill>
                            <a:srgbClr val="000000"/>
                          </a:solidFill>
                          <a:effectLst/>
                          <a:latin typeface="Arial" panose="020B0604020202020204" pitchFamily="34" charset="0"/>
                        </a:rPr>
                        <a:t>1,50 %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10135054"/>
                  </a:ext>
                </a:extLst>
              </a:tr>
              <a:tr h="406763">
                <a:tc>
                  <a:txBody>
                    <a:bodyPr/>
                    <a:lstStyle/>
                    <a:p>
                      <a:pPr algn="l" fontAlgn="ctr"/>
                      <a:r>
                        <a:rPr lang="de-DE" sz="1000" b="1" i="0" u="none" strike="noStrike">
                          <a:solidFill>
                            <a:srgbClr val="000000"/>
                          </a:solidFill>
                          <a:effectLst/>
                          <a:latin typeface="Arial" panose="020B0604020202020204" pitchFamily="34" charset="0"/>
                        </a:rPr>
                        <a:t>Effektivrendite</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1,50 %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4,50 %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505762724"/>
                  </a:ext>
                </a:extLst>
              </a:tr>
              <a:tr h="406763">
                <a:tc>
                  <a:txBody>
                    <a:bodyPr/>
                    <a:lstStyle/>
                    <a:p>
                      <a:pPr algn="l" fontAlgn="ctr"/>
                      <a:r>
                        <a:rPr lang="de-DE" sz="1000" b="1" i="0" u="none" strike="noStrike" dirty="0">
                          <a:solidFill>
                            <a:srgbClr val="000000"/>
                          </a:solidFill>
                          <a:effectLst/>
                          <a:latin typeface="Arial" panose="020B0604020202020204" pitchFamily="34" charset="0"/>
                        </a:rPr>
                        <a:t>Sparbeitrag p.a.</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4.000 €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100" b="1" i="0" u="none" strike="noStrike" dirty="0">
                          <a:solidFill>
                            <a:srgbClr val="4472C4"/>
                          </a:solidFill>
                          <a:effectLst/>
                          <a:latin typeface="Arial" panose="020B0604020202020204" pitchFamily="34" charset="0"/>
                        </a:rPr>
                        <a:t>2.620 €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0631331"/>
                  </a:ext>
                </a:extLst>
              </a:tr>
              <a:tr h="406763">
                <a:tc>
                  <a:txBody>
                    <a:bodyPr/>
                    <a:lstStyle/>
                    <a:p>
                      <a:pPr algn="l" fontAlgn="ctr"/>
                      <a:r>
                        <a:rPr lang="de-DE" sz="1000" b="1" i="0" u="none" strike="noStrike">
                          <a:solidFill>
                            <a:srgbClr val="000000"/>
                          </a:solidFill>
                          <a:effectLst/>
                          <a:latin typeface="Arial" panose="020B0604020202020204" pitchFamily="34" charset="0"/>
                        </a:rPr>
                        <a:t>Guthaben nach 37 Jahren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380.553 €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249.268 €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75464448"/>
                  </a:ext>
                </a:extLst>
              </a:tr>
              <a:tr h="406763">
                <a:tc>
                  <a:txBody>
                    <a:bodyPr/>
                    <a:lstStyle/>
                    <a:p>
                      <a:pPr algn="l" fontAlgn="ctr"/>
                      <a:r>
                        <a:rPr lang="de-DE" sz="1000" b="1" i="0" u="none" strike="noStrike">
                          <a:solidFill>
                            <a:srgbClr val="000000"/>
                          </a:solidFill>
                          <a:effectLst/>
                          <a:latin typeface="Arial" panose="020B0604020202020204" pitchFamily="34" charset="0"/>
                        </a:rPr>
                        <a:t>Monatliche Bruttorente </a:t>
                      </a:r>
                      <a:br>
                        <a:rPr lang="de-DE" sz="1000" b="1" i="0" u="none" strike="noStrike">
                          <a:solidFill>
                            <a:srgbClr val="000000"/>
                          </a:solidFill>
                          <a:effectLst/>
                          <a:latin typeface="Arial" panose="020B0604020202020204" pitchFamily="34" charset="0"/>
                        </a:rPr>
                      </a:br>
                      <a:r>
                        <a:rPr lang="de-DE" sz="900" b="0" i="0" u="none" strike="noStrike">
                          <a:solidFill>
                            <a:srgbClr val="000000"/>
                          </a:solidFill>
                          <a:effectLst/>
                          <a:latin typeface="Arial" panose="020B0604020202020204" pitchFamily="34" charset="0"/>
                        </a:rPr>
                        <a:t>(Rentenfaktor 29)</a:t>
                      </a:r>
                      <a:endParaRPr lang="de-DE" sz="1000" b="1" i="0" u="none" strike="noStrike">
                        <a:solidFill>
                          <a:srgbClr val="000000"/>
                        </a:solidFill>
                        <a:effectLst/>
                        <a:latin typeface="Arial" panose="020B0604020202020204" pitchFamily="34"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1.103,60 €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722,88 €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54304687"/>
                  </a:ext>
                </a:extLst>
              </a:tr>
              <a:tr h="406763">
                <a:tc>
                  <a:txBody>
                    <a:bodyPr/>
                    <a:lstStyle/>
                    <a:p>
                      <a:pPr algn="l" fontAlgn="ctr"/>
                      <a:r>
                        <a:rPr lang="de-DE" sz="1000" b="1" i="0" u="none" strike="noStrike">
                          <a:solidFill>
                            <a:srgbClr val="000000"/>
                          </a:solidFill>
                          <a:effectLst/>
                          <a:latin typeface="Arial" panose="020B0604020202020204" pitchFamily="34" charset="0"/>
                        </a:rPr>
                        <a:t>Steuern pro Monat</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167629233"/>
                  </a:ext>
                </a:extLst>
              </a:tr>
              <a:tr h="406763">
                <a:tc>
                  <a:txBody>
                    <a:bodyPr/>
                    <a:lstStyle/>
                    <a:p>
                      <a:pPr algn="l" fontAlgn="ctr"/>
                      <a:r>
                        <a:rPr lang="de-DE" sz="1000" b="1" i="0" u="none" strike="noStrike">
                          <a:solidFill>
                            <a:srgbClr val="000000"/>
                          </a:solidFill>
                          <a:effectLst/>
                          <a:latin typeface="Arial" panose="020B0604020202020204" pitchFamily="34" charset="0"/>
                        </a:rPr>
                        <a:t>Monatliche Nettorente</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1.103,60 €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722,88 €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20864350"/>
                  </a:ext>
                </a:extLst>
              </a:tr>
              <a:tr h="406763">
                <a:tc>
                  <a:txBody>
                    <a:bodyPr/>
                    <a:lstStyle/>
                    <a:p>
                      <a:pPr algn="l" fontAlgn="ctr"/>
                      <a:r>
                        <a:rPr lang="de-DE" sz="1000" b="1" i="0" u="none" strike="noStrike">
                          <a:solidFill>
                            <a:srgbClr val="000000"/>
                          </a:solidFill>
                          <a:effectLst/>
                          <a:latin typeface="Arial" panose="020B0604020202020204" pitchFamily="34" charset="0"/>
                        </a:rPr>
                        <a:t>Differenz Nettorenten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de-DE" sz="1100" b="1" i="0" u="none" strike="noStrike" dirty="0">
                          <a:solidFill>
                            <a:srgbClr val="4472C4"/>
                          </a:solidFill>
                          <a:effectLst/>
                          <a:latin typeface="Arial" panose="020B0604020202020204" pitchFamily="34" charset="0"/>
                        </a:rPr>
                        <a:t>380,73 € (52,67 %)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de-DE"/>
                    </a:p>
                  </a:txBody>
                  <a:tcPr/>
                </a:tc>
                <a:extLst>
                  <a:ext uri="{0D108BD9-81ED-4DB2-BD59-A6C34878D82A}">
                    <a16:rowId xmlns:a16="http://schemas.microsoft.com/office/drawing/2014/main" val="3152062179"/>
                  </a:ext>
                </a:extLst>
              </a:tr>
            </a:tbl>
          </a:graphicData>
        </a:graphic>
      </p:graphicFrame>
      <p:sp>
        <p:nvSpPr>
          <p:cNvPr id="11" name="Textfeld 10">
            <a:extLst>
              <a:ext uri="{FF2B5EF4-FFF2-40B4-BE49-F238E27FC236}">
                <a16:creationId xmlns:a16="http://schemas.microsoft.com/office/drawing/2014/main" id="{32FCD335-B386-4FA9-B53B-028F06F8610C}"/>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Fall 4: Selbstständiger Single (ohne Kinder)</a:t>
            </a:r>
          </a:p>
        </p:txBody>
      </p:sp>
      <p:sp>
        <p:nvSpPr>
          <p:cNvPr id="12" name="Textfeld 11">
            <a:extLst>
              <a:ext uri="{FF2B5EF4-FFF2-40B4-BE49-F238E27FC236}">
                <a16:creationId xmlns:a16="http://schemas.microsoft.com/office/drawing/2014/main" id="{77D58A08-DAB6-4295-ADB4-865EF16BB838}"/>
              </a:ext>
            </a:extLst>
          </p:cNvPr>
          <p:cNvSpPr txBox="1"/>
          <p:nvPr/>
        </p:nvSpPr>
        <p:spPr>
          <a:xfrm>
            <a:off x="10157950" y="2798224"/>
            <a:ext cx="909223" cy="338554"/>
          </a:xfrm>
          <a:prstGeom prst="rect">
            <a:avLst/>
          </a:prstGeom>
          <a:solidFill>
            <a:schemeClr val="accent1"/>
          </a:solidFill>
          <a:ln>
            <a:solidFill>
              <a:schemeClr val="bg1"/>
            </a:solidFill>
          </a:ln>
        </p:spPr>
        <p:txBody>
          <a:bodyPr wrap="none" rtlCol="0">
            <a:spAutoFit/>
          </a:bodyPr>
          <a:lstStyle/>
          <a:p>
            <a:r>
              <a:rPr lang="de-DE" sz="1600" b="1" dirty="0">
                <a:solidFill>
                  <a:schemeClr val="bg1"/>
                </a:solidFill>
              </a:rPr>
              <a:t>849,29 €</a:t>
            </a:r>
          </a:p>
        </p:txBody>
      </p:sp>
    </p:spTree>
    <p:extLst>
      <p:ext uri="{BB962C8B-B14F-4D97-AF65-F5344CB8AC3E}">
        <p14:creationId xmlns:p14="http://schemas.microsoft.com/office/powerpoint/2010/main" val="172002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Graphic spid="20" grpId="0">
        <p:bldAsOne/>
      </p:bldGraphic>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76BE631-4B34-4D67-876D-B36CE9E458DA}"/>
              </a:ext>
            </a:extLst>
          </p:cNvPr>
          <p:cNvSpPr/>
          <p:nvPr/>
        </p:nvSpPr>
        <p:spPr>
          <a:xfrm>
            <a:off x="957942" y="3631816"/>
            <a:ext cx="7636720" cy="1818820"/>
          </a:xfrm>
          <a:prstGeom prst="rect">
            <a:avLst/>
          </a:prstGeom>
          <a:solidFill>
            <a:srgbClr val="DAE3F3">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CF6122F-CC36-4E98-9BD4-BF4372EE9606}"/>
              </a:ext>
            </a:extLst>
          </p:cNvPr>
          <p:cNvSpPr/>
          <p:nvPr/>
        </p:nvSpPr>
        <p:spPr>
          <a:xfrm>
            <a:off x="957942" y="1800377"/>
            <a:ext cx="7636719" cy="1843951"/>
          </a:xfrm>
          <a:prstGeom prst="rect">
            <a:avLst/>
          </a:prstGeom>
          <a:solidFill>
            <a:srgbClr val="FBE5D6">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5" name="Diagramm 4">
            <a:extLst>
              <a:ext uri="{FF2B5EF4-FFF2-40B4-BE49-F238E27FC236}">
                <a16:creationId xmlns:a16="http://schemas.microsoft.com/office/drawing/2014/main" id="{2B815563-23C1-4791-847F-C40C4D497464}"/>
              </a:ext>
            </a:extLst>
          </p:cNvPr>
          <p:cNvGraphicFramePr>
            <a:graphicFrameLocks/>
          </p:cNvGraphicFramePr>
          <p:nvPr/>
        </p:nvGraphicFramePr>
        <p:xfrm>
          <a:off x="299719" y="1583367"/>
          <a:ext cx="11718110" cy="4966725"/>
        </p:xfrm>
        <a:graphic>
          <a:graphicData uri="http://schemas.openxmlformats.org/drawingml/2006/chart">
            <c:chart xmlns:c="http://schemas.openxmlformats.org/drawingml/2006/chart" xmlns:r="http://schemas.openxmlformats.org/officeDocument/2006/relationships" r:id="rId3"/>
          </a:graphicData>
        </a:graphic>
      </p:graphicFrame>
      <p:sp>
        <p:nvSpPr>
          <p:cNvPr id="11" name="Legende: Linie 10">
            <a:extLst>
              <a:ext uri="{FF2B5EF4-FFF2-40B4-BE49-F238E27FC236}">
                <a16:creationId xmlns:a16="http://schemas.microsoft.com/office/drawing/2014/main" id="{3B2A4848-C512-4277-86AE-C92F605FF500}"/>
              </a:ext>
            </a:extLst>
          </p:cNvPr>
          <p:cNvSpPr/>
          <p:nvPr/>
        </p:nvSpPr>
        <p:spPr>
          <a:xfrm>
            <a:off x="9252883" y="1423350"/>
            <a:ext cx="2639398" cy="754053"/>
          </a:xfrm>
          <a:prstGeom prst="borderCallout1">
            <a:avLst>
              <a:gd name="adj1" fmla="val 46846"/>
              <a:gd name="adj2" fmla="val -3824"/>
              <a:gd name="adj3" fmla="val 112500"/>
              <a:gd name="adj4" fmla="val -38333"/>
            </a:avLst>
          </a:prstGeom>
          <a:solidFill>
            <a:schemeClr val="accent2">
              <a:lumMod val="20000"/>
              <a:lumOff val="80000"/>
            </a:schemeClr>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Basisrente</a:t>
            </a:r>
            <a:r>
              <a:rPr lang="de-DE" sz="1400" dirty="0">
                <a:solidFill>
                  <a:schemeClr val="tx1"/>
                </a:solidFill>
              </a:rPr>
              <a:t> ist um … € </a:t>
            </a:r>
            <a:r>
              <a:rPr lang="de-DE" sz="1400" b="1" dirty="0">
                <a:solidFill>
                  <a:schemeClr val="tx1"/>
                </a:solidFill>
              </a:rPr>
              <a:t>besser</a:t>
            </a:r>
            <a:r>
              <a:rPr lang="de-DE" sz="1400" dirty="0">
                <a:solidFill>
                  <a:schemeClr val="tx1"/>
                </a:solidFill>
              </a:rPr>
              <a:t> als eine pAV-Lösung (3. Schicht)</a:t>
            </a:r>
          </a:p>
        </p:txBody>
      </p:sp>
      <p:sp>
        <p:nvSpPr>
          <p:cNvPr id="12" name="Legende: Linie 11">
            <a:extLst>
              <a:ext uri="{FF2B5EF4-FFF2-40B4-BE49-F238E27FC236}">
                <a16:creationId xmlns:a16="http://schemas.microsoft.com/office/drawing/2014/main" id="{7FEE5637-1AD5-48F3-86EC-018D9DC39DBC}"/>
              </a:ext>
            </a:extLst>
          </p:cNvPr>
          <p:cNvSpPr/>
          <p:nvPr/>
        </p:nvSpPr>
        <p:spPr>
          <a:xfrm>
            <a:off x="9361740" y="4947517"/>
            <a:ext cx="2639398" cy="754053"/>
          </a:xfrm>
          <a:prstGeom prst="borderCallout1">
            <a:avLst>
              <a:gd name="adj1" fmla="val 46846"/>
              <a:gd name="adj2" fmla="val -3824"/>
              <a:gd name="adj3" fmla="val -4434"/>
              <a:gd name="adj4" fmla="val -43113"/>
            </a:avLst>
          </a:prstGeom>
          <a:solidFill>
            <a:schemeClr val="accent1">
              <a:lumMod val="20000"/>
              <a:lumOff val="80000"/>
            </a:schemeClr>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Basisrente</a:t>
            </a:r>
            <a:r>
              <a:rPr lang="de-DE" sz="1400" dirty="0">
                <a:solidFill>
                  <a:schemeClr val="tx1"/>
                </a:solidFill>
              </a:rPr>
              <a:t> ist um … € </a:t>
            </a:r>
            <a:r>
              <a:rPr lang="de-DE" sz="1400" b="1" dirty="0">
                <a:solidFill>
                  <a:schemeClr val="tx1"/>
                </a:solidFill>
              </a:rPr>
              <a:t>schlechter</a:t>
            </a:r>
            <a:r>
              <a:rPr lang="de-DE" sz="1400" dirty="0">
                <a:solidFill>
                  <a:schemeClr val="tx1"/>
                </a:solidFill>
              </a:rPr>
              <a:t> als eine pAV-Lösung (3. Schicht)</a:t>
            </a:r>
          </a:p>
        </p:txBody>
      </p:sp>
      <p:sp>
        <p:nvSpPr>
          <p:cNvPr id="13" name="Textfeld 12">
            <a:extLst>
              <a:ext uri="{FF2B5EF4-FFF2-40B4-BE49-F238E27FC236}">
                <a16:creationId xmlns:a16="http://schemas.microsoft.com/office/drawing/2014/main" id="{1169314F-BC19-418B-893A-E559774C63A6}"/>
              </a:ext>
            </a:extLst>
          </p:cNvPr>
          <p:cNvSpPr txBox="1"/>
          <p:nvPr/>
        </p:nvSpPr>
        <p:spPr>
          <a:xfrm>
            <a:off x="174171" y="624972"/>
            <a:ext cx="10232572" cy="646331"/>
          </a:xfrm>
          <a:prstGeom prst="rect">
            <a:avLst/>
          </a:prstGeom>
          <a:noFill/>
        </p:spPr>
        <p:txBody>
          <a:bodyPr wrap="square" rtlCol="0">
            <a:spAutoFit/>
          </a:bodyPr>
          <a:lstStyle/>
          <a:p>
            <a:r>
              <a:rPr lang="de-DE" b="1" dirty="0"/>
              <a:t>Sensitivitätsanalyse: Basisrente mit unterschiedlichen Kostenannahmen im Vergleich zu einer günstigen privaten Rentenversicherung der 3. Schicht bei unterschiedlichen Renditeannahmen</a:t>
            </a:r>
          </a:p>
        </p:txBody>
      </p:sp>
      <p:cxnSp>
        <p:nvCxnSpPr>
          <p:cNvPr id="15" name="Gerader Verbinder 14">
            <a:extLst>
              <a:ext uri="{FF2B5EF4-FFF2-40B4-BE49-F238E27FC236}">
                <a16:creationId xmlns:a16="http://schemas.microsoft.com/office/drawing/2014/main" id="{68D4904F-EFB6-4399-99E4-BF28BE12F1D5}"/>
              </a:ext>
            </a:extLst>
          </p:cNvPr>
          <p:cNvCxnSpPr/>
          <p:nvPr/>
        </p:nvCxnSpPr>
        <p:spPr>
          <a:xfrm>
            <a:off x="1948543" y="1800376"/>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882A9B50-A995-439A-806C-4A39BED8FF1B}"/>
              </a:ext>
            </a:extLst>
          </p:cNvPr>
          <p:cNvCxnSpPr/>
          <p:nvPr/>
        </p:nvCxnSpPr>
        <p:spPr>
          <a:xfrm>
            <a:off x="3820886" y="1819198"/>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5B77C2B-D796-41A8-B6DB-23419A0E65E2}"/>
              </a:ext>
            </a:extLst>
          </p:cNvPr>
          <p:cNvCxnSpPr/>
          <p:nvPr/>
        </p:nvCxnSpPr>
        <p:spPr>
          <a:xfrm>
            <a:off x="5747657" y="1819198"/>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6AB4F1D-B7B5-438E-8510-47501C41F136}"/>
              </a:ext>
            </a:extLst>
          </p:cNvPr>
          <p:cNvCxnSpPr/>
          <p:nvPr/>
        </p:nvCxnSpPr>
        <p:spPr>
          <a:xfrm>
            <a:off x="7652657" y="1819198"/>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1">
            <a:extLst>
              <a:ext uri="{FF2B5EF4-FFF2-40B4-BE49-F238E27FC236}">
                <a16:creationId xmlns:a16="http://schemas.microsoft.com/office/drawing/2014/main" id="{2ADE8116-8229-45B3-A9CA-DF11F7A59863}"/>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22</a:t>
            </a:fld>
            <a:endParaRPr lang="de-DE" sz="1000" dirty="0"/>
          </a:p>
        </p:txBody>
      </p:sp>
      <p:pic>
        <p:nvPicPr>
          <p:cNvPr id="19" name="Grafik 18">
            <a:extLst>
              <a:ext uri="{FF2B5EF4-FFF2-40B4-BE49-F238E27FC236}">
                <a16:creationId xmlns:a16="http://schemas.microsoft.com/office/drawing/2014/main" id="{1239071C-69C9-4583-B8E2-246B0F905A0F}"/>
              </a:ext>
            </a:extLst>
          </p:cNvPr>
          <p:cNvPicPr>
            <a:picLocks noChangeAspect="1"/>
          </p:cNvPicPr>
          <p:nvPr/>
        </p:nvPicPr>
        <p:blipFill>
          <a:blip r:embed="rId4"/>
          <a:stretch>
            <a:fillRect/>
          </a:stretch>
        </p:blipFill>
        <p:spPr>
          <a:xfrm>
            <a:off x="11261725" y="22139"/>
            <a:ext cx="795293" cy="535015"/>
          </a:xfrm>
          <a:prstGeom prst="rect">
            <a:avLst/>
          </a:prstGeom>
        </p:spPr>
      </p:pic>
      <p:sp>
        <p:nvSpPr>
          <p:cNvPr id="20" name="Textfeld 19">
            <a:extLst>
              <a:ext uri="{FF2B5EF4-FFF2-40B4-BE49-F238E27FC236}">
                <a16:creationId xmlns:a16="http://schemas.microsoft.com/office/drawing/2014/main" id="{82433604-D457-4534-8E1F-437C987C3E16}"/>
              </a:ext>
            </a:extLst>
          </p:cNvPr>
          <p:cNvSpPr txBox="1"/>
          <p:nvPr/>
        </p:nvSpPr>
        <p:spPr>
          <a:xfrm>
            <a:off x="30471" y="3464050"/>
            <a:ext cx="909223" cy="338554"/>
          </a:xfrm>
          <a:prstGeom prst="rect">
            <a:avLst/>
          </a:prstGeom>
          <a:solidFill>
            <a:schemeClr val="accent1"/>
          </a:solidFill>
          <a:ln>
            <a:solidFill>
              <a:schemeClr val="bg1"/>
            </a:solidFill>
          </a:ln>
        </p:spPr>
        <p:txBody>
          <a:bodyPr wrap="none" rtlCol="0">
            <a:spAutoFit/>
          </a:bodyPr>
          <a:lstStyle/>
          <a:p>
            <a:r>
              <a:rPr lang="de-DE" sz="1600" b="1" dirty="0">
                <a:solidFill>
                  <a:schemeClr val="bg1"/>
                </a:solidFill>
              </a:rPr>
              <a:t>849,29 €</a:t>
            </a:r>
          </a:p>
        </p:txBody>
      </p:sp>
      <p:sp>
        <p:nvSpPr>
          <p:cNvPr id="21" name="Textfeld 20">
            <a:extLst>
              <a:ext uri="{FF2B5EF4-FFF2-40B4-BE49-F238E27FC236}">
                <a16:creationId xmlns:a16="http://schemas.microsoft.com/office/drawing/2014/main" id="{EA2E4364-996D-499C-ADBD-1978BEE5CAE4}"/>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Fall 4: Selbstständiger Single (ohne Kinder)</a:t>
            </a:r>
          </a:p>
        </p:txBody>
      </p:sp>
    </p:spTree>
    <p:extLst>
      <p:ext uri="{BB962C8B-B14F-4D97-AF65-F5344CB8AC3E}">
        <p14:creationId xmlns:p14="http://schemas.microsoft.com/office/powerpoint/2010/main" val="4097757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4887C153-FC95-46F3-BE87-E4198857703E}"/>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23</a:t>
            </a:fld>
            <a:endParaRPr lang="de-DE" sz="1000" dirty="0"/>
          </a:p>
        </p:txBody>
      </p:sp>
      <p:pic>
        <p:nvPicPr>
          <p:cNvPr id="16" name="Grafik 15">
            <a:extLst>
              <a:ext uri="{FF2B5EF4-FFF2-40B4-BE49-F238E27FC236}">
                <a16:creationId xmlns:a16="http://schemas.microsoft.com/office/drawing/2014/main" id="{EDBA333A-C380-4417-BF3E-53ABD4A254CA}"/>
              </a:ext>
            </a:extLst>
          </p:cNvPr>
          <p:cNvPicPr>
            <a:picLocks noChangeAspect="1"/>
          </p:cNvPicPr>
          <p:nvPr/>
        </p:nvPicPr>
        <p:blipFill>
          <a:blip r:embed="rId2"/>
          <a:stretch>
            <a:fillRect/>
          </a:stretch>
        </p:blipFill>
        <p:spPr>
          <a:xfrm>
            <a:off x="11258696" y="51906"/>
            <a:ext cx="717056" cy="509487"/>
          </a:xfrm>
          <a:prstGeom prst="rect">
            <a:avLst/>
          </a:prstGeom>
        </p:spPr>
      </p:pic>
      <p:sp>
        <p:nvSpPr>
          <p:cNvPr id="17" name="Textfeld 16">
            <a:extLst>
              <a:ext uri="{FF2B5EF4-FFF2-40B4-BE49-F238E27FC236}">
                <a16:creationId xmlns:a16="http://schemas.microsoft.com/office/drawing/2014/main" id="{CA5910C4-DA4E-4FE0-9D8E-200A3EC7797F}"/>
              </a:ext>
            </a:extLst>
          </p:cNvPr>
          <p:cNvSpPr txBox="1"/>
          <p:nvPr/>
        </p:nvSpPr>
        <p:spPr>
          <a:xfrm>
            <a:off x="162561" y="837414"/>
            <a:ext cx="3959097" cy="584775"/>
          </a:xfrm>
          <a:prstGeom prst="rect">
            <a:avLst/>
          </a:prstGeom>
          <a:noFill/>
        </p:spPr>
        <p:txBody>
          <a:bodyPr wrap="square" rtlCol="0">
            <a:spAutoFit/>
          </a:bodyPr>
          <a:lstStyle/>
          <a:p>
            <a:r>
              <a:rPr lang="de-DE" sz="1600" b="1" dirty="0"/>
              <a:t>Berechnung zur Ermittlung des Sparbeitrags </a:t>
            </a:r>
            <a:br>
              <a:rPr lang="de-DE" sz="1600" b="1" dirty="0"/>
            </a:br>
            <a:r>
              <a:rPr lang="de-DE" sz="1600" b="1" dirty="0"/>
              <a:t>bei gleichem verfügbaren Nettoeinkommen </a:t>
            </a:r>
          </a:p>
        </p:txBody>
      </p:sp>
      <p:sp>
        <p:nvSpPr>
          <p:cNvPr id="18" name="Textfeld 17">
            <a:extLst>
              <a:ext uri="{FF2B5EF4-FFF2-40B4-BE49-F238E27FC236}">
                <a16:creationId xmlns:a16="http://schemas.microsoft.com/office/drawing/2014/main" id="{6E1E6DBA-E3E3-4C6F-8EA6-E5DFCBB9704C}"/>
              </a:ext>
            </a:extLst>
          </p:cNvPr>
          <p:cNvSpPr txBox="1"/>
          <p:nvPr/>
        </p:nvSpPr>
        <p:spPr>
          <a:xfrm>
            <a:off x="4125782" y="837414"/>
            <a:ext cx="3959097" cy="584775"/>
          </a:xfrm>
          <a:prstGeom prst="rect">
            <a:avLst/>
          </a:prstGeom>
          <a:noFill/>
        </p:spPr>
        <p:txBody>
          <a:bodyPr wrap="square" rtlCol="0">
            <a:spAutoFit/>
          </a:bodyPr>
          <a:lstStyle/>
          <a:p>
            <a:pPr algn="ctr"/>
            <a:r>
              <a:rPr lang="de-DE" sz="1600" b="1" dirty="0"/>
              <a:t>Ermittlung der Nettorenten </a:t>
            </a:r>
            <a:br>
              <a:rPr lang="de-DE" sz="1600" b="1" dirty="0"/>
            </a:br>
            <a:r>
              <a:rPr lang="de-DE" sz="1600" b="1" dirty="0"/>
              <a:t>(nach Steuern, Sozialabgaben und Kosten)</a:t>
            </a:r>
          </a:p>
        </p:txBody>
      </p:sp>
      <p:sp>
        <p:nvSpPr>
          <p:cNvPr id="19" name="Textfeld 18">
            <a:extLst>
              <a:ext uri="{FF2B5EF4-FFF2-40B4-BE49-F238E27FC236}">
                <a16:creationId xmlns:a16="http://schemas.microsoft.com/office/drawing/2014/main" id="{334212D0-63E1-441C-B1E9-C09F239822D2}"/>
              </a:ext>
            </a:extLst>
          </p:cNvPr>
          <p:cNvSpPr txBox="1"/>
          <p:nvPr/>
        </p:nvSpPr>
        <p:spPr>
          <a:xfrm>
            <a:off x="8170333" y="837414"/>
            <a:ext cx="3896016" cy="584775"/>
          </a:xfrm>
          <a:prstGeom prst="rect">
            <a:avLst/>
          </a:prstGeom>
          <a:noFill/>
        </p:spPr>
        <p:txBody>
          <a:bodyPr wrap="square" rtlCol="0">
            <a:spAutoFit/>
          </a:bodyPr>
          <a:lstStyle/>
          <a:p>
            <a:pPr algn="ctr"/>
            <a:r>
              <a:rPr lang="de-DE" sz="1600" b="1" dirty="0"/>
              <a:t>Auswirkung von Kosten auf Nettorenten </a:t>
            </a:r>
            <a:br>
              <a:rPr lang="de-DE" sz="1600" b="1" dirty="0"/>
            </a:br>
            <a:r>
              <a:rPr lang="de-DE" sz="1600" b="1" dirty="0"/>
              <a:t>(nach Steuern, Sozialabgaben und Kosten)</a:t>
            </a:r>
          </a:p>
        </p:txBody>
      </p:sp>
      <p:graphicFrame>
        <p:nvGraphicFramePr>
          <p:cNvPr id="20" name="Diagramm 19">
            <a:extLst>
              <a:ext uri="{FF2B5EF4-FFF2-40B4-BE49-F238E27FC236}">
                <a16:creationId xmlns:a16="http://schemas.microsoft.com/office/drawing/2014/main" id="{BF5F56FD-8452-4D32-8081-1E55CD9522CD}"/>
              </a:ext>
            </a:extLst>
          </p:cNvPr>
          <p:cNvGraphicFramePr/>
          <p:nvPr>
            <p:extLst>
              <p:ext uri="{D42A27DB-BD31-4B8C-83A1-F6EECF244321}">
                <p14:modId xmlns:p14="http://schemas.microsoft.com/office/powerpoint/2010/main" val="1351424801"/>
              </p:ext>
            </p:extLst>
          </p:nvPr>
        </p:nvGraphicFramePr>
        <p:xfrm>
          <a:off x="8051511" y="1604370"/>
          <a:ext cx="3964881" cy="4589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elle 7">
            <a:extLst>
              <a:ext uri="{FF2B5EF4-FFF2-40B4-BE49-F238E27FC236}">
                <a16:creationId xmlns:a16="http://schemas.microsoft.com/office/drawing/2014/main" id="{F627FC1C-824C-461C-9633-6605194E4370}"/>
              </a:ext>
            </a:extLst>
          </p:cNvPr>
          <p:cNvGraphicFramePr>
            <a:graphicFrameLocks noGrp="1"/>
          </p:cNvGraphicFramePr>
          <p:nvPr>
            <p:extLst>
              <p:ext uri="{D42A27DB-BD31-4B8C-83A1-F6EECF244321}">
                <p14:modId xmlns:p14="http://schemas.microsoft.com/office/powerpoint/2010/main" val="2452937950"/>
              </p:ext>
            </p:extLst>
          </p:nvPr>
        </p:nvGraphicFramePr>
        <p:xfrm>
          <a:off x="175608" y="1803184"/>
          <a:ext cx="3721100" cy="3606800"/>
        </p:xfrm>
        <a:graphic>
          <a:graphicData uri="http://schemas.openxmlformats.org/drawingml/2006/table">
            <a:tbl>
              <a:tblPr/>
              <a:tblGrid>
                <a:gridCol w="1079500">
                  <a:extLst>
                    <a:ext uri="{9D8B030D-6E8A-4147-A177-3AD203B41FA5}">
                      <a16:colId xmlns:a16="http://schemas.microsoft.com/office/drawing/2014/main" val="2608911392"/>
                    </a:ext>
                  </a:extLst>
                </a:gridCol>
                <a:gridCol w="660400">
                  <a:extLst>
                    <a:ext uri="{9D8B030D-6E8A-4147-A177-3AD203B41FA5}">
                      <a16:colId xmlns:a16="http://schemas.microsoft.com/office/drawing/2014/main" val="3028165550"/>
                    </a:ext>
                  </a:extLst>
                </a:gridCol>
                <a:gridCol w="660400">
                  <a:extLst>
                    <a:ext uri="{9D8B030D-6E8A-4147-A177-3AD203B41FA5}">
                      <a16:colId xmlns:a16="http://schemas.microsoft.com/office/drawing/2014/main" val="3640370507"/>
                    </a:ext>
                  </a:extLst>
                </a:gridCol>
                <a:gridCol w="660400">
                  <a:extLst>
                    <a:ext uri="{9D8B030D-6E8A-4147-A177-3AD203B41FA5}">
                      <a16:colId xmlns:a16="http://schemas.microsoft.com/office/drawing/2014/main" val="1384160900"/>
                    </a:ext>
                  </a:extLst>
                </a:gridCol>
                <a:gridCol w="660400">
                  <a:extLst>
                    <a:ext uri="{9D8B030D-6E8A-4147-A177-3AD203B41FA5}">
                      <a16:colId xmlns:a16="http://schemas.microsoft.com/office/drawing/2014/main" val="3394736659"/>
                    </a:ext>
                  </a:extLst>
                </a:gridCol>
              </a:tblGrid>
              <a:tr h="203200">
                <a:tc rowSpan="2">
                  <a:txBody>
                    <a:bodyPr/>
                    <a:lstStyle/>
                    <a:p>
                      <a:pPr algn="ctr" fontAlgn="ctr"/>
                      <a:r>
                        <a:rPr lang="de-DE" sz="1000" b="0" i="0" u="none" strike="noStrike" dirty="0">
                          <a:solidFill>
                            <a:srgbClr val="4472C4"/>
                          </a:solidFill>
                          <a:effectLst/>
                          <a:latin typeface="Arial" panose="020B0604020202020204" pitchFamily="34" charset="0"/>
                        </a:rPr>
                        <a:t> </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gridSpan="2">
                  <a:txBody>
                    <a:bodyPr/>
                    <a:lstStyle/>
                    <a:p>
                      <a:pPr algn="ctr" fontAlgn="ctr"/>
                      <a:r>
                        <a:rPr lang="de-DE" sz="1200" b="1" i="0" u="none" strike="noStrike">
                          <a:solidFill>
                            <a:srgbClr val="FFFFFF"/>
                          </a:solidFill>
                          <a:effectLst/>
                          <a:latin typeface="Arial" panose="020B0604020202020204" pitchFamily="34" charset="0"/>
                        </a:rPr>
                        <a:t>Basis</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4472C4"/>
                    </a:solidFill>
                  </a:tcPr>
                </a:tc>
                <a:tc hMerge="1">
                  <a:txBody>
                    <a:bodyPr/>
                    <a:lstStyle/>
                    <a:p>
                      <a:endParaRPr lang="de-DE"/>
                    </a:p>
                  </a:txBody>
                  <a:tcPr/>
                </a:tc>
                <a:tc gridSpan="2">
                  <a:txBody>
                    <a:bodyPr/>
                    <a:lstStyle/>
                    <a:p>
                      <a:pPr algn="ctr" fontAlgn="ctr"/>
                      <a:r>
                        <a:rPr lang="de-DE" sz="1200" b="1" i="0" u="none" strike="noStrike">
                          <a:solidFill>
                            <a:srgbClr val="FFFFFF"/>
                          </a:solidFill>
                          <a:effectLst/>
                          <a:latin typeface="Arial" panose="020B0604020202020204" pitchFamily="34" charset="0"/>
                        </a:rPr>
                        <a:t>privat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4472C4"/>
                    </a:solidFill>
                  </a:tcPr>
                </a:tc>
                <a:tc hMerge="1">
                  <a:txBody>
                    <a:bodyPr/>
                    <a:lstStyle/>
                    <a:p>
                      <a:endParaRPr lang="de-DE"/>
                    </a:p>
                  </a:txBody>
                  <a:tcPr/>
                </a:tc>
                <a:extLst>
                  <a:ext uri="{0D108BD9-81ED-4DB2-BD59-A6C34878D82A}">
                    <a16:rowId xmlns:a16="http://schemas.microsoft.com/office/drawing/2014/main" val="1352283939"/>
                  </a:ext>
                </a:extLst>
              </a:tr>
              <a:tr h="279400">
                <a:tc vMerge="1">
                  <a:txBody>
                    <a:bodyPr/>
                    <a:lstStyle/>
                    <a:p>
                      <a:endParaRPr lang="de-DE"/>
                    </a:p>
                  </a:txBody>
                  <a:tcPr/>
                </a:tc>
                <a:tc>
                  <a:txBody>
                    <a:bodyPr/>
                    <a:lstStyle/>
                    <a:p>
                      <a:pPr algn="ctr" fontAlgn="ctr"/>
                      <a:r>
                        <a:rPr lang="de-DE" sz="1100" b="0" i="0" u="none" strike="noStrike">
                          <a:solidFill>
                            <a:srgbClr val="FFFFFF"/>
                          </a:solidFill>
                          <a:effectLst/>
                          <a:latin typeface="Arial" panose="020B0604020202020204" pitchFamily="34" charset="0"/>
                        </a:rPr>
                        <a:t>Partner A</a:t>
                      </a:r>
                    </a:p>
                  </a:txBody>
                  <a:tcPr marL="6350" marR="6350" marT="6350" marB="0" anchor="ctr">
                    <a:lnL w="6350" cap="flat" cmpd="sng" algn="ctr">
                      <a:solidFill>
                        <a:srgbClr val="4472C4"/>
                      </a:solidFill>
                      <a:prstDash val="solid"/>
                      <a:round/>
                      <a:headEnd type="none" w="med" len="med"/>
                      <a:tailEnd type="none" w="med" len="med"/>
                    </a:lnL>
                    <a:lnR>
                      <a:noFill/>
                    </a:lnR>
                    <a:lnT>
                      <a:noFill/>
                    </a:lnT>
                    <a:lnB>
                      <a:noFill/>
                    </a:lnB>
                    <a:solidFill>
                      <a:srgbClr val="4472C4"/>
                    </a:solidFill>
                  </a:tcPr>
                </a:tc>
                <a:tc>
                  <a:txBody>
                    <a:bodyPr/>
                    <a:lstStyle/>
                    <a:p>
                      <a:pPr algn="ctr" fontAlgn="ctr"/>
                      <a:r>
                        <a:rPr lang="de-DE" sz="1100" b="0" i="0" u="none" strike="noStrike">
                          <a:solidFill>
                            <a:srgbClr val="FFFFFF"/>
                          </a:solidFill>
                          <a:effectLst/>
                          <a:latin typeface="Arial" panose="020B0604020202020204" pitchFamily="34" charset="0"/>
                        </a:rPr>
                        <a:t>Partner B</a:t>
                      </a:r>
                    </a:p>
                  </a:txBody>
                  <a:tcPr marL="6350" marR="6350" marT="6350" marB="0" anchor="ctr">
                    <a:lnL>
                      <a:noFill/>
                    </a:lnL>
                    <a:lnR w="6350" cap="flat" cmpd="sng" algn="ctr">
                      <a:solidFill>
                        <a:srgbClr val="FFFFFF"/>
                      </a:solidFill>
                      <a:prstDash val="solid"/>
                      <a:round/>
                      <a:headEnd type="none" w="med" len="med"/>
                      <a:tailEnd type="none" w="med" len="med"/>
                    </a:lnR>
                    <a:lnT>
                      <a:noFill/>
                    </a:lnT>
                    <a:lnB>
                      <a:noFill/>
                    </a:lnB>
                    <a:solidFill>
                      <a:srgbClr val="4472C4"/>
                    </a:solidFill>
                  </a:tcPr>
                </a:tc>
                <a:tc>
                  <a:txBody>
                    <a:bodyPr/>
                    <a:lstStyle/>
                    <a:p>
                      <a:pPr algn="ctr" fontAlgn="ctr"/>
                      <a:r>
                        <a:rPr lang="de-DE" sz="1100" b="0" i="0" u="none" strike="noStrike">
                          <a:solidFill>
                            <a:srgbClr val="FFFFFF"/>
                          </a:solidFill>
                          <a:effectLst/>
                          <a:latin typeface="Arial" panose="020B0604020202020204" pitchFamily="34" charset="0"/>
                        </a:rPr>
                        <a:t>Partner A</a:t>
                      </a:r>
                    </a:p>
                  </a:txBody>
                  <a:tcPr marL="6350" marR="6350" marT="6350" marB="0" anchor="ctr">
                    <a:lnL w="6350" cap="flat" cmpd="sng" algn="ctr">
                      <a:solidFill>
                        <a:srgbClr val="FFFFFF"/>
                      </a:solidFill>
                      <a:prstDash val="solid"/>
                      <a:round/>
                      <a:headEnd type="none" w="med" len="med"/>
                      <a:tailEnd type="none" w="med" len="med"/>
                    </a:lnL>
                    <a:lnR>
                      <a:noFill/>
                    </a:lnR>
                    <a:lnT>
                      <a:noFill/>
                    </a:lnT>
                    <a:lnB>
                      <a:noFill/>
                    </a:lnB>
                    <a:solidFill>
                      <a:srgbClr val="4472C4"/>
                    </a:solidFill>
                  </a:tcPr>
                </a:tc>
                <a:tc>
                  <a:txBody>
                    <a:bodyPr/>
                    <a:lstStyle/>
                    <a:p>
                      <a:pPr algn="ctr" fontAlgn="ctr"/>
                      <a:r>
                        <a:rPr lang="de-DE" sz="1100" b="0" i="0" u="none" strike="noStrike">
                          <a:solidFill>
                            <a:srgbClr val="FFFFFF"/>
                          </a:solidFill>
                          <a:effectLst/>
                          <a:latin typeface="Arial" panose="020B0604020202020204" pitchFamily="34" charset="0"/>
                        </a:rPr>
                        <a:t>Partner B</a:t>
                      </a:r>
                    </a:p>
                  </a:txBody>
                  <a:tcPr marL="6350" marR="6350" marT="6350" marB="0" anchor="ctr">
                    <a:lnL>
                      <a:noFill/>
                    </a:lnL>
                    <a:lnR w="6350" cap="flat" cmpd="sng" algn="ctr">
                      <a:solidFill>
                        <a:srgbClr val="4472C4"/>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1807848200"/>
                  </a:ext>
                </a:extLst>
              </a:tr>
              <a:tr h="438150">
                <a:tc>
                  <a:txBody>
                    <a:bodyPr/>
                    <a:lstStyle/>
                    <a:p>
                      <a:pPr algn="l" fontAlgn="ctr"/>
                      <a:r>
                        <a:rPr lang="de-DE" sz="1000" b="1" i="0" u="none" strike="noStrike" dirty="0">
                          <a:solidFill>
                            <a:srgbClr val="000000"/>
                          </a:solidFill>
                          <a:effectLst/>
                          <a:latin typeface="Arial" panose="020B0604020202020204" pitchFamily="34" charset="0"/>
                        </a:rPr>
                        <a:t>Einkommen </a:t>
                      </a:r>
                      <a:br>
                        <a:rPr lang="de-DE" sz="1000" b="1" i="0" u="none" strike="noStrike" dirty="0">
                          <a:solidFill>
                            <a:srgbClr val="000000"/>
                          </a:solidFill>
                          <a:effectLst/>
                          <a:latin typeface="Arial" panose="020B0604020202020204" pitchFamily="34" charset="0"/>
                        </a:rPr>
                      </a:br>
                      <a:r>
                        <a:rPr lang="de-DE" sz="1000" b="1" i="0" u="none" strike="noStrike" dirty="0">
                          <a:solidFill>
                            <a:srgbClr val="000000"/>
                          </a:solidFill>
                          <a:effectLst/>
                          <a:latin typeface="Arial" panose="020B0604020202020204" pitchFamily="34" charset="0"/>
                        </a:rPr>
                        <a:t>brutto</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60.000 €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20.000 €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60.000 €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20.000 €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93126988"/>
                  </a:ext>
                </a:extLst>
              </a:tr>
              <a:tr h="438150">
                <a:tc>
                  <a:txBody>
                    <a:bodyPr/>
                    <a:lstStyle/>
                    <a:p>
                      <a:pPr algn="l" fontAlgn="ctr"/>
                      <a:r>
                        <a:rPr lang="de-DE" sz="1000" b="1" i="0" u="none" strike="noStrike">
                          <a:solidFill>
                            <a:srgbClr val="000000"/>
                          </a:solidFill>
                          <a:effectLst/>
                          <a:latin typeface="Arial" panose="020B0604020202020204" pitchFamily="34" charset="0"/>
                        </a:rPr>
                        <a:t>Steuern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de-DE" sz="1100" b="1" i="0" u="none" strike="noStrike" dirty="0">
                          <a:solidFill>
                            <a:srgbClr val="4472C4"/>
                          </a:solidFill>
                          <a:effectLst/>
                          <a:latin typeface="Arial" panose="020B0604020202020204" pitchFamily="34" charset="0"/>
                        </a:rPr>
                        <a:t>6.599 €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de-DE"/>
                    </a:p>
                  </a:txBody>
                  <a:tcPr/>
                </a:tc>
                <a:tc gridSpan="2">
                  <a:txBody>
                    <a:bodyPr/>
                    <a:lstStyle/>
                    <a:p>
                      <a:pPr algn="ctr" fontAlgn="ctr"/>
                      <a:r>
                        <a:rPr lang="de-DE" sz="1100" b="1" i="0" u="none" strike="noStrike" dirty="0">
                          <a:solidFill>
                            <a:srgbClr val="4472C4"/>
                          </a:solidFill>
                          <a:effectLst/>
                          <a:latin typeface="Arial" panose="020B0604020202020204" pitchFamily="34" charset="0"/>
                        </a:rPr>
                        <a:t>7.194 €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de-DE"/>
                    </a:p>
                  </a:txBody>
                  <a:tcPr/>
                </a:tc>
                <a:extLst>
                  <a:ext uri="{0D108BD9-81ED-4DB2-BD59-A6C34878D82A}">
                    <a16:rowId xmlns:a16="http://schemas.microsoft.com/office/drawing/2014/main" val="3316445676"/>
                  </a:ext>
                </a:extLst>
              </a:tr>
              <a:tr h="438150">
                <a:tc>
                  <a:txBody>
                    <a:bodyPr/>
                    <a:lstStyle/>
                    <a:p>
                      <a:pPr algn="l" fontAlgn="ctr"/>
                      <a:r>
                        <a:rPr lang="de-DE" sz="1000" b="1" i="0" u="none" strike="noStrike" dirty="0">
                          <a:solidFill>
                            <a:srgbClr val="000000"/>
                          </a:solidFill>
                          <a:effectLst/>
                          <a:latin typeface="Arial" panose="020B0604020202020204" pitchFamily="34" charset="0"/>
                        </a:rPr>
                        <a:t>Sozialabgaben</a:t>
                      </a:r>
                      <a:r>
                        <a:rPr lang="de-DE" sz="800" b="1" i="0" u="none" strike="noStrike" dirty="0">
                          <a:solidFill>
                            <a:srgbClr val="000000"/>
                          </a:solidFill>
                          <a:effectLst/>
                          <a:latin typeface="Arial" panose="020B0604020202020204" pitchFamily="34" charset="0"/>
                        </a:rPr>
                        <a:t>  </a:t>
                      </a:r>
                      <a:endParaRPr lang="de-DE" sz="1000" b="1" i="0" u="none" strike="noStrike" dirty="0">
                        <a:solidFill>
                          <a:srgbClr val="000000"/>
                        </a:solidFill>
                        <a:effectLst/>
                        <a:latin typeface="Arial" panose="020B0604020202020204" pitchFamily="34"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11.800 €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3.995 €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11.800 €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3.995 €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290577121"/>
                  </a:ext>
                </a:extLst>
              </a:tr>
              <a:tr h="438150">
                <a:tc>
                  <a:txBody>
                    <a:bodyPr/>
                    <a:lstStyle/>
                    <a:p>
                      <a:pPr algn="l" fontAlgn="ctr"/>
                      <a:r>
                        <a:rPr lang="de-DE" sz="1000" b="1" i="0" u="none" strike="noStrike">
                          <a:solidFill>
                            <a:srgbClr val="000000"/>
                          </a:solidFill>
                          <a:effectLst/>
                          <a:latin typeface="Arial" panose="020B0604020202020204" pitchFamily="34" charset="0"/>
                        </a:rPr>
                        <a:t>Sparbeitrag Basisrente</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de-DE" sz="1100" b="1" i="0" u="none" strike="noStrike" dirty="0">
                          <a:solidFill>
                            <a:srgbClr val="4472C4"/>
                          </a:solidFill>
                          <a:effectLst/>
                          <a:latin typeface="Arial" panose="020B0604020202020204" pitchFamily="34" charset="0"/>
                        </a:rPr>
                        <a:t>1.980 €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de-DE"/>
                    </a:p>
                  </a:txBody>
                  <a:tcPr/>
                </a:tc>
                <a:tc gridSpan="2">
                  <a:txBody>
                    <a:bodyPr/>
                    <a:lstStyle/>
                    <a:p>
                      <a:pPr algn="ctr" fontAlgn="ctr"/>
                      <a:r>
                        <a:rPr lang="de-DE" sz="1000" b="0" i="0" u="none" strike="noStrike">
                          <a:solidFill>
                            <a:srgbClr val="000000"/>
                          </a:solidFill>
                          <a:effectLst/>
                          <a:latin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de-DE"/>
                    </a:p>
                  </a:txBody>
                  <a:tcPr/>
                </a:tc>
                <a:extLst>
                  <a:ext uri="{0D108BD9-81ED-4DB2-BD59-A6C34878D82A}">
                    <a16:rowId xmlns:a16="http://schemas.microsoft.com/office/drawing/2014/main" val="3693074740"/>
                  </a:ext>
                </a:extLst>
              </a:tr>
              <a:tr h="438150">
                <a:tc>
                  <a:txBody>
                    <a:bodyPr/>
                    <a:lstStyle/>
                    <a:p>
                      <a:pPr algn="l" fontAlgn="ctr"/>
                      <a:r>
                        <a:rPr lang="de-DE" sz="1000" b="1" i="0" u="none" strike="noStrike">
                          <a:solidFill>
                            <a:srgbClr val="000000"/>
                          </a:solidFill>
                          <a:effectLst/>
                          <a:latin typeface="Arial" panose="020B0604020202020204" pitchFamily="34" charset="0"/>
                        </a:rPr>
                        <a:t>Einkommen </a:t>
                      </a:r>
                      <a:br>
                        <a:rPr lang="de-DE" sz="1000" b="1" i="0" u="none" strike="noStrike">
                          <a:solidFill>
                            <a:srgbClr val="000000"/>
                          </a:solidFill>
                          <a:effectLst/>
                          <a:latin typeface="Arial" panose="020B0604020202020204" pitchFamily="34" charset="0"/>
                        </a:rPr>
                      </a:br>
                      <a:r>
                        <a:rPr lang="de-DE" sz="1000" b="1" i="0" u="none" strike="noStrike">
                          <a:solidFill>
                            <a:srgbClr val="000000"/>
                          </a:solidFill>
                          <a:effectLst/>
                          <a:latin typeface="Arial" panose="020B0604020202020204" pitchFamily="34" charset="0"/>
                        </a:rPr>
                        <a:t>netto gesamt</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de-DE" sz="1000" b="0" i="0" u="none" strike="noStrike" dirty="0">
                          <a:solidFill>
                            <a:srgbClr val="000000"/>
                          </a:solidFill>
                          <a:effectLst/>
                          <a:latin typeface="Arial" panose="020B0604020202020204" pitchFamily="34" charset="0"/>
                        </a:rPr>
                        <a:t>55.625 €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de-DE"/>
                    </a:p>
                  </a:txBody>
                  <a:tcPr/>
                </a:tc>
                <a:tc gridSpan="2">
                  <a:txBody>
                    <a:bodyPr/>
                    <a:lstStyle/>
                    <a:p>
                      <a:pPr algn="ctr" fontAlgn="ctr"/>
                      <a:r>
                        <a:rPr lang="de-DE" sz="1000" b="0" i="0" u="none" strike="noStrike" dirty="0">
                          <a:solidFill>
                            <a:srgbClr val="000000"/>
                          </a:solidFill>
                          <a:effectLst/>
                          <a:latin typeface="Arial" panose="020B0604020202020204" pitchFamily="34" charset="0"/>
                        </a:rPr>
                        <a:t>57.011 €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de-DE"/>
                    </a:p>
                  </a:txBody>
                  <a:tcPr/>
                </a:tc>
                <a:extLst>
                  <a:ext uri="{0D108BD9-81ED-4DB2-BD59-A6C34878D82A}">
                    <a16:rowId xmlns:a16="http://schemas.microsoft.com/office/drawing/2014/main" val="1193791290"/>
                  </a:ext>
                </a:extLst>
              </a:tr>
              <a:tr h="438150">
                <a:tc>
                  <a:txBody>
                    <a:bodyPr/>
                    <a:lstStyle/>
                    <a:p>
                      <a:pPr algn="l" fontAlgn="ctr"/>
                      <a:r>
                        <a:rPr lang="de-DE" sz="1000" b="1" i="0" u="none" strike="noStrike">
                          <a:solidFill>
                            <a:srgbClr val="000000"/>
                          </a:solidFill>
                          <a:effectLst/>
                          <a:latin typeface="Arial" panose="020B0604020202020204" pitchFamily="34" charset="0"/>
                        </a:rPr>
                        <a:t>Privater Sparbeitrag</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de-DE" sz="1000" b="0" i="0" u="none" strike="noStrike">
                          <a:solidFill>
                            <a:srgbClr val="000000"/>
                          </a:solidFill>
                          <a:effectLst/>
                          <a:latin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de-DE"/>
                    </a:p>
                  </a:txBody>
                  <a:tcPr/>
                </a:tc>
                <a:tc gridSpan="2">
                  <a:txBody>
                    <a:bodyPr/>
                    <a:lstStyle/>
                    <a:p>
                      <a:pPr algn="ctr" fontAlgn="ctr"/>
                      <a:r>
                        <a:rPr lang="de-DE" sz="1100" b="1" i="0" u="none" strike="noStrike" dirty="0">
                          <a:solidFill>
                            <a:srgbClr val="4472C4"/>
                          </a:solidFill>
                          <a:effectLst/>
                          <a:latin typeface="Arial" panose="020B0604020202020204" pitchFamily="34" charset="0"/>
                        </a:rPr>
                        <a:t>1.384,96 €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de-DE"/>
                    </a:p>
                  </a:txBody>
                  <a:tcPr/>
                </a:tc>
                <a:extLst>
                  <a:ext uri="{0D108BD9-81ED-4DB2-BD59-A6C34878D82A}">
                    <a16:rowId xmlns:a16="http://schemas.microsoft.com/office/drawing/2014/main" val="3537111603"/>
                  </a:ext>
                </a:extLst>
              </a:tr>
              <a:tr h="495300">
                <a:tc>
                  <a:txBody>
                    <a:bodyPr/>
                    <a:lstStyle/>
                    <a:p>
                      <a:pPr algn="l" fontAlgn="ctr"/>
                      <a:r>
                        <a:rPr lang="de-DE" sz="1000" b="1" i="0" u="none" strike="noStrike">
                          <a:solidFill>
                            <a:srgbClr val="000000"/>
                          </a:solidFill>
                          <a:effectLst/>
                          <a:latin typeface="Arial" panose="020B0604020202020204" pitchFamily="34" charset="0"/>
                        </a:rPr>
                        <a:t>Verfügbares Einkommen </a:t>
                      </a:r>
                      <a:br>
                        <a:rPr lang="de-DE" sz="1000" b="1" i="0" u="none" strike="noStrike">
                          <a:solidFill>
                            <a:srgbClr val="000000"/>
                          </a:solidFill>
                          <a:effectLst/>
                          <a:latin typeface="Arial" panose="020B0604020202020204" pitchFamily="34" charset="0"/>
                        </a:rPr>
                      </a:br>
                      <a:r>
                        <a:rPr lang="de-DE" sz="1000" b="1" i="0" u="none" strike="noStrike">
                          <a:solidFill>
                            <a:srgbClr val="000000"/>
                          </a:solidFill>
                          <a:effectLst/>
                          <a:latin typeface="Arial" panose="020B0604020202020204" pitchFamily="34" charset="0"/>
                        </a:rPr>
                        <a:t>netto gesamt</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de-DE" sz="1100" b="1" i="0" u="none" strike="noStrike" dirty="0">
                          <a:solidFill>
                            <a:srgbClr val="4472C4"/>
                          </a:solidFill>
                          <a:effectLst/>
                          <a:latin typeface="Arial" panose="020B0604020202020204" pitchFamily="34" charset="0"/>
                        </a:rPr>
                        <a:t>55.625 €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de-DE"/>
                    </a:p>
                  </a:txBody>
                  <a:tcPr/>
                </a:tc>
                <a:tc gridSpan="2">
                  <a:txBody>
                    <a:bodyPr/>
                    <a:lstStyle/>
                    <a:p>
                      <a:pPr algn="ctr" fontAlgn="ctr"/>
                      <a:r>
                        <a:rPr lang="de-DE" sz="1100" b="1" i="0" u="none" strike="noStrike" dirty="0">
                          <a:solidFill>
                            <a:srgbClr val="4472C4"/>
                          </a:solidFill>
                          <a:effectLst/>
                          <a:latin typeface="Arial" panose="020B0604020202020204" pitchFamily="34" charset="0"/>
                        </a:rPr>
                        <a:t>55.625 €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de-DE"/>
                    </a:p>
                  </a:txBody>
                  <a:tcPr/>
                </a:tc>
                <a:extLst>
                  <a:ext uri="{0D108BD9-81ED-4DB2-BD59-A6C34878D82A}">
                    <a16:rowId xmlns:a16="http://schemas.microsoft.com/office/drawing/2014/main" val="863289774"/>
                  </a:ext>
                </a:extLst>
              </a:tr>
            </a:tbl>
          </a:graphicData>
        </a:graphic>
      </p:graphicFrame>
      <p:graphicFrame>
        <p:nvGraphicFramePr>
          <p:cNvPr id="9" name="Tabelle 8">
            <a:extLst>
              <a:ext uri="{FF2B5EF4-FFF2-40B4-BE49-F238E27FC236}">
                <a16:creationId xmlns:a16="http://schemas.microsoft.com/office/drawing/2014/main" id="{A400C6EE-5589-401F-B135-38B6CF7D9789}"/>
              </a:ext>
            </a:extLst>
          </p:cNvPr>
          <p:cNvGraphicFramePr>
            <a:graphicFrameLocks noGrp="1"/>
          </p:cNvGraphicFramePr>
          <p:nvPr>
            <p:extLst>
              <p:ext uri="{D42A27DB-BD31-4B8C-83A1-F6EECF244321}">
                <p14:modId xmlns:p14="http://schemas.microsoft.com/office/powerpoint/2010/main" val="3781940007"/>
              </p:ext>
            </p:extLst>
          </p:nvPr>
        </p:nvGraphicFramePr>
        <p:xfrm>
          <a:off x="4259609" y="1803184"/>
          <a:ext cx="3429000" cy="4152900"/>
        </p:xfrm>
        <a:graphic>
          <a:graphicData uri="http://schemas.openxmlformats.org/drawingml/2006/table">
            <a:tbl>
              <a:tblPr/>
              <a:tblGrid>
                <a:gridCol w="1828800">
                  <a:extLst>
                    <a:ext uri="{9D8B030D-6E8A-4147-A177-3AD203B41FA5}">
                      <a16:colId xmlns:a16="http://schemas.microsoft.com/office/drawing/2014/main" val="1226106668"/>
                    </a:ext>
                  </a:extLst>
                </a:gridCol>
                <a:gridCol w="800100">
                  <a:extLst>
                    <a:ext uri="{9D8B030D-6E8A-4147-A177-3AD203B41FA5}">
                      <a16:colId xmlns:a16="http://schemas.microsoft.com/office/drawing/2014/main" val="3943816179"/>
                    </a:ext>
                  </a:extLst>
                </a:gridCol>
                <a:gridCol w="800100">
                  <a:extLst>
                    <a:ext uri="{9D8B030D-6E8A-4147-A177-3AD203B41FA5}">
                      <a16:colId xmlns:a16="http://schemas.microsoft.com/office/drawing/2014/main" val="1798288415"/>
                    </a:ext>
                  </a:extLst>
                </a:gridCol>
              </a:tblGrid>
              <a:tr h="368300">
                <a:tc>
                  <a:txBody>
                    <a:bodyPr/>
                    <a:lstStyle/>
                    <a:p>
                      <a:pPr algn="l" fontAlgn="t"/>
                      <a:endParaRPr lang="de-DE" sz="1000" b="0" i="0" u="none" strike="noStrike" dirty="0">
                        <a:solidFill>
                          <a:srgbClr val="000000"/>
                        </a:solidFill>
                        <a:effectLst/>
                        <a:latin typeface="Arial" panose="020B0604020202020204" pitchFamily="34" charset="0"/>
                      </a:endParaRPr>
                    </a:p>
                  </a:txBody>
                  <a:tcPr marL="6350" marR="6350" marT="6350" marB="0">
                    <a:lnL>
                      <a:noFill/>
                    </a:lnL>
                    <a:lnR w="6350" cap="flat" cmpd="sng" algn="ctr">
                      <a:solidFill>
                        <a:srgbClr val="4472C4"/>
                      </a:solidFill>
                      <a:prstDash val="solid"/>
                      <a:round/>
                      <a:headEnd type="none" w="med" len="med"/>
                      <a:tailEnd type="none" w="med" len="med"/>
                    </a:lnR>
                    <a:lnT>
                      <a:noFill/>
                    </a:lnT>
                    <a:lnB>
                      <a:noFill/>
                    </a:lnB>
                  </a:tcPr>
                </a:tc>
                <a:tc>
                  <a:txBody>
                    <a:bodyPr/>
                    <a:lstStyle/>
                    <a:p>
                      <a:pPr algn="ctr" fontAlgn="ctr"/>
                      <a:r>
                        <a:rPr lang="de-DE" sz="1200" b="1" i="0" u="none" strike="noStrike" dirty="0">
                          <a:solidFill>
                            <a:srgbClr val="FFFFFF"/>
                          </a:solidFill>
                          <a:effectLst/>
                          <a:latin typeface="Arial" panose="020B0604020202020204" pitchFamily="34" charset="0"/>
                        </a:rPr>
                        <a:t>Basis</a:t>
                      </a:r>
                    </a:p>
                  </a:txBody>
                  <a:tcPr marL="6350" marR="6350" marT="6350" marB="0" anchor="ctr">
                    <a:lnL w="6350" cap="flat" cmpd="sng" algn="ctr">
                      <a:solidFill>
                        <a:srgbClr val="4472C4"/>
                      </a:solidFill>
                      <a:prstDash val="solid"/>
                      <a:round/>
                      <a:headEnd type="none" w="med" len="med"/>
                      <a:tailEnd type="none" w="med" len="med"/>
                    </a:lnL>
                    <a:lnR>
                      <a:noFill/>
                    </a:lnR>
                    <a:lnT>
                      <a:noFill/>
                    </a:lnT>
                    <a:lnB>
                      <a:noFill/>
                    </a:lnB>
                    <a:solidFill>
                      <a:srgbClr val="4472C4"/>
                    </a:solidFill>
                  </a:tcPr>
                </a:tc>
                <a:tc>
                  <a:txBody>
                    <a:bodyPr/>
                    <a:lstStyle/>
                    <a:p>
                      <a:pPr algn="ctr" fontAlgn="ctr"/>
                      <a:r>
                        <a:rPr lang="de-DE" sz="1200" b="1" i="0" u="none" strike="noStrike" dirty="0">
                          <a:solidFill>
                            <a:srgbClr val="FFFFFF"/>
                          </a:solidFill>
                          <a:effectLst/>
                          <a:latin typeface="Arial" panose="020B0604020202020204" pitchFamily="34" charset="0"/>
                        </a:rPr>
                        <a:t>privat</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3915213663"/>
                  </a:ext>
                </a:extLst>
              </a:tr>
              <a:tr h="368300">
                <a:tc>
                  <a:txBody>
                    <a:bodyPr/>
                    <a:lstStyle/>
                    <a:p>
                      <a:pPr algn="l" fontAlgn="ctr"/>
                      <a:r>
                        <a:rPr lang="de-DE" sz="1000" b="1" i="0" u="none" strike="noStrike" dirty="0">
                          <a:solidFill>
                            <a:srgbClr val="000000"/>
                          </a:solidFill>
                          <a:effectLst/>
                          <a:latin typeface="Arial" panose="020B0604020202020204" pitchFamily="34" charset="0"/>
                        </a:rPr>
                        <a:t>Jährliche Rendite</a:t>
                      </a:r>
                      <a:r>
                        <a:rPr lang="de-DE" sz="800" b="0" i="0" u="none" strike="noStrike" dirty="0">
                          <a:solidFill>
                            <a:srgbClr val="000000"/>
                          </a:solidFill>
                          <a:effectLst/>
                          <a:latin typeface="Arial" panose="020B0604020202020204" pitchFamily="34" charset="0"/>
                        </a:rPr>
                        <a:t>  </a:t>
                      </a:r>
                      <a:endParaRPr lang="de-DE" sz="1000" b="1" i="0" u="none" strike="noStrike" dirty="0">
                        <a:solidFill>
                          <a:srgbClr val="000000"/>
                        </a:solidFill>
                        <a:effectLst/>
                        <a:latin typeface="Arial" panose="020B0604020202020204" pitchFamily="34"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6,00 %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6,00 %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330733184"/>
                  </a:ext>
                </a:extLst>
              </a:tr>
              <a:tr h="368300">
                <a:tc>
                  <a:txBody>
                    <a:bodyPr/>
                    <a:lstStyle/>
                    <a:p>
                      <a:pPr algn="l" fontAlgn="ctr"/>
                      <a:r>
                        <a:rPr lang="de-DE" sz="1000" b="1" i="0" u="none" strike="noStrike">
                          <a:solidFill>
                            <a:srgbClr val="000000"/>
                          </a:solidFill>
                          <a:effectLst/>
                          <a:latin typeface="Arial" panose="020B0604020202020204" pitchFamily="34" charset="0"/>
                        </a:rPr>
                        <a:t>Effektivkosten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000" b="0" i="0" u="none" strike="noStrike" dirty="0">
                          <a:solidFill>
                            <a:srgbClr val="000000"/>
                          </a:solidFill>
                          <a:effectLst/>
                          <a:latin typeface="Arial" panose="020B0604020202020204" pitchFamily="34" charset="0"/>
                        </a:rPr>
                        <a:t>1,50 %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000" b="0" i="0" u="none" strike="noStrike" dirty="0">
                          <a:solidFill>
                            <a:srgbClr val="000000"/>
                          </a:solidFill>
                          <a:effectLst/>
                          <a:latin typeface="Arial" panose="020B0604020202020204" pitchFamily="34" charset="0"/>
                        </a:rPr>
                        <a:t>1,50 %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55779147"/>
                  </a:ext>
                </a:extLst>
              </a:tr>
              <a:tr h="368300">
                <a:tc>
                  <a:txBody>
                    <a:bodyPr/>
                    <a:lstStyle/>
                    <a:p>
                      <a:pPr algn="l" fontAlgn="ctr"/>
                      <a:r>
                        <a:rPr lang="de-DE" sz="1000" b="1" i="0" u="none" strike="noStrike">
                          <a:solidFill>
                            <a:srgbClr val="000000"/>
                          </a:solidFill>
                          <a:effectLst/>
                          <a:latin typeface="Arial" panose="020B0604020202020204" pitchFamily="34" charset="0"/>
                        </a:rPr>
                        <a:t>Effektivrendite</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4,50 %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4,50 %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425759972"/>
                  </a:ext>
                </a:extLst>
              </a:tr>
              <a:tr h="368300">
                <a:tc>
                  <a:txBody>
                    <a:bodyPr/>
                    <a:lstStyle/>
                    <a:p>
                      <a:pPr algn="l" fontAlgn="ctr"/>
                      <a:r>
                        <a:rPr lang="de-DE" sz="1000" b="1" i="0" u="none" strike="noStrike">
                          <a:solidFill>
                            <a:srgbClr val="000000"/>
                          </a:solidFill>
                          <a:effectLst/>
                          <a:latin typeface="Arial" panose="020B0604020202020204" pitchFamily="34" charset="0"/>
                        </a:rPr>
                        <a:t>Sparbeitrag pro Jahr*</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2.019 €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100" b="1" i="0" u="none" strike="noStrike" dirty="0">
                          <a:solidFill>
                            <a:srgbClr val="4472C4"/>
                          </a:solidFill>
                          <a:effectLst/>
                          <a:latin typeface="Arial" panose="020B0604020202020204" pitchFamily="34" charset="0"/>
                        </a:rPr>
                        <a:t>1.380 €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13984637"/>
                  </a:ext>
                </a:extLst>
              </a:tr>
              <a:tr h="368300">
                <a:tc>
                  <a:txBody>
                    <a:bodyPr/>
                    <a:lstStyle/>
                    <a:p>
                      <a:pPr algn="l" fontAlgn="ctr"/>
                      <a:r>
                        <a:rPr lang="de-DE" sz="1000" b="1" i="0" u="none" strike="noStrike">
                          <a:solidFill>
                            <a:srgbClr val="000000"/>
                          </a:solidFill>
                          <a:effectLst/>
                          <a:latin typeface="Arial" panose="020B0604020202020204" pitchFamily="34" charset="0"/>
                        </a:rPr>
                        <a:t>Guthaben nach 37 Jahren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190.530 €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131.580 €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081108014"/>
                  </a:ext>
                </a:extLst>
              </a:tr>
              <a:tr h="368300">
                <a:tc>
                  <a:txBody>
                    <a:bodyPr/>
                    <a:lstStyle/>
                    <a:p>
                      <a:pPr algn="l" fontAlgn="ctr"/>
                      <a:r>
                        <a:rPr lang="de-DE" sz="1000" b="1" i="0" u="none" strike="noStrike">
                          <a:solidFill>
                            <a:srgbClr val="000000"/>
                          </a:solidFill>
                          <a:effectLst/>
                          <a:latin typeface="Arial" panose="020B0604020202020204" pitchFamily="34" charset="0"/>
                        </a:rPr>
                        <a:t>Monatliche Bruttorente </a:t>
                      </a:r>
                      <a:br>
                        <a:rPr lang="de-DE" sz="1000" b="1" i="0" u="none" strike="noStrike">
                          <a:solidFill>
                            <a:srgbClr val="000000"/>
                          </a:solidFill>
                          <a:effectLst/>
                          <a:latin typeface="Arial" panose="020B0604020202020204" pitchFamily="34" charset="0"/>
                        </a:rPr>
                      </a:br>
                      <a:r>
                        <a:rPr lang="de-DE" sz="1000" b="0" i="0" u="none" strike="noStrike">
                          <a:solidFill>
                            <a:srgbClr val="000000"/>
                          </a:solidFill>
                          <a:effectLst/>
                          <a:latin typeface="Arial" panose="020B0604020202020204" pitchFamily="34" charset="0"/>
                        </a:rPr>
                        <a:t>(Rentenfaktor 29)</a:t>
                      </a:r>
                      <a:endParaRPr lang="de-DE" sz="1000" b="1" i="0" u="none" strike="noStrike">
                        <a:solidFill>
                          <a:srgbClr val="000000"/>
                        </a:solidFill>
                        <a:effectLst/>
                        <a:latin typeface="Arial" panose="020B0604020202020204" pitchFamily="34"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552,54 €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100" b="1" i="0" u="none" strike="noStrike" dirty="0">
                          <a:solidFill>
                            <a:srgbClr val="4472C4"/>
                          </a:solidFill>
                          <a:effectLst/>
                          <a:latin typeface="Arial" panose="020B0604020202020204" pitchFamily="34" charset="0"/>
                        </a:rPr>
                        <a:t>381,58 €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74647167"/>
                  </a:ext>
                </a:extLst>
              </a:tr>
              <a:tr h="368300">
                <a:tc>
                  <a:txBody>
                    <a:bodyPr/>
                    <a:lstStyle/>
                    <a:p>
                      <a:pPr algn="l" fontAlgn="ctr"/>
                      <a:r>
                        <a:rPr lang="de-DE" sz="1000" b="1" i="0" u="none" strike="noStrike" dirty="0">
                          <a:solidFill>
                            <a:srgbClr val="000000"/>
                          </a:solidFill>
                          <a:effectLst/>
                          <a:latin typeface="Arial" panose="020B0604020202020204" pitchFamily="34" charset="0"/>
                        </a:rPr>
                        <a:t>Steuern pro Monat</a:t>
                      </a:r>
                      <a:br>
                        <a:rPr lang="de-DE" sz="1000" b="1" i="0" u="none" strike="noStrike" dirty="0">
                          <a:solidFill>
                            <a:srgbClr val="000000"/>
                          </a:solidFill>
                          <a:effectLst/>
                          <a:latin typeface="Arial" panose="020B0604020202020204" pitchFamily="34" charset="0"/>
                        </a:rPr>
                      </a:br>
                      <a:r>
                        <a:rPr lang="de-DE" sz="1000" b="0" i="0" u="none" strike="noStrike" dirty="0">
                          <a:solidFill>
                            <a:srgbClr val="000000"/>
                          </a:solidFill>
                          <a:effectLst/>
                          <a:latin typeface="Arial" panose="020B0604020202020204" pitchFamily="34" charset="0"/>
                        </a:rPr>
                        <a:t>(Grenzsteuersatz 30,29 %)</a:t>
                      </a:r>
                      <a:endParaRPr lang="de-DE" sz="1000" b="1" i="0" u="none" strike="noStrike" dirty="0">
                        <a:solidFill>
                          <a:srgbClr val="000000"/>
                        </a:solidFill>
                        <a:effectLst/>
                        <a:latin typeface="Arial" panose="020B0604020202020204" pitchFamily="34"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167,36 €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19,95 €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263490823"/>
                  </a:ext>
                </a:extLst>
              </a:tr>
              <a:tr h="368300">
                <a:tc>
                  <a:txBody>
                    <a:bodyPr/>
                    <a:lstStyle/>
                    <a:p>
                      <a:pPr algn="l" fontAlgn="ctr"/>
                      <a:r>
                        <a:rPr lang="de-DE" sz="1000" b="1" i="0" u="none" strike="noStrike">
                          <a:solidFill>
                            <a:srgbClr val="000000"/>
                          </a:solidFill>
                          <a:effectLst/>
                          <a:latin typeface="Arial" panose="020B0604020202020204" pitchFamily="34" charset="0"/>
                        </a:rPr>
                        <a:t>Monatliche Nettorente</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chemeClr val="accent1"/>
                          </a:solidFill>
                          <a:effectLst/>
                          <a:latin typeface="Arial" panose="020B0604020202020204" pitchFamily="34" charset="0"/>
                        </a:rPr>
                        <a:t>385,17 €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100" b="1" i="0" u="none" strike="noStrike" dirty="0">
                          <a:solidFill>
                            <a:schemeClr val="accent1"/>
                          </a:solidFill>
                          <a:effectLst/>
                          <a:latin typeface="Arial" panose="020B0604020202020204" pitchFamily="34" charset="0"/>
                        </a:rPr>
                        <a:t>361,93 €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82331521"/>
                  </a:ext>
                </a:extLst>
              </a:tr>
              <a:tr h="368300">
                <a:tc>
                  <a:txBody>
                    <a:bodyPr/>
                    <a:lstStyle/>
                    <a:p>
                      <a:pPr algn="l" fontAlgn="ctr"/>
                      <a:r>
                        <a:rPr lang="de-DE" sz="1000" b="1" i="0" u="none" strike="noStrike">
                          <a:solidFill>
                            <a:srgbClr val="000000"/>
                          </a:solidFill>
                          <a:effectLst/>
                          <a:latin typeface="Arial" panose="020B0604020202020204" pitchFamily="34" charset="0"/>
                        </a:rPr>
                        <a:t>Differenz Nettorenten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de-DE" sz="1100" b="1" i="0" u="none" strike="noStrike" dirty="0">
                          <a:solidFill>
                            <a:srgbClr val="000000"/>
                          </a:solidFill>
                          <a:effectLst/>
                          <a:latin typeface="Arial" panose="020B0604020202020204" pitchFamily="34" charset="0"/>
                        </a:rPr>
                        <a:t> </a:t>
                      </a:r>
                      <a:r>
                        <a:rPr lang="de-DE" sz="1100" b="1" i="0" u="none" strike="noStrike" dirty="0">
                          <a:solidFill>
                            <a:schemeClr val="accent1"/>
                          </a:solidFill>
                          <a:effectLst/>
                          <a:latin typeface="Arial" panose="020B0604020202020204" pitchFamily="34" charset="0"/>
                        </a:rPr>
                        <a:t>23,24 € (6,42 %)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de-DE"/>
                    </a:p>
                  </a:txBody>
                  <a:tcPr/>
                </a:tc>
                <a:extLst>
                  <a:ext uri="{0D108BD9-81ED-4DB2-BD59-A6C34878D82A}">
                    <a16:rowId xmlns:a16="http://schemas.microsoft.com/office/drawing/2014/main" val="1035672838"/>
                  </a:ext>
                </a:extLst>
              </a:tr>
              <a:tr h="469900">
                <a:tc gridSpan="3">
                  <a:txBody>
                    <a:bodyPr/>
                    <a:lstStyle/>
                    <a:p>
                      <a:pPr algn="l" fontAlgn="ctr"/>
                      <a:r>
                        <a:rPr lang="de-DE" sz="800" b="0" i="0" u="none" strike="noStrike" dirty="0">
                          <a:solidFill>
                            <a:srgbClr val="000000"/>
                          </a:solidFill>
                          <a:effectLst/>
                          <a:latin typeface="Arial" panose="020B0604020202020204" pitchFamily="34" charset="0"/>
                        </a:rPr>
                        <a:t>*Basis: bis Jahr 21: von 1.980 €, Jahr 22 und 23:2.075 €, ab dem Jahr 24: 2.070 € I Privat: bis Jahr 21: 1384,86 €, Jahr 21 und 22: 1.414,46 €, ab Jahr 24: 1.370,22 €</a:t>
                      </a:r>
                    </a:p>
                  </a:txBody>
                  <a:tcPr marL="6350" marR="6350" marT="6350" marB="0" anchor="ctr">
                    <a:lnL>
                      <a:noFill/>
                    </a:lnL>
                    <a:lnR>
                      <a:noFill/>
                    </a:lnR>
                    <a:lnT>
                      <a:noFill/>
                    </a:lnT>
                    <a:lnB>
                      <a:noFill/>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010694116"/>
                  </a:ext>
                </a:extLst>
              </a:tr>
            </a:tbl>
          </a:graphicData>
        </a:graphic>
      </p:graphicFrame>
      <p:sp>
        <p:nvSpPr>
          <p:cNvPr id="11" name="Textfeld 10">
            <a:extLst>
              <a:ext uri="{FF2B5EF4-FFF2-40B4-BE49-F238E27FC236}">
                <a16:creationId xmlns:a16="http://schemas.microsoft.com/office/drawing/2014/main" id="{D08E5304-9E09-4819-ABC9-53553EBEEA85}"/>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Fall 1: Ehepaar mit zwei Kindern (Normalverdiener)</a:t>
            </a:r>
          </a:p>
        </p:txBody>
      </p:sp>
      <p:sp>
        <p:nvSpPr>
          <p:cNvPr id="13" name="Textfeld 12">
            <a:extLst>
              <a:ext uri="{FF2B5EF4-FFF2-40B4-BE49-F238E27FC236}">
                <a16:creationId xmlns:a16="http://schemas.microsoft.com/office/drawing/2014/main" id="{A0B966C1-A1D0-4C30-B6DB-CE3E576F7244}"/>
              </a:ext>
            </a:extLst>
          </p:cNvPr>
          <p:cNvSpPr txBox="1"/>
          <p:nvPr/>
        </p:nvSpPr>
        <p:spPr>
          <a:xfrm>
            <a:off x="10126971" y="1882900"/>
            <a:ext cx="909223" cy="338554"/>
          </a:xfrm>
          <a:prstGeom prst="rect">
            <a:avLst/>
          </a:prstGeom>
          <a:solidFill>
            <a:schemeClr val="accent1"/>
          </a:solidFill>
          <a:ln>
            <a:solidFill>
              <a:schemeClr val="bg1"/>
            </a:solidFill>
          </a:ln>
        </p:spPr>
        <p:txBody>
          <a:bodyPr wrap="none" rtlCol="0">
            <a:spAutoFit/>
          </a:bodyPr>
          <a:lstStyle/>
          <a:p>
            <a:r>
              <a:rPr lang="de-DE" sz="1600" b="1" dirty="0">
                <a:solidFill>
                  <a:schemeClr val="bg1"/>
                </a:solidFill>
              </a:rPr>
              <a:t>425,30 €</a:t>
            </a:r>
          </a:p>
        </p:txBody>
      </p:sp>
    </p:spTree>
    <p:extLst>
      <p:ext uri="{BB962C8B-B14F-4D97-AF65-F5344CB8AC3E}">
        <p14:creationId xmlns:p14="http://schemas.microsoft.com/office/powerpoint/2010/main" val="320058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Graphic spid="20" grpId="0">
        <p:bldAsOne/>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76BE631-4B34-4D67-876D-B36CE9E458DA}"/>
              </a:ext>
            </a:extLst>
          </p:cNvPr>
          <p:cNvSpPr/>
          <p:nvPr/>
        </p:nvSpPr>
        <p:spPr>
          <a:xfrm>
            <a:off x="957942" y="3622479"/>
            <a:ext cx="7636720" cy="1818820"/>
          </a:xfrm>
          <a:prstGeom prst="rect">
            <a:avLst/>
          </a:prstGeom>
          <a:solidFill>
            <a:srgbClr val="DAE3F3">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CF6122F-CC36-4E98-9BD4-BF4372EE9606}"/>
              </a:ext>
            </a:extLst>
          </p:cNvPr>
          <p:cNvSpPr/>
          <p:nvPr/>
        </p:nvSpPr>
        <p:spPr>
          <a:xfrm>
            <a:off x="957942" y="1791040"/>
            <a:ext cx="7636719" cy="1843951"/>
          </a:xfrm>
          <a:prstGeom prst="rect">
            <a:avLst/>
          </a:prstGeom>
          <a:solidFill>
            <a:srgbClr val="FBE5D6">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5" name="Diagramm 4">
            <a:extLst>
              <a:ext uri="{FF2B5EF4-FFF2-40B4-BE49-F238E27FC236}">
                <a16:creationId xmlns:a16="http://schemas.microsoft.com/office/drawing/2014/main" id="{2B815563-23C1-4791-847F-C40C4D497464}"/>
              </a:ext>
            </a:extLst>
          </p:cNvPr>
          <p:cNvGraphicFramePr>
            <a:graphicFrameLocks/>
          </p:cNvGraphicFramePr>
          <p:nvPr/>
        </p:nvGraphicFramePr>
        <p:xfrm>
          <a:off x="299719" y="1574030"/>
          <a:ext cx="11718110" cy="4966725"/>
        </p:xfrm>
        <a:graphic>
          <a:graphicData uri="http://schemas.openxmlformats.org/drawingml/2006/chart">
            <c:chart xmlns:c="http://schemas.openxmlformats.org/drawingml/2006/chart" xmlns:r="http://schemas.openxmlformats.org/officeDocument/2006/relationships" r:id="rId3"/>
          </a:graphicData>
        </a:graphic>
      </p:graphicFrame>
      <p:sp>
        <p:nvSpPr>
          <p:cNvPr id="11" name="Legende: Linie 10">
            <a:extLst>
              <a:ext uri="{FF2B5EF4-FFF2-40B4-BE49-F238E27FC236}">
                <a16:creationId xmlns:a16="http://schemas.microsoft.com/office/drawing/2014/main" id="{3B2A4848-C512-4277-86AE-C92F605FF500}"/>
              </a:ext>
            </a:extLst>
          </p:cNvPr>
          <p:cNvSpPr/>
          <p:nvPr/>
        </p:nvSpPr>
        <p:spPr>
          <a:xfrm>
            <a:off x="9252883" y="1414013"/>
            <a:ext cx="2639398" cy="754053"/>
          </a:xfrm>
          <a:prstGeom prst="borderCallout1">
            <a:avLst>
              <a:gd name="adj1" fmla="val 46846"/>
              <a:gd name="adj2" fmla="val -3824"/>
              <a:gd name="adj3" fmla="val 112500"/>
              <a:gd name="adj4" fmla="val -38333"/>
            </a:avLst>
          </a:prstGeom>
          <a:solidFill>
            <a:schemeClr val="accent2">
              <a:lumMod val="20000"/>
              <a:lumOff val="80000"/>
            </a:schemeClr>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Basisrente</a:t>
            </a:r>
            <a:r>
              <a:rPr lang="de-DE" sz="1400" dirty="0">
                <a:solidFill>
                  <a:schemeClr val="tx1"/>
                </a:solidFill>
              </a:rPr>
              <a:t> ist um … € </a:t>
            </a:r>
            <a:r>
              <a:rPr lang="de-DE" sz="1400" b="1" dirty="0">
                <a:solidFill>
                  <a:schemeClr val="tx1"/>
                </a:solidFill>
              </a:rPr>
              <a:t>besser</a:t>
            </a:r>
            <a:r>
              <a:rPr lang="de-DE" sz="1400" dirty="0">
                <a:solidFill>
                  <a:schemeClr val="tx1"/>
                </a:solidFill>
              </a:rPr>
              <a:t> als eine pAV-Lösung (3. Schicht)</a:t>
            </a:r>
          </a:p>
        </p:txBody>
      </p:sp>
      <p:sp>
        <p:nvSpPr>
          <p:cNvPr id="12" name="Legende: Linie 11">
            <a:extLst>
              <a:ext uri="{FF2B5EF4-FFF2-40B4-BE49-F238E27FC236}">
                <a16:creationId xmlns:a16="http://schemas.microsoft.com/office/drawing/2014/main" id="{7FEE5637-1AD5-48F3-86EC-018D9DC39DBC}"/>
              </a:ext>
            </a:extLst>
          </p:cNvPr>
          <p:cNvSpPr/>
          <p:nvPr/>
        </p:nvSpPr>
        <p:spPr>
          <a:xfrm>
            <a:off x="9361740" y="4938180"/>
            <a:ext cx="2639398" cy="754053"/>
          </a:xfrm>
          <a:prstGeom prst="borderCallout1">
            <a:avLst>
              <a:gd name="adj1" fmla="val 46846"/>
              <a:gd name="adj2" fmla="val -3824"/>
              <a:gd name="adj3" fmla="val -4434"/>
              <a:gd name="adj4" fmla="val -43113"/>
            </a:avLst>
          </a:prstGeom>
          <a:solidFill>
            <a:schemeClr val="accent1">
              <a:lumMod val="20000"/>
              <a:lumOff val="80000"/>
            </a:schemeClr>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tx1"/>
                </a:solidFill>
              </a:rPr>
              <a:t>Basisrente</a:t>
            </a:r>
            <a:r>
              <a:rPr lang="de-DE" sz="1400" dirty="0">
                <a:solidFill>
                  <a:schemeClr val="tx1"/>
                </a:solidFill>
              </a:rPr>
              <a:t> ist um … € </a:t>
            </a:r>
            <a:r>
              <a:rPr lang="de-DE" sz="1400" b="1" dirty="0">
                <a:solidFill>
                  <a:schemeClr val="tx1"/>
                </a:solidFill>
              </a:rPr>
              <a:t>schlechter</a:t>
            </a:r>
            <a:r>
              <a:rPr lang="de-DE" sz="1400" dirty="0">
                <a:solidFill>
                  <a:schemeClr val="tx1"/>
                </a:solidFill>
              </a:rPr>
              <a:t> als eine pAV-Lösung (3. Schicht)</a:t>
            </a:r>
          </a:p>
        </p:txBody>
      </p:sp>
      <p:sp>
        <p:nvSpPr>
          <p:cNvPr id="13" name="Textfeld 12">
            <a:extLst>
              <a:ext uri="{FF2B5EF4-FFF2-40B4-BE49-F238E27FC236}">
                <a16:creationId xmlns:a16="http://schemas.microsoft.com/office/drawing/2014/main" id="{1169314F-BC19-418B-893A-E559774C63A6}"/>
              </a:ext>
            </a:extLst>
          </p:cNvPr>
          <p:cNvSpPr txBox="1"/>
          <p:nvPr/>
        </p:nvSpPr>
        <p:spPr>
          <a:xfrm>
            <a:off x="174171" y="615635"/>
            <a:ext cx="10232572" cy="646331"/>
          </a:xfrm>
          <a:prstGeom prst="rect">
            <a:avLst/>
          </a:prstGeom>
          <a:noFill/>
        </p:spPr>
        <p:txBody>
          <a:bodyPr wrap="square" rtlCol="0">
            <a:spAutoFit/>
          </a:bodyPr>
          <a:lstStyle/>
          <a:p>
            <a:r>
              <a:rPr lang="de-DE" b="1" dirty="0"/>
              <a:t>Sensitivitätsanalyse: Basisrente mit unterschiedlichen Kostenannahmen im Vergleich zu einer </a:t>
            </a:r>
            <a:br>
              <a:rPr lang="de-DE" b="1" dirty="0"/>
            </a:br>
            <a:r>
              <a:rPr lang="de-DE" b="1" u="sng" dirty="0"/>
              <a:t>günstigen</a:t>
            </a:r>
            <a:r>
              <a:rPr lang="de-DE" b="1" dirty="0"/>
              <a:t> privaten Rentenversicherung der 3. Schicht bei unterschiedlichen Renditeannahmen</a:t>
            </a:r>
          </a:p>
        </p:txBody>
      </p:sp>
      <p:cxnSp>
        <p:nvCxnSpPr>
          <p:cNvPr id="15" name="Gerader Verbinder 14">
            <a:extLst>
              <a:ext uri="{FF2B5EF4-FFF2-40B4-BE49-F238E27FC236}">
                <a16:creationId xmlns:a16="http://schemas.microsoft.com/office/drawing/2014/main" id="{68D4904F-EFB6-4399-99E4-BF28BE12F1D5}"/>
              </a:ext>
            </a:extLst>
          </p:cNvPr>
          <p:cNvCxnSpPr/>
          <p:nvPr/>
        </p:nvCxnSpPr>
        <p:spPr>
          <a:xfrm>
            <a:off x="1948543" y="1791039"/>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882A9B50-A995-439A-806C-4A39BED8FF1B}"/>
              </a:ext>
            </a:extLst>
          </p:cNvPr>
          <p:cNvCxnSpPr/>
          <p:nvPr/>
        </p:nvCxnSpPr>
        <p:spPr>
          <a:xfrm>
            <a:off x="3820886" y="1809861"/>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5B77C2B-D796-41A8-B6DB-23419A0E65E2}"/>
              </a:ext>
            </a:extLst>
          </p:cNvPr>
          <p:cNvCxnSpPr/>
          <p:nvPr/>
        </p:nvCxnSpPr>
        <p:spPr>
          <a:xfrm>
            <a:off x="5747657" y="1809861"/>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6AB4F1D-B7B5-438E-8510-47501C41F136}"/>
              </a:ext>
            </a:extLst>
          </p:cNvPr>
          <p:cNvCxnSpPr>
            <a:cxnSpLocks/>
          </p:cNvCxnSpPr>
          <p:nvPr/>
        </p:nvCxnSpPr>
        <p:spPr>
          <a:xfrm>
            <a:off x="7652657" y="1809861"/>
            <a:ext cx="0" cy="36502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1">
            <a:extLst>
              <a:ext uri="{FF2B5EF4-FFF2-40B4-BE49-F238E27FC236}">
                <a16:creationId xmlns:a16="http://schemas.microsoft.com/office/drawing/2014/main" id="{0C8C8C2F-B036-442A-90DF-801D1A49C390}"/>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24</a:t>
            </a:fld>
            <a:endParaRPr lang="de-DE" sz="1000" dirty="0"/>
          </a:p>
        </p:txBody>
      </p:sp>
      <p:pic>
        <p:nvPicPr>
          <p:cNvPr id="19" name="Grafik 18">
            <a:extLst>
              <a:ext uri="{FF2B5EF4-FFF2-40B4-BE49-F238E27FC236}">
                <a16:creationId xmlns:a16="http://schemas.microsoft.com/office/drawing/2014/main" id="{54BFA821-6441-43AE-B324-765903280AC6}"/>
              </a:ext>
            </a:extLst>
          </p:cNvPr>
          <p:cNvPicPr>
            <a:picLocks noChangeAspect="1"/>
          </p:cNvPicPr>
          <p:nvPr/>
        </p:nvPicPr>
        <p:blipFill>
          <a:blip r:embed="rId4"/>
          <a:stretch>
            <a:fillRect/>
          </a:stretch>
        </p:blipFill>
        <p:spPr>
          <a:xfrm>
            <a:off x="11258696" y="51906"/>
            <a:ext cx="717056" cy="509487"/>
          </a:xfrm>
          <a:prstGeom prst="rect">
            <a:avLst/>
          </a:prstGeom>
        </p:spPr>
      </p:pic>
      <p:sp>
        <p:nvSpPr>
          <p:cNvPr id="20" name="Textfeld 19">
            <a:extLst>
              <a:ext uri="{FF2B5EF4-FFF2-40B4-BE49-F238E27FC236}">
                <a16:creationId xmlns:a16="http://schemas.microsoft.com/office/drawing/2014/main" id="{B51918B8-41D6-4479-855A-957E48F97D0F}"/>
              </a:ext>
            </a:extLst>
          </p:cNvPr>
          <p:cNvSpPr txBox="1"/>
          <p:nvPr/>
        </p:nvSpPr>
        <p:spPr>
          <a:xfrm>
            <a:off x="30471" y="3464050"/>
            <a:ext cx="909223" cy="338554"/>
          </a:xfrm>
          <a:prstGeom prst="rect">
            <a:avLst/>
          </a:prstGeom>
          <a:solidFill>
            <a:schemeClr val="accent1"/>
          </a:solidFill>
          <a:ln>
            <a:solidFill>
              <a:schemeClr val="bg1"/>
            </a:solidFill>
          </a:ln>
        </p:spPr>
        <p:txBody>
          <a:bodyPr wrap="none" rtlCol="0">
            <a:spAutoFit/>
          </a:bodyPr>
          <a:lstStyle/>
          <a:p>
            <a:r>
              <a:rPr lang="de-DE" sz="1600" b="1" dirty="0">
                <a:solidFill>
                  <a:schemeClr val="bg1"/>
                </a:solidFill>
              </a:rPr>
              <a:t>425,30 €</a:t>
            </a:r>
          </a:p>
        </p:txBody>
      </p:sp>
      <p:sp>
        <p:nvSpPr>
          <p:cNvPr id="21" name="Textfeld 20">
            <a:extLst>
              <a:ext uri="{FF2B5EF4-FFF2-40B4-BE49-F238E27FC236}">
                <a16:creationId xmlns:a16="http://schemas.microsoft.com/office/drawing/2014/main" id="{3D55151D-D5EB-48D1-980E-1110F4B5FFDB}"/>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Fall 1: Ehepaar mit zwei Kindern (Normalverdiener)</a:t>
            </a:r>
          </a:p>
        </p:txBody>
      </p:sp>
    </p:spTree>
    <p:extLst>
      <p:ext uri="{BB962C8B-B14F-4D97-AF65-F5344CB8AC3E}">
        <p14:creationId xmlns:p14="http://schemas.microsoft.com/office/powerpoint/2010/main" val="2821695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2D5405D-642E-4C8E-9C65-97D3F3EB73AB}"/>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25</a:t>
            </a:fld>
            <a:endParaRPr lang="de-DE" sz="1000" dirty="0"/>
          </a:p>
        </p:txBody>
      </p:sp>
      <p:sp>
        <p:nvSpPr>
          <p:cNvPr id="6" name="Textfeld 5">
            <a:extLst>
              <a:ext uri="{FF2B5EF4-FFF2-40B4-BE49-F238E27FC236}">
                <a16:creationId xmlns:a16="http://schemas.microsoft.com/office/drawing/2014/main" id="{BC61F937-6B47-491B-8338-0FAA91DECD81}"/>
              </a:ext>
            </a:extLst>
          </p:cNvPr>
          <p:cNvSpPr txBox="1"/>
          <p:nvPr/>
        </p:nvSpPr>
        <p:spPr>
          <a:xfrm>
            <a:off x="159760" y="803566"/>
            <a:ext cx="11286820" cy="4401205"/>
          </a:xfrm>
          <a:prstGeom prst="rect">
            <a:avLst/>
          </a:prstGeom>
          <a:solidFill>
            <a:srgbClr val="FFFFFF">
              <a:alpha val="80000"/>
            </a:srgbClr>
          </a:solidFill>
        </p:spPr>
        <p:txBody>
          <a:bodyPr wrap="square">
            <a:spAutoFit/>
          </a:bodyPr>
          <a:lstStyle/>
          <a:p>
            <a:pPr marL="360363" indent="-360363">
              <a:spcAft>
                <a:spcPts val="1200"/>
              </a:spcAft>
              <a:buClr>
                <a:schemeClr val="accent1">
                  <a:lumMod val="50000"/>
                </a:schemeClr>
              </a:buClr>
              <a:buFont typeface="Wingdings" panose="05000000000000000000" pitchFamily="2" charset="2"/>
              <a:buChar char="n"/>
            </a:pPr>
            <a:r>
              <a:rPr lang="de-DE" sz="1600" dirty="0"/>
              <a:t>Die Basisrente erweist sich insbesondere für Selbstständige als effiziente Altersvorsorgelösung</a:t>
            </a:r>
          </a:p>
          <a:p>
            <a:pPr marL="360363" indent="-360363">
              <a:spcAft>
                <a:spcPts val="1200"/>
              </a:spcAft>
              <a:buClr>
                <a:schemeClr val="accent1">
                  <a:lumMod val="50000"/>
                </a:schemeClr>
              </a:buClr>
              <a:buFont typeface="Wingdings" panose="05000000000000000000" pitchFamily="2" charset="2"/>
              <a:buChar char="n"/>
            </a:pPr>
            <a:r>
              <a:rPr lang="de-DE" sz="1600" dirty="0"/>
              <a:t>Auch für Topverdiener kann die Basisrente höhere Rentenleistungen als die private Rentenversicherung erreichen, </a:t>
            </a:r>
            <a:br>
              <a:rPr lang="de-DE" sz="1600" dirty="0"/>
            </a:br>
            <a:r>
              <a:rPr lang="de-DE" sz="1600" dirty="0"/>
              <a:t>wobei man sich die etwas höhere Rentenleistung mit einem hohen Mangel an Flexibilität „erkauft“</a:t>
            </a:r>
          </a:p>
          <a:p>
            <a:pPr marL="360363" indent="-360363">
              <a:spcAft>
                <a:spcPts val="1200"/>
              </a:spcAft>
              <a:buClr>
                <a:schemeClr val="accent1">
                  <a:lumMod val="50000"/>
                </a:schemeClr>
              </a:buClr>
              <a:buFont typeface="Wingdings" panose="05000000000000000000" pitchFamily="2" charset="2"/>
              <a:buChar char="n"/>
            </a:pPr>
            <a:r>
              <a:rPr lang="de-DE" sz="1600" dirty="0"/>
              <a:t>Bei den anderen untersuchten Musterkunden liegen Basisrente und private Rentenversicherung annähernd gleichauf, </a:t>
            </a:r>
            <a:br>
              <a:rPr lang="de-DE" sz="1600" dirty="0"/>
            </a:br>
            <a:r>
              <a:rPr lang="de-DE" sz="1600" dirty="0"/>
              <a:t>so dass der Mangel an Flexibilität die leicht höhere Rentenleistung (6 % bzw. 9 %) kaum rechtfertigt</a:t>
            </a:r>
          </a:p>
          <a:p>
            <a:pPr marL="360363" indent="-360363">
              <a:spcAft>
                <a:spcPts val="1200"/>
              </a:spcAft>
              <a:buClr>
                <a:schemeClr val="accent1">
                  <a:lumMod val="50000"/>
                </a:schemeClr>
              </a:buClr>
              <a:buFont typeface="Wingdings" panose="05000000000000000000" pitchFamily="2" charset="2"/>
              <a:buChar char="n"/>
            </a:pPr>
            <a:r>
              <a:rPr lang="de-DE" sz="1600" dirty="0"/>
              <a:t>Durch die teilweise sehr geringen Abstände zwischen den erzielten Rentenleistungen einer Basisrente und einer privaten Rentenversicherung sollten Sparer hier insbesondere auf die Kostenunterschiede achten, die in diesem Fall einen deutlichen Unterschied machen können </a:t>
            </a:r>
          </a:p>
          <a:p>
            <a:pPr marL="817563" lvl="1" indent="-360363">
              <a:spcAft>
                <a:spcPts val="1200"/>
              </a:spcAft>
              <a:buClr>
                <a:schemeClr val="accent1">
                  <a:lumMod val="50000"/>
                </a:schemeClr>
              </a:buClr>
              <a:buFont typeface="Symbol" panose="05050102010706020507" pitchFamily="18" charset="2"/>
              <a:buChar char="-"/>
            </a:pPr>
            <a:r>
              <a:rPr lang="de-DE" sz="1400" dirty="0"/>
              <a:t>Die Rentenleistungen sind bei der Wahl einer günstigen privaten Rentenversicherung im Vergleich zu einer </a:t>
            </a:r>
            <a:br>
              <a:rPr lang="de-DE" sz="1400" dirty="0"/>
            </a:br>
            <a:r>
              <a:rPr lang="de-DE" sz="1400" dirty="0"/>
              <a:t>Basisrente mit marktüblichen Kosten höher</a:t>
            </a:r>
          </a:p>
          <a:p>
            <a:pPr marL="360363" indent="-360363">
              <a:spcAft>
                <a:spcPts val="1200"/>
              </a:spcAft>
              <a:buClr>
                <a:schemeClr val="accent1">
                  <a:lumMod val="50000"/>
                </a:schemeClr>
              </a:buClr>
              <a:buFont typeface="Wingdings" panose="05000000000000000000" pitchFamily="2" charset="2"/>
              <a:buChar char="n"/>
            </a:pPr>
            <a:r>
              <a:rPr lang="de-DE" sz="1600" dirty="0"/>
              <a:t>Positiv an der Basisrente hervorzuheben ist weiterhin, dass der Förderweg generell deutlich weniger komplex als </a:t>
            </a:r>
            <a:br>
              <a:rPr lang="de-DE" sz="1600" dirty="0"/>
            </a:br>
            <a:r>
              <a:rPr lang="de-DE" sz="1600" dirty="0"/>
              <a:t>die Riester-Rente und die betriebliche Altersvorsorge ist</a:t>
            </a:r>
          </a:p>
          <a:p>
            <a:pPr marL="360363" indent="-360363">
              <a:spcAft>
                <a:spcPts val="1200"/>
              </a:spcAft>
              <a:buClr>
                <a:schemeClr val="accent1">
                  <a:lumMod val="50000"/>
                </a:schemeClr>
              </a:buClr>
              <a:buFont typeface="Wingdings" panose="05000000000000000000" pitchFamily="2" charset="2"/>
              <a:buChar char="n"/>
            </a:pPr>
            <a:r>
              <a:rPr lang="de-DE" sz="1600" dirty="0"/>
              <a:t>Dafür weist die Basisrente die geringste Flexibilität von allen geförderten Altersvorsorgelösungen auf, was viele Kunden </a:t>
            </a:r>
            <a:br>
              <a:rPr lang="de-DE" sz="1600" dirty="0"/>
            </a:br>
            <a:r>
              <a:rPr lang="de-DE" sz="1600" dirty="0"/>
              <a:t>von einem Abschluss abhalten dürfte, wie die aktuell nach wie vor niedrigen Absatzzahlen belegen</a:t>
            </a:r>
            <a:endParaRPr lang="de-DE" sz="1400" dirty="0"/>
          </a:p>
        </p:txBody>
      </p:sp>
      <p:sp>
        <p:nvSpPr>
          <p:cNvPr id="7" name="Textfeld 6">
            <a:extLst>
              <a:ext uri="{FF2B5EF4-FFF2-40B4-BE49-F238E27FC236}">
                <a16:creationId xmlns:a16="http://schemas.microsoft.com/office/drawing/2014/main" id="{62BB1A1C-C2B3-4DCC-A917-C8828F3F2ED0}"/>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Fazit: Basisrente vs. pAV</a:t>
            </a:r>
          </a:p>
        </p:txBody>
      </p:sp>
    </p:spTree>
    <p:extLst>
      <p:ext uri="{BB962C8B-B14F-4D97-AF65-F5344CB8AC3E}">
        <p14:creationId xmlns:p14="http://schemas.microsoft.com/office/powerpoint/2010/main" val="70254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BFA50E6-84BE-4BBD-905D-6219531D4E52}"/>
              </a:ext>
            </a:extLst>
          </p:cNvPr>
          <p:cNvSpPr txBox="1"/>
          <p:nvPr/>
        </p:nvSpPr>
        <p:spPr>
          <a:xfrm>
            <a:off x="154185" y="676485"/>
            <a:ext cx="11749406" cy="5793894"/>
          </a:xfrm>
          <a:prstGeom prst="rect">
            <a:avLst/>
          </a:prstGeom>
          <a:noFill/>
        </p:spPr>
        <p:txBody>
          <a:bodyPr wrap="square">
            <a:spAutoFit/>
          </a:bodyPr>
          <a:lstStyle/>
          <a:p>
            <a:pPr marL="266700" indent="-266700" algn="l">
              <a:spcAft>
                <a:spcPts val="600"/>
              </a:spcAft>
              <a:buClr>
                <a:schemeClr val="accent1">
                  <a:lumMod val="50000"/>
                </a:schemeClr>
              </a:buClr>
              <a:buFont typeface="Wingdings" panose="05000000000000000000" pitchFamily="2" charset="2"/>
              <a:buChar char="n"/>
            </a:pPr>
            <a:r>
              <a:rPr lang="de-DE" sz="1600" b="1" dirty="0"/>
              <a:t>Der deutsche „Förder-Dschungel“ ist für einen durchschnittlichen AV-Sparer nicht durchschaubar</a:t>
            </a:r>
          </a:p>
          <a:p>
            <a:pPr marL="542925" lvl="1" indent="-266700">
              <a:spcAft>
                <a:spcPts val="600"/>
              </a:spcAft>
              <a:buClr>
                <a:schemeClr val="accent1">
                  <a:lumMod val="50000"/>
                </a:schemeClr>
              </a:buClr>
              <a:buFont typeface="Symbol" panose="05050102010706020507" pitchFamily="18" charset="2"/>
              <a:buChar char="-"/>
            </a:pPr>
            <a:r>
              <a:rPr lang="de-DE" sz="1400" dirty="0"/>
              <a:t>Die 4 unterschiedlichen Arten der Förderung und deren unterschiedliche Belastung mit Abgaben im Alter machen es für Sparer unmöglich, im </a:t>
            </a:r>
            <a:br>
              <a:rPr lang="de-DE" sz="1400" dirty="0"/>
            </a:br>
            <a:r>
              <a:rPr lang="de-DE" sz="1400" dirty="0"/>
              <a:t>Vorfeld eine Einschätzung zu treffen, welche Form der Altersvorsorge die effizienteste ist</a:t>
            </a:r>
          </a:p>
          <a:p>
            <a:pPr marL="542925" lvl="1" indent="-266700">
              <a:spcAft>
                <a:spcPts val="600"/>
              </a:spcAft>
              <a:buClr>
                <a:schemeClr val="accent1">
                  <a:lumMod val="50000"/>
                </a:schemeClr>
              </a:buClr>
              <a:buFont typeface="Symbol" panose="05050102010706020507" pitchFamily="18" charset="2"/>
              <a:buChar char="-"/>
            </a:pPr>
            <a:r>
              <a:rPr lang="de-DE" sz="1400" dirty="0"/>
              <a:t>Die vermeintlich hohe Förderung der Entgeltumwandlung in der bAV führt zu signifikanten Einbußen in der Gesetzlichen Rentenversicherung </a:t>
            </a:r>
            <a:br>
              <a:rPr lang="de-DE" sz="1400" dirty="0"/>
            </a:br>
            <a:r>
              <a:rPr lang="de-DE" sz="1400" dirty="0"/>
              <a:t>und hohen Abgaben im Alter und reduziert so in allen betrachteten Musterfällen deutlich die Rentenleistungen</a:t>
            </a:r>
          </a:p>
          <a:p>
            <a:pPr marL="542925" lvl="1" indent="-266700">
              <a:spcAft>
                <a:spcPts val="600"/>
              </a:spcAft>
              <a:buClr>
                <a:schemeClr val="accent1">
                  <a:lumMod val="50000"/>
                </a:schemeClr>
              </a:buClr>
              <a:buFont typeface="Symbol" panose="05050102010706020507" pitchFamily="18" charset="2"/>
              <a:buChar char="-"/>
            </a:pPr>
            <a:r>
              <a:rPr lang="de-DE" sz="1400" dirty="0"/>
              <a:t>Die niedrige Ertragsanteilsbesteuerung der privaten Rentenversicherung der 3. Schicht in Kombination mit einer hohen zu erwartenden Rendite </a:t>
            </a:r>
            <a:br>
              <a:rPr lang="de-DE" sz="1400" dirty="0"/>
            </a:br>
            <a:r>
              <a:rPr lang="de-DE" sz="1400" dirty="0"/>
              <a:t>erweist sich in vielen Musterberechnungen als effizienteste Altersvorsorgelösung für Sparer</a:t>
            </a:r>
          </a:p>
          <a:p>
            <a:pPr marL="542925" lvl="1" indent="-266700">
              <a:spcAft>
                <a:spcPts val="600"/>
              </a:spcAft>
              <a:buClr>
                <a:schemeClr val="accent1">
                  <a:lumMod val="50000"/>
                </a:schemeClr>
              </a:buClr>
              <a:buFont typeface="Symbol" panose="05050102010706020507" pitchFamily="18" charset="2"/>
              <a:buChar char="-"/>
            </a:pPr>
            <a:r>
              <a:rPr lang="de-DE" sz="1400" dirty="0"/>
              <a:t>Für Geringverdiener ist die Riester-Rente aufgrund der hohen Zulagenzahlungen eindeutig die effizienteste Altersvorsorgelösung</a:t>
            </a:r>
          </a:p>
          <a:p>
            <a:pPr marL="542925" lvl="1" indent="-266700">
              <a:spcAft>
                <a:spcPts val="1200"/>
              </a:spcAft>
              <a:buClr>
                <a:schemeClr val="accent1">
                  <a:lumMod val="50000"/>
                </a:schemeClr>
              </a:buClr>
              <a:buFont typeface="Symbol" panose="05050102010706020507" pitchFamily="18" charset="2"/>
              <a:buChar char="-"/>
            </a:pPr>
            <a:r>
              <a:rPr lang="de-DE" sz="1400" dirty="0"/>
              <a:t>Die Basisrente erweist sich für Selbstständige als auch für Sparer mit hohem persönlichen Steuersatz als effiziente Altersvorsorgelösung – </a:t>
            </a:r>
            <a:br>
              <a:rPr lang="de-DE" sz="1400" dirty="0"/>
            </a:br>
            <a:r>
              <a:rPr lang="de-DE" sz="1400" dirty="0"/>
              <a:t>bei allerdings hohen Einschränkungen in der Flexibilität</a:t>
            </a:r>
            <a:endParaRPr lang="de-DE" sz="1400" b="1" dirty="0"/>
          </a:p>
          <a:p>
            <a:pPr marL="266700" indent="-266700" algn="l">
              <a:spcAft>
                <a:spcPts val="600"/>
              </a:spcAft>
              <a:buClr>
                <a:schemeClr val="accent1">
                  <a:lumMod val="50000"/>
                </a:schemeClr>
              </a:buClr>
              <a:buFont typeface="Wingdings" panose="05000000000000000000" pitchFamily="2" charset="2"/>
              <a:buChar char="n"/>
            </a:pPr>
            <a:r>
              <a:rPr lang="de-DE" sz="1600" b="1" dirty="0"/>
              <a:t>Die zu erwartende Rendite eines Produktes ist ein wesentlicher Faktor für gute Ergebnisse - was sich in der privaten Rentenversicherung der 3. Schicht und der Basisrente bemerkbar macht</a:t>
            </a:r>
          </a:p>
          <a:p>
            <a:pPr marL="542925" lvl="1" indent="-266700">
              <a:spcAft>
                <a:spcPts val="600"/>
              </a:spcAft>
              <a:buClr>
                <a:schemeClr val="accent1">
                  <a:lumMod val="50000"/>
                </a:schemeClr>
              </a:buClr>
              <a:buFont typeface="Symbol" panose="05050102010706020507" pitchFamily="18" charset="2"/>
              <a:buChar char="-"/>
            </a:pPr>
            <a:r>
              <a:rPr lang="de-DE" sz="1400" dirty="0"/>
              <a:t>Insbesondere die bAV und die Riester-Rente, beide mit einer Garantieverpflichtung, bleiben teilweise weit hinter der privaten Rentenversicherung zurück – und das teilweise sogar in Szenarien, bei denen eine ähnliche oder gleiche Wertentwicklung unterstellt wird</a:t>
            </a:r>
          </a:p>
          <a:p>
            <a:pPr marL="542925" lvl="1" indent="-266700">
              <a:spcAft>
                <a:spcPts val="600"/>
              </a:spcAft>
              <a:buClr>
                <a:schemeClr val="accent1">
                  <a:lumMod val="50000"/>
                </a:schemeClr>
              </a:buClr>
              <a:buFont typeface="Symbol" panose="05050102010706020507" pitchFamily="18" charset="2"/>
              <a:buChar char="-"/>
            </a:pPr>
            <a:r>
              <a:rPr lang="de-DE" sz="1400" dirty="0"/>
              <a:t>Insbesondere die Förderung der bAV und der Riester-Rente bleibt somit in vielen Musterberechnungen wirkungslos</a:t>
            </a:r>
          </a:p>
          <a:p>
            <a:pPr marL="542925" lvl="1" indent="-266700">
              <a:spcAft>
                <a:spcPts val="1200"/>
              </a:spcAft>
              <a:buClr>
                <a:schemeClr val="accent1">
                  <a:lumMod val="50000"/>
                </a:schemeClr>
              </a:buClr>
              <a:buFont typeface="Symbol" panose="05050102010706020507" pitchFamily="18" charset="2"/>
              <a:buChar char="-"/>
            </a:pPr>
            <a:r>
              <a:rPr lang="de-DE" sz="1400" dirty="0"/>
              <a:t>Auch die Kosten eines Produktes können einen entscheidenden Unterschied machen und zu hohen Unterschieden in der Rentenhöhe führen</a:t>
            </a:r>
          </a:p>
          <a:p>
            <a:pPr marL="271463" indent="-271463" algn="l">
              <a:spcAft>
                <a:spcPts val="900"/>
              </a:spcAft>
              <a:buClr>
                <a:schemeClr val="accent1">
                  <a:lumMod val="50000"/>
                </a:schemeClr>
              </a:buClr>
              <a:buFont typeface="Wingdings" panose="05000000000000000000" pitchFamily="2" charset="2"/>
              <a:buChar char="n"/>
            </a:pPr>
            <a:r>
              <a:rPr lang="de-DE" sz="1600" b="1" dirty="0">
                <a:effectLst/>
              </a:rPr>
              <a:t>Förderung kostet Flexibilität</a:t>
            </a:r>
          </a:p>
          <a:p>
            <a:pPr marL="742950" lvl="1" indent="-285750">
              <a:spcAft>
                <a:spcPts val="600"/>
              </a:spcAft>
              <a:buClr>
                <a:schemeClr val="accent1">
                  <a:lumMod val="50000"/>
                </a:schemeClr>
              </a:buClr>
              <a:buFont typeface="Symbol" panose="05050102010706020507" pitchFamily="18" charset="2"/>
              <a:buChar char="-"/>
            </a:pPr>
            <a:r>
              <a:rPr lang="de-DE" sz="1400" dirty="0"/>
              <a:t>Je „höher“ die staatliche Förderung, desto geringer ist die Flexibilität für den Sparer</a:t>
            </a:r>
          </a:p>
          <a:p>
            <a:pPr marL="742950" lvl="1" indent="-285750">
              <a:spcAft>
                <a:spcPts val="600"/>
              </a:spcAft>
              <a:buClr>
                <a:schemeClr val="accent1">
                  <a:lumMod val="50000"/>
                </a:schemeClr>
              </a:buClr>
              <a:buFont typeface="Symbol" panose="05050102010706020507" pitchFamily="18" charset="2"/>
              <a:buChar char="-"/>
            </a:pPr>
            <a:r>
              <a:rPr lang="de-DE" sz="1400" dirty="0"/>
              <a:t>Nur die private Rentenversicherung der 3. Schicht bietet eine hohe Flexibilität</a:t>
            </a:r>
          </a:p>
          <a:p>
            <a:pPr marL="742950" lvl="1" indent="-285750">
              <a:spcAft>
                <a:spcPts val="600"/>
              </a:spcAft>
              <a:buClr>
                <a:schemeClr val="accent1">
                  <a:lumMod val="50000"/>
                </a:schemeClr>
              </a:buClr>
              <a:buFont typeface="Symbol" panose="05050102010706020507" pitchFamily="18" charset="2"/>
              <a:buChar char="-"/>
            </a:pPr>
            <a:r>
              <a:rPr lang="de-DE" sz="1400" dirty="0"/>
              <a:t>Insbesondere die Basisrente und die bAV sind stark eingeschränkt</a:t>
            </a:r>
          </a:p>
        </p:txBody>
      </p:sp>
      <p:sp>
        <p:nvSpPr>
          <p:cNvPr id="6" name="Slide Number Placeholder 1">
            <a:extLst>
              <a:ext uri="{FF2B5EF4-FFF2-40B4-BE49-F238E27FC236}">
                <a16:creationId xmlns:a16="http://schemas.microsoft.com/office/drawing/2014/main" id="{D80B8E09-1A52-47CB-B863-F56B10FA4B07}"/>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26</a:t>
            </a:fld>
            <a:endParaRPr lang="de-DE" sz="1000" dirty="0"/>
          </a:p>
        </p:txBody>
      </p:sp>
      <p:sp>
        <p:nvSpPr>
          <p:cNvPr id="5" name="Textfeld 4">
            <a:extLst>
              <a:ext uri="{FF2B5EF4-FFF2-40B4-BE49-F238E27FC236}">
                <a16:creationId xmlns:a16="http://schemas.microsoft.com/office/drawing/2014/main" id="{F7996FD6-899F-4575-92DB-DF4D7FA5B02F}"/>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Zusammenfassung der Studie – Kernthesen (I)</a:t>
            </a:r>
          </a:p>
        </p:txBody>
      </p:sp>
    </p:spTree>
    <p:extLst>
      <p:ext uri="{BB962C8B-B14F-4D97-AF65-F5344CB8AC3E}">
        <p14:creationId xmlns:p14="http://schemas.microsoft.com/office/powerpoint/2010/main" val="314280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500"/>
                                        <p:tgtEl>
                                          <p:spTgt spid="4">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animEffect transition="in" filter="fade">
                                      <p:cBhvr>
                                        <p:cTn id="50"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BFA50E6-84BE-4BBD-905D-6219531D4E52}"/>
              </a:ext>
            </a:extLst>
          </p:cNvPr>
          <p:cNvSpPr txBox="1"/>
          <p:nvPr/>
        </p:nvSpPr>
        <p:spPr>
          <a:xfrm>
            <a:off x="221297" y="820593"/>
            <a:ext cx="11749406" cy="5109091"/>
          </a:xfrm>
          <a:prstGeom prst="rect">
            <a:avLst/>
          </a:prstGeom>
          <a:noFill/>
        </p:spPr>
        <p:txBody>
          <a:bodyPr wrap="square">
            <a:spAutoFit/>
          </a:bodyPr>
          <a:lstStyle/>
          <a:p>
            <a:pPr marL="266700" indent="-266700">
              <a:spcAft>
                <a:spcPts val="1200"/>
              </a:spcAft>
              <a:buClr>
                <a:schemeClr val="accent1">
                  <a:lumMod val="50000"/>
                </a:schemeClr>
              </a:buClr>
              <a:buFont typeface="Wingdings" panose="05000000000000000000" pitchFamily="2" charset="2"/>
              <a:buChar char="n"/>
            </a:pPr>
            <a:r>
              <a:rPr lang="de-DE" sz="1600" b="1" dirty="0"/>
              <a:t>Das aktuelle 3-Schichten-System mit den 4 geförderten Altersvorsorgevarianten sollte konsolidiert und völlig neu geordnet werden</a:t>
            </a:r>
          </a:p>
          <a:p>
            <a:pPr marL="542925" lvl="1" indent="-266700">
              <a:spcAft>
                <a:spcPts val="600"/>
              </a:spcAft>
              <a:buClr>
                <a:schemeClr val="accent1">
                  <a:lumMod val="50000"/>
                </a:schemeClr>
              </a:buClr>
              <a:buFont typeface="Symbol" panose="05050102010706020507" pitchFamily="18" charset="2"/>
              <a:buChar char="-"/>
            </a:pPr>
            <a:r>
              <a:rPr lang="de-DE" sz="1400" i="1" dirty="0"/>
              <a:t>Ein</a:t>
            </a:r>
            <a:r>
              <a:rPr lang="de-DE" sz="1400" dirty="0"/>
              <a:t> effizienter, transparenter und einfach nachvollziehbarer Förderweg ist den aktuell 4 bestehenden Förderwegen </a:t>
            </a:r>
            <a:br>
              <a:rPr lang="de-DE" sz="1400" dirty="0"/>
            </a:br>
            <a:r>
              <a:rPr lang="de-DE" sz="1400" dirty="0"/>
              <a:t>vorzuziehen und würde zu einer deutlich höheren Verbreitung der privaten Altersvorsorge führen</a:t>
            </a:r>
          </a:p>
          <a:p>
            <a:pPr marL="542925" lvl="1" indent="-266700">
              <a:spcAft>
                <a:spcPts val="1200"/>
              </a:spcAft>
              <a:buClr>
                <a:schemeClr val="accent1">
                  <a:lumMod val="50000"/>
                </a:schemeClr>
              </a:buClr>
              <a:buFont typeface="Symbol" panose="05050102010706020507" pitchFamily="18" charset="2"/>
              <a:buChar char="-"/>
            </a:pPr>
            <a:r>
              <a:rPr lang="de-DE" sz="1400" dirty="0"/>
              <a:t>Ein weiteres „Anbauen“ an ein ineffizientes System, bspw. durch eine Staatsfondslösung, löst die Probleme der vielen Millionen Sparer nicht, </a:t>
            </a:r>
            <a:br>
              <a:rPr lang="de-DE" sz="1400" dirty="0"/>
            </a:br>
            <a:r>
              <a:rPr lang="de-DE" sz="1400" dirty="0"/>
              <a:t>sondern macht das System noch komplexer</a:t>
            </a:r>
          </a:p>
          <a:p>
            <a:pPr marL="266700" indent="-266700" algn="l">
              <a:spcAft>
                <a:spcPts val="1200"/>
              </a:spcAft>
              <a:buClr>
                <a:schemeClr val="accent1">
                  <a:lumMod val="50000"/>
                </a:schemeClr>
              </a:buClr>
              <a:buFont typeface="Wingdings" panose="05000000000000000000" pitchFamily="2" charset="2"/>
              <a:buChar char="n"/>
            </a:pPr>
            <a:r>
              <a:rPr lang="de-DE" sz="1600" b="1" dirty="0"/>
              <a:t>Die Komplexität des deutschen AV-Systems verhindert Wettbewerb – und somit auch bessere Produkte für AV-Sparer</a:t>
            </a:r>
          </a:p>
          <a:p>
            <a:pPr marL="542925" lvl="1" indent="-266700">
              <a:spcAft>
                <a:spcPts val="600"/>
              </a:spcAft>
              <a:buClr>
                <a:schemeClr val="accent1">
                  <a:lumMod val="50000"/>
                </a:schemeClr>
              </a:buClr>
              <a:buFont typeface="Symbol" panose="05050102010706020507" pitchFamily="18" charset="2"/>
              <a:buChar char="-"/>
            </a:pPr>
            <a:r>
              <a:rPr lang="de-DE" sz="1400" dirty="0"/>
              <a:t>Die Markteintrittshürden sind aufgrund der Komplexität in der Altersvorsorge für neue, innovative Anbieter (Fin-/</a:t>
            </a:r>
            <a:r>
              <a:rPr lang="de-DE" sz="1400" dirty="0" err="1"/>
              <a:t>Insurtechs</a:t>
            </a:r>
            <a:r>
              <a:rPr lang="de-DE" sz="1400" dirty="0"/>
              <a:t>) zu hoch</a:t>
            </a:r>
          </a:p>
          <a:p>
            <a:pPr marL="542925" lvl="1" indent="-266700">
              <a:spcAft>
                <a:spcPts val="600"/>
              </a:spcAft>
              <a:buClr>
                <a:schemeClr val="accent1">
                  <a:lumMod val="50000"/>
                </a:schemeClr>
              </a:buClr>
              <a:buFont typeface="Symbol" panose="05050102010706020507" pitchFamily="18" charset="2"/>
              <a:buChar char="-"/>
            </a:pPr>
            <a:r>
              <a:rPr lang="de-DE" sz="1400" dirty="0"/>
              <a:t>Die aktuelle Komplexität verfestigt bestehende Marktstrukturen </a:t>
            </a:r>
          </a:p>
          <a:p>
            <a:pPr marL="542925" lvl="1" indent="-266700">
              <a:spcAft>
                <a:spcPts val="1200"/>
              </a:spcAft>
              <a:buClr>
                <a:schemeClr val="accent1">
                  <a:lumMod val="50000"/>
                </a:schemeClr>
              </a:buClr>
              <a:buFont typeface="Symbol" panose="05050102010706020507" pitchFamily="18" charset="2"/>
              <a:buChar char="-"/>
            </a:pPr>
            <a:r>
              <a:rPr lang="de-DE" sz="1400" dirty="0"/>
              <a:t>Wettbewerb zugunsten der Sparer (wie bspw. im Fondsbereich) wird somit verhindert</a:t>
            </a:r>
            <a:endParaRPr lang="de-DE" sz="1600" b="1" dirty="0"/>
          </a:p>
          <a:p>
            <a:pPr marL="266700" indent="-266700" algn="l">
              <a:spcAft>
                <a:spcPts val="1200"/>
              </a:spcAft>
              <a:buClr>
                <a:schemeClr val="accent1">
                  <a:lumMod val="50000"/>
                </a:schemeClr>
              </a:buClr>
              <a:buFont typeface="Wingdings" panose="05000000000000000000" pitchFamily="2" charset="2"/>
              <a:buChar char="n"/>
            </a:pPr>
            <a:r>
              <a:rPr lang="de-DE" sz="1600" b="1" dirty="0"/>
              <a:t>Sparer müssen in der Altersvorsorge stärker chancenorientiert denken und die langen Laufzeiten ihrer Altersvorsorge besser nutzen</a:t>
            </a:r>
          </a:p>
          <a:p>
            <a:pPr marL="542925" lvl="1" indent="-266700">
              <a:spcAft>
                <a:spcPts val="600"/>
              </a:spcAft>
              <a:buClr>
                <a:schemeClr val="accent1">
                  <a:lumMod val="50000"/>
                </a:schemeClr>
              </a:buClr>
              <a:buFont typeface="Symbol" panose="05050102010706020507" pitchFamily="18" charset="2"/>
              <a:buChar char="-"/>
            </a:pPr>
            <a:r>
              <a:rPr lang="de-DE" sz="1400" dirty="0"/>
              <a:t>Die klassische Rentenversicherung, aber auch Produkte mit Beitragsgarantie, können aufgrund der viel zu niedrigen </a:t>
            </a:r>
            <a:br>
              <a:rPr lang="de-DE" sz="1400" dirty="0"/>
            </a:br>
            <a:r>
              <a:rPr lang="de-DE" sz="1400" dirty="0"/>
              <a:t>Renditeerwartung keinen sinnvollen Beitrag mehr für die Altersvorsorge liefern </a:t>
            </a:r>
          </a:p>
          <a:p>
            <a:pPr marL="542925" lvl="1" indent="-266700">
              <a:spcAft>
                <a:spcPts val="600"/>
              </a:spcAft>
              <a:buClr>
                <a:schemeClr val="accent1">
                  <a:lumMod val="50000"/>
                </a:schemeClr>
              </a:buClr>
              <a:buFont typeface="Symbol" panose="05050102010706020507" pitchFamily="18" charset="2"/>
              <a:buChar char="-"/>
            </a:pPr>
            <a:r>
              <a:rPr lang="de-DE" sz="1400" dirty="0"/>
              <a:t>Der Anteil fondsgebundener Produkte ohne Garantie für die Altersvorsorge ist nach wie vor viel zu niedrig</a:t>
            </a:r>
          </a:p>
          <a:p>
            <a:pPr marL="542925" lvl="1" indent="-266700">
              <a:spcAft>
                <a:spcPts val="600"/>
              </a:spcAft>
              <a:buClr>
                <a:schemeClr val="accent1">
                  <a:lumMod val="50000"/>
                </a:schemeClr>
              </a:buClr>
              <a:buFont typeface="Symbol" panose="05050102010706020507" pitchFamily="18" charset="2"/>
              <a:buChar char="-"/>
            </a:pPr>
            <a:r>
              <a:rPr lang="de-DE" sz="1400" dirty="0"/>
              <a:t>Kunden müssen chancenorientierter in der Altersvorsorge denken und die (vermeintlichen) Risiken einer fondsgebundenen Kapitalanlage ohne Garantien besser verstehen – und die langen Laufzeiten in der Altersvorsorge zwingend für eine stärkere Anlage in Aktienfonds /-ETFs nutzen</a:t>
            </a:r>
            <a:br>
              <a:rPr lang="de-DE" sz="1400" dirty="0"/>
            </a:br>
            <a:endParaRPr lang="de-DE" sz="1400" dirty="0"/>
          </a:p>
          <a:p>
            <a:pPr marL="542925" lvl="1" indent="-266700">
              <a:spcAft>
                <a:spcPts val="600"/>
              </a:spcAft>
              <a:buClr>
                <a:schemeClr val="accent1">
                  <a:lumMod val="50000"/>
                </a:schemeClr>
              </a:buClr>
              <a:buFont typeface="Symbol" panose="05050102010706020507" pitchFamily="18" charset="2"/>
              <a:buChar char="-"/>
            </a:pPr>
            <a:endParaRPr lang="de-DE" sz="1600" dirty="0"/>
          </a:p>
        </p:txBody>
      </p:sp>
      <p:sp>
        <p:nvSpPr>
          <p:cNvPr id="6" name="Slide Number Placeholder 1">
            <a:extLst>
              <a:ext uri="{FF2B5EF4-FFF2-40B4-BE49-F238E27FC236}">
                <a16:creationId xmlns:a16="http://schemas.microsoft.com/office/drawing/2014/main" id="{D80B8E09-1A52-47CB-B863-F56B10FA4B07}"/>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27</a:t>
            </a:fld>
            <a:endParaRPr lang="de-DE" sz="1000" dirty="0"/>
          </a:p>
        </p:txBody>
      </p:sp>
      <p:sp>
        <p:nvSpPr>
          <p:cNvPr id="5" name="Textfeld 4">
            <a:extLst>
              <a:ext uri="{FF2B5EF4-FFF2-40B4-BE49-F238E27FC236}">
                <a16:creationId xmlns:a16="http://schemas.microsoft.com/office/drawing/2014/main" id="{C1E4DD56-C4FB-4771-8703-6DACD163169D}"/>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Zusammenfassung der Studie – Kernthesen (II)</a:t>
            </a:r>
          </a:p>
        </p:txBody>
      </p:sp>
    </p:spTree>
    <p:extLst>
      <p:ext uri="{BB962C8B-B14F-4D97-AF65-F5344CB8AC3E}">
        <p14:creationId xmlns:p14="http://schemas.microsoft.com/office/powerpoint/2010/main" val="10594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95CE808-CA77-4E19-AE07-E718763DC5A0}"/>
              </a:ext>
            </a:extLst>
          </p:cNvPr>
          <p:cNvSpPr txBox="1"/>
          <p:nvPr/>
        </p:nvSpPr>
        <p:spPr>
          <a:xfrm>
            <a:off x="251748" y="176165"/>
            <a:ext cx="8254059" cy="523220"/>
          </a:xfrm>
          <a:prstGeom prst="rect">
            <a:avLst/>
          </a:prstGeom>
          <a:noFill/>
        </p:spPr>
        <p:txBody>
          <a:bodyPr wrap="square" rtlCol="0">
            <a:spAutoFit/>
          </a:bodyPr>
          <a:lstStyle/>
          <a:p>
            <a:r>
              <a:rPr lang="de-DE" sz="2800" b="1" dirty="0">
                <a:solidFill>
                  <a:schemeClr val="bg1"/>
                </a:solidFill>
              </a:rPr>
              <a:t>Kontaktdaten:</a:t>
            </a:r>
          </a:p>
        </p:txBody>
      </p:sp>
      <p:sp>
        <p:nvSpPr>
          <p:cNvPr id="3" name="Inhaltsplatzhalter 9">
            <a:extLst>
              <a:ext uri="{FF2B5EF4-FFF2-40B4-BE49-F238E27FC236}">
                <a16:creationId xmlns:a16="http://schemas.microsoft.com/office/drawing/2014/main" id="{CD42500A-EA54-432C-BC84-B1E383FCEF95}"/>
              </a:ext>
            </a:extLst>
          </p:cNvPr>
          <p:cNvSpPr txBox="1">
            <a:spLocks/>
          </p:cNvSpPr>
          <p:nvPr/>
        </p:nvSpPr>
        <p:spPr>
          <a:xfrm>
            <a:off x="178727" y="4471522"/>
            <a:ext cx="3661706" cy="16471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de-DE" sz="1600" b="1" dirty="0" err="1">
                <a:solidFill>
                  <a:schemeClr val="bg1"/>
                </a:solidFill>
              </a:rPr>
              <a:t>myPension</a:t>
            </a:r>
            <a:r>
              <a:rPr lang="de-DE" sz="1600" b="1" dirty="0">
                <a:solidFill>
                  <a:schemeClr val="bg1"/>
                </a:solidFill>
              </a:rPr>
              <a:t> Altersvorsorge GmbH</a:t>
            </a:r>
          </a:p>
          <a:p>
            <a:pPr marL="0" indent="0">
              <a:lnSpc>
                <a:spcPct val="100000"/>
              </a:lnSpc>
              <a:spcBef>
                <a:spcPts val="0"/>
              </a:spcBef>
              <a:buNone/>
            </a:pPr>
            <a:r>
              <a:rPr lang="de-DE" sz="1200" dirty="0">
                <a:solidFill>
                  <a:schemeClr val="bg1"/>
                </a:solidFill>
              </a:rPr>
              <a:t>Rogier Minderhout und Alberto del Pozo </a:t>
            </a:r>
            <a:br>
              <a:rPr lang="de-DE" sz="1200" dirty="0">
                <a:solidFill>
                  <a:schemeClr val="bg1"/>
                </a:solidFill>
              </a:rPr>
            </a:br>
            <a:r>
              <a:rPr lang="de-DE" sz="1200" dirty="0">
                <a:solidFill>
                  <a:schemeClr val="bg1"/>
                </a:solidFill>
              </a:rPr>
              <a:t>Schillerstraße 14</a:t>
            </a:r>
          </a:p>
          <a:p>
            <a:pPr marL="0" indent="0">
              <a:lnSpc>
                <a:spcPct val="100000"/>
              </a:lnSpc>
              <a:spcBef>
                <a:spcPts val="0"/>
              </a:spcBef>
              <a:buNone/>
            </a:pPr>
            <a:r>
              <a:rPr lang="de-DE" sz="1200" dirty="0">
                <a:solidFill>
                  <a:schemeClr val="bg1"/>
                </a:solidFill>
              </a:rPr>
              <a:t>60313 Frankfurt am Main</a:t>
            </a:r>
            <a:br>
              <a:rPr lang="de-DE" sz="1200" dirty="0">
                <a:solidFill>
                  <a:schemeClr val="bg1"/>
                </a:solidFill>
              </a:rPr>
            </a:br>
            <a:r>
              <a:rPr lang="de-DE" sz="1200" dirty="0">
                <a:solidFill>
                  <a:schemeClr val="bg1"/>
                </a:solidFill>
              </a:rPr>
              <a:t>E-Mail: delpozo@mypension.de</a:t>
            </a:r>
            <a:br>
              <a:rPr lang="de-DE" sz="1200" dirty="0">
                <a:solidFill>
                  <a:schemeClr val="bg1"/>
                </a:solidFill>
              </a:rPr>
            </a:br>
            <a:r>
              <a:rPr lang="de-DE" sz="1200" dirty="0">
                <a:solidFill>
                  <a:schemeClr val="bg1"/>
                </a:solidFill>
              </a:rPr>
              <a:t>E-Mail: minderhout@mypension.de</a:t>
            </a:r>
            <a:br>
              <a:rPr lang="de-DE" sz="1200" dirty="0">
                <a:solidFill>
                  <a:schemeClr val="bg1"/>
                </a:solidFill>
              </a:rPr>
            </a:br>
            <a:r>
              <a:rPr lang="de-DE" sz="1200" dirty="0">
                <a:solidFill>
                  <a:schemeClr val="bg1"/>
                </a:solidFill>
              </a:rPr>
              <a:t>Tel: 069 / 348 755 111</a:t>
            </a:r>
            <a:br>
              <a:rPr lang="de-DE" sz="1200" dirty="0">
                <a:solidFill>
                  <a:schemeClr val="bg1"/>
                </a:solidFill>
              </a:rPr>
            </a:br>
            <a:r>
              <a:rPr lang="de-DE" sz="1200" dirty="0">
                <a:solidFill>
                  <a:schemeClr val="bg1"/>
                </a:solidFill>
              </a:rPr>
              <a:t>www.mypension.de</a:t>
            </a:r>
          </a:p>
        </p:txBody>
      </p:sp>
      <p:grpSp>
        <p:nvGrpSpPr>
          <p:cNvPr id="19" name="Gruppieren 18">
            <a:extLst>
              <a:ext uri="{FF2B5EF4-FFF2-40B4-BE49-F238E27FC236}">
                <a16:creationId xmlns:a16="http://schemas.microsoft.com/office/drawing/2014/main" id="{CAD7F66A-D1BA-4FA9-BC84-A91BCFC365D0}"/>
              </a:ext>
            </a:extLst>
          </p:cNvPr>
          <p:cNvGrpSpPr/>
          <p:nvPr/>
        </p:nvGrpSpPr>
        <p:grpSpPr>
          <a:xfrm>
            <a:off x="1578944" y="6263870"/>
            <a:ext cx="955651" cy="450779"/>
            <a:chOff x="1996825" y="5680088"/>
            <a:chExt cx="1130810" cy="533401"/>
          </a:xfrm>
        </p:grpSpPr>
        <p:sp>
          <p:nvSpPr>
            <p:cNvPr id="20" name="Rechteck: abgerundete Ecken 19">
              <a:extLst>
                <a:ext uri="{FF2B5EF4-FFF2-40B4-BE49-F238E27FC236}">
                  <a16:creationId xmlns:a16="http://schemas.microsoft.com/office/drawing/2014/main" id="{6FB2CEF0-CA95-4C56-93EE-C0533AA351A4}"/>
                </a:ext>
              </a:extLst>
            </p:cNvPr>
            <p:cNvSpPr/>
            <p:nvPr/>
          </p:nvSpPr>
          <p:spPr>
            <a:xfrm>
              <a:off x="2019050" y="5699953"/>
              <a:ext cx="1092450" cy="4023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E99F98F7-0345-4BAC-84EF-CD3AC3532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825" y="5680088"/>
              <a:ext cx="1130810" cy="533401"/>
            </a:xfrm>
            <a:prstGeom prst="rect">
              <a:avLst/>
            </a:prstGeom>
          </p:spPr>
        </p:pic>
      </p:grpSp>
      <p:pic>
        <p:nvPicPr>
          <p:cNvPr id="22" name="Picture 2" descr="Deutsches Institut für Altersvorsorge | LinkedIn">
            <a:extLst>
              <a:ext uri="{FF2B5EF4-FFF2-40B4-BE49-F238E27FC236}">
                <a16:creationId xmlns:a16="http://schemas.microsoft.com/office/drawing/2014/main" id="{210CD2D2-E40E-4E1E-8E9F-BC11EBA7D3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46" t="20500" r="1142" b="8447"/>
          <a:stretch/>
        </p:blipFill>
        <p:spPr bwMode="auto">
          <a:xfrm>
            <a:off x="2848510" y="6263870"/>
            <a:ext cx="1757832" cy="356856"/>
          </a:xfrm>
          <a:prstGeom prst="rect">
            <a:avLst/>
          </a:prstGeom>
          <a:noFill/>
          <a:extLst>
            <a:ext uri="{909E8E84-426E-40DD-AFC4-6F175D3DCCD1}">
              <a14:hiddenFill xmlns:a14="http://schemas.microsoft.com/office/drawing/2010/main">
                <a:solidFill>
                  <a:srgbClr val="FFFFFF"/>
                </a:solidFill>
              </a14:hiddenFill>
            </a:ext>
          </a:extLst>
        </p:spPr>
      </p:pic>
      <p:sp>
        <p:nvSpPr>
          <p:cNvPr id="23" name="Inhaltsplatzhalter 9">
            <a:extLst>
              <a:ext uri="{FF2B5EF4-FFF2-40B4-BE49-F238E27FC236}">
                <a16:creationId xmlns:a16="http://schemas.microsoft.com/office/drawing/2014/main" id="{C2FE3BDD-A2AA-4FCA-941D-62EFE1805F80}"/>
              </a:ext>
            </a:extLst>
          </p:cNvPr>
          <p:cNvSpPr txBox="1">
            <a:spLocks/>
          </p:cNvSpPr>
          <p:nvPr/>
        </p:nvSpPr>
        <p:spPr>
          <a:xfrm>
            <a:off x="251748" y="850273"/>
            <a:ext cx="4225550" cy="16471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de-DE" sz="1600" b="1" dirty="0">
                <a:solidFill>
                  <a:schemeClr val="bg1"/>
                </a:solidFill>
              </a:rPr>
              <a:t>Deutsches Institut für Altersvorsorge</a:t>
            </a:r>
          </a:p>
          <a:p>
            <a:pPr marL="0" indent="0">
              <a:lnSpc>
                <a:spcPct val="100000"/>
              </a:lnSpc>
              <a:spcBef>
                <a:spcPts val="0"/>
              </a:spcBef>
              <a:buFont typeface="Arial" panose="020B0604020202020204" pitchFamily="34" charset="0"/>
              <a:buNone/>
            </a:pPr>
            <a:r>
              <a:rPr lang="de-DE" sz="1200" dirty="0">
                <a:solidFill>
                  <a:schemeClr val="bg1"/>
                </a:solidFill>
              </a:rPr>
              <a:t>Klaus Morgenstern </a:t>
            </a:r>
            <a:br>
              <a:rPr lang="de-DE" sz="1200" dirty="0">
                <a:solidFill>
                  <a:schemeClr val="bg1"/>
                </a:solidFill>
              </a:rPr>
            </a:br>
            <a:r>
              <a:rPr lang="de-DE" sz="1200" dirty="0">
                <a:solidFill>
                  <a:schemeClr val="bg1"/>
                </a:solidFill>
              </a:rPr>
              <a:t>Französische Straße 12</a:t>
            </a:r>
            <a:br>
              <a:rPr lang="de-DE" sz="1200" dirty="0">
                <a:solidFill>
                  <a:schemeClr val="bg1"/>
                </a:solidFill>
              </a:rPr>
            </a:br>
            <a:r>
              <a:rPr lang="de-DE" sz="1200" dirty="0">
                <a:solidFill>
                  <a:schemeClr val="bg1"/>
                </a:solidFill>
              </a:rPr>
              <a:t>10117 Berlin </a:t>
            </a:r>
          </a:p>
          <a:p>
            <a:pPr marL="0" indent="0">
              <a:lnSpc>
                <a:spcPct val="100000"/>
              </a:lnSpc>
              <a:spcBef>
                <a:spcPts val="0"/>
              </a:spcBef>
              <a:buFont typeface="Arial" panose="020B0604020202020204" pitchFamily="34" charset="0"/>
              <a:buNone/>
            </a:pPr>
            <a:r>
              <a:rPr lang="de-DE" sz="1200" dirty="0">
                <a:solidFill>
                  <a:schemeClr val="bg1"/>
                </a:solidFill>
              </a:rPr>
              <a:t>Tel: 030 – 201 88 583 </a:t>
            </a:r>
          </a:p>
          <a:p>
            <a:pPr marL="0" indent="0">
              <a:lnSpc>
                <a:spcPct val="100000"/>
              </a:lnSpc>
              <a:spcBef>
                <a:spcPts val="0"/>
              </a:spcBef>
              <a:buFont typeface="Arial" panose="020B0604020202020204" pitchFamily="34" charset="0"/>
              <a:buNone/>
            </a:pPr>
            <a:r>
              <a:rPr lang="de-DE" sz="1200" dirty="0">
                <a:solidFill>
                  <a:schemeClr val="bg1"/>
                </a:solidFill>
              </a:rPr>
              <a:t>E-Mail: morgenstern@dia-vorsorge.de </a:t>
            </a:r>
          </a:p>
          <a:p>
            <a:pPr marL="0" indent="0">
              <a:lnSpc>
                <a:spcPct val="100000"/>
              </a:lnSpc>
              <a:spcBef>
                <a:spcPts val="0"/>
              </a:spcBef>
              <a:buFont typeface="Arial" panose="020B0604020202020204" pitchFamily="34" charset="0"/>
              <a:buNone/>
            </a:pPr>
            <a:r>
              <a:rPr lang="de-DE" sz="1200" dirty="0">
                <a:solidFill>
                  <a:schemeClr val="bg1"/>
                </a:solidFill>
              </a:rPr>
              <a:t>www.dia-vorsorge.de </a:t>
            </a:r>
          </a:p>
          <a:p>
            <a:pPr marL="0" indent="0">
              <a:lnSpc>
                <a:spcPct val="100000"/>
              </a:lnSpc>
              <a:spcBef>
                <a:spcPts val="0"/>
              </a:spcBef>
              <a:buFont typeface="Arial" panose="020B0604020202020204" pitchFamily="34" charset="0"/>
              <a:buNone/>
            </a:pPr>
            <a:endParaRPr lang="de-DE" sz="1200" dirty="0">
              <a:solidFill>
                <a:schemeClr val="bg1"/>
              </a:solidFill>
            </a:endParaRPr>
          </a:p>
        </p:txBody>
      </p:sp>
      <p:sp>
        <p:nvSpPr>
          <p:cNvPr id="24" name="Inhaltsplatzhalter 9">
            <a:extLst>
              <a:ext uri="{FF2B5EF4-FFF2-40B4-BE49-F238E27FC236}">
                <a16:creationId xmlns:a16="http://schemas.microsoft.com/office/drawing/2014/main" id="{772E72E8-D0D4-46E7-9C81-8FF962443740}"/>
              </a:ext>
            </a:extLst>
          </p:cNvPr>
          <p:cNvSpPr txBox="1">
            <a:spLocks/>
          </p:cNvSpPr>
          <p:nvPr/>
        </p:nvSpPr>
        <p:spPr>
          <a:xfrm>
            <a:off x="251748" y="2642621"/>
            <a:ext cx="4225550" cy="16471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de-DE" sz="1600" b="1" dirty="0">
                <a:solidFill>
                  <a:schemeClr val="bg1"/>
                </a:solidFill>
              </a:rPr>
              <a:t>V.E.R.S. Leipzig GmbH</a:t>
            </a:r>
          </a:p>
          <a:p>
            <a:pPr marL="0" indent="0">
              <a:lnSpc>
                <a:spcPct val="100000"/>
              </a:lnSpc>
              <a:spcBef>
                <a:spcPts val="0"/>
              </a:spcBef>
              <a:buFont typeface="Arial" panose="020B0604020202020204" pitchFamily="34" charset="0"/>
              <a:buNone/>
            </a:pPr>
            <a:r>
              <a:rPr lang="de-DE" sz="1200" dirty="0">
                <a:solidFill>
                  <a:schemeClr val="bg1"/>
                </a:solidFill>
              </a:rPr>
              <a:t>Theresa Jost</a:t>
            </a:r>
            <a:br>
              <a:rPr lang="de-DE" sz="1200" dirty="0">
                <a:solidFill>
                  <a:schemeClr val="bg1"/>
                </a:solidFill>
              </a:rPr>
            </a:br>
            <a:r>
              <a:rPr lang="de-DE" sz="1200" dirty="0" err="1">
                <a:solidFill>
                  <a:schemeClr val="bg1"/>
                </a:solidFill>
              </a:rPr>
              <a:t>Gottschedstr</a:t>
            </a:r>
            <a:r>
              <a:rPr lang="de-DE" sz="1200" dirty="0">
                <a:solidFill>
                  <a:schemeClr val="bg1"/>
                </a:solidFill>
              </a:rPr>
              <a:t>. 12</a:t>
            </a:r>
            <a:br>
              <a:rPr lang="de-DE" sz="1200" dirty="0">
                <a:solidFill>
                  <a:schemeClr val="bg1"/>
                </a:solidFill>
              </a:rPr>
            </a:br>
            <a:r>
              <a:rPr lang="de-DE" sz="1200" dirty="0">
                <a:solidFill>
                  <a:schemeClr val="bg1"/>
                </a:solidFill>
              </a:rPr>
              <a:t>04109 Leipzig </a:t>
            </a:r>
            <a:br>
              <a:rPr lang="de-DE" sz="1200" dirty="0">
                <a:solidFill>
                  <a:schemeClr val="bg1"/>
                </a:solidFill>
              </a:rPr>
            </a:br>
            <a:r>
              <a:rPr lang="de-DE" sz="1200" dirty="0">
                <a:solidFill>
                  <a:schemeClr val="bg1"/>
                </a:solidFill>
              </a:rPr>
              <a:t>Tel: 0 341 / 246 592 63</a:t>
            </a:r>
          </a:p>
          <a:p>
            <a:pPr marL="0" indent="0">
              <a:lnSpc>
                <a:spcPct val="100000"/>
              </a:lnSpc>
              <a:spcBef>
                <a:spcPts val="0"/>
              </a:spcBef>
              <a:buFont typeface="Arial" panose="020B0604020202020204" pitchFamily="34" charset="0"/>
              <a:buNone/>
            </a:pPr>
            <a:r>
              <a:rPr lang="de-DE" sz="1200" dirty="0">
                <a:solidFill>
                  <a:schemeClr val="bg1"/>
                </a:solidFill>
              </a:rPr>
              <a:t>E-Mail: jost@vers-leipzig.de</a:t>
            </a:r>
            <a:br>
              <a:rPr lang="de-DE" sz="1200" dirty="0">
                <a:solidFill>
                  <a:schemeClr val="bg1"/>
                </a:solidFill>
              </a:rPr>
            </a:br>
            <a:r>
              <a:rPr lang="de-DE" sz="1200" dirty="0">
                <a:solidFill>
                  <a:schemeClr val="bg1"/>
                </a:solidFill>
              </a:rPr>
              <a:t>www.vers-leipzig.de </a:t>
            </a:r>
          </a:p>
          <a:p>
            <a:pPr marL="0" indent="0">
              <a:lnSpc>
                <a:spcPct val="100000"/>
              </a:lnSpc>
              <a:spcBef>
                <a:spcPts val="0"/>
              </a:spcBef>
              <a:buFont typeface="Arial" panose="020B0604020202020204" pitchFamily="34" charset="0"/>
              <a:buNone/>
            </a:pPr>
            <a:endParaRPr lang="de-DE" sz="1200" dirty="0">
              <a:solidFill>
                <a:schemeClr val="bg1"/>
              </a:solidFill>
            </a:endParaRPr>
          </a:p>
        </p:txBody>
      </p:sp>
      <p:sp>
        <p:nvSpPr>
          <p:cNvPr id="10" name="Textfeld 9">
            <a:extLst>
              <a:ext uri="{FF2B5EF4-FFF2-40B4-BE49-F238E27FC236}">
                <a16:creationId xmlns:a16="http://schemas.microsoft.com/office/drawing/2014/main" id="{6900FBFA-4491-40F9-B453-1E64C6B9D572}"/>
              </a:ext>
            </a:extLst>
          </p:cNvPr>
          <p:cNvSpPr txBox="1"/>
          <p:nvPr/>
        </p:nvSpPr>
        <p:spPr>
          <a:xfrm>
            <a:off x="2193000" y="2580558"/>
            <a:ext cx="6312807" cy="830997"/>
          </a:xfrm>
          <a:prstGeom prst="rect">
            <a:avLst/>
          </a:prstGeom>
          <a:noFill/>
        </p:spPr>
        <p:txBody>
          <a:bodyPr wrap="square" rtlCol="0">
            <a:spAutoFit/>
          </a:bodyPr>
          <a:lstStyle/>
          <a:p>
            <a:pPr algn="ctr"/>
            <a:r>
              <a:rPr lang="de-DE" sz="4800" b="1" dirty="0">
                <a:solidFill>
                  <a:schemeClr val="bg1"/>
                </a:solidFill>
              </a:rPr>
              <a:t>Anhang</a:t>
            </a:r>
          </a:p>
        </p:txBody>
      </p:sp>
    </p:spTree>
    <p:extLst>
      <p:ext uri="{BB962C8B-B14F-4D97-AF65-F5344CB8AC3E}">
        <p14:creationId xmlns:p14="http://schemas.microsoft.com/office/powerpoint/2010/main" val="1270246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extplatzhalter 8">
            <a:extLst>
              <a:ext uri="{FF2B5EF4-FFF2-40B4-BE49-F238E27FC236}">
                <a16:creationId xmlns:a16="http://schemas.microsoft.com/office/drawing/2014/main" id="{EF59DE7E-B439-4A8A-8811-FBA99C2DDC99}"/>
              </a:ext>
            </a:extLst>
          </p:cNvPr>
          <p:cNvSpPr txBox="1">
            <a:spLocks/>
          </p:cNvSpPr>
          <p:nvPr/>
        </p:nvSpPr>
        <p:spPr>
          <a:xfrm>
            <a:off x="351368" y="746565"/>
            <a:ext cx="5744632" cy="7205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800" b="1" dirty="0"/>
              <a:t>Wertentwicklung pro Jahr des MSCI-World Performanceindex seit Ende 1969 in Euro </a:t>
            </a:r>
          </a:p>
        </p:txBody>
      </p:sp>
      <p:graphicFrame>
        <p:nvGraphicFramePr>
          <p:cNvPr id="4" name="Diagrammplatzhalter 11">
            <a:extLst>
              <a:ext uri="{FF2B5EF4-FFF2-40B4-BE49-F238E27FC236}">
                <a16:creationId xmlns:a16="http://schemas.microsoft.com/office/drawing/2014/main" id="{21EE57CB-4C32-4CE6-A8B2-33E12ABD4FE2}"/>
              </a:ext>
            </a:extLst>
          </p:cNvPr>
          <p:cNvGraphicFramePr>
            <a:graphicFrameLocks/>
          </p:cNvGraphicFramePr>
          <p:nvPr>
            <p:extLst>
              <p:ext uri="{D42A27DB-BD31-4B8C-83A1-F6EECF244321}">
                <p14:modId xmlns:p14="http://schemas.microsoft.com/office/powerpoint/2010/main" val="3289667663"/>
              </p:ext>
            </p:extLst>
          </p:nvPr>
        </p:nvGraphicFramePr>
        <p:xfrm>
          <a:off x="264650" y="1467143"/>
          <a:ext cx="5662017" cy="480852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a:extLst>
              <a:ext uri="{FF2B5EF4-FFF2-40B4-BE49-F238E27FC236}">
                <a16:creationId xmlns:a16="http://schemas.microsoft.com/office/drawing/2014/main" id="{88ADD172-F771-42E4-BBA8-EFC213600102}"/>
              </a:ext>
            </a:extLst>
          </p:cNvPr>
          <p:cNvSpPr txBox="1"/>
          <p:nvPr/>
        </p:nvSpPr>
        <p:spPr>
          <a:xfrm>
            <a:off x="1754720" y="1914044"/>
            <a:ext cx="4279898" cy="261610"/>
          </a:xfrm>
          <a:prstGeom prst="rect">
            <a:avLst/>
          </a:prstGeom>
          <a:noFill/>
        </p:spPr>
        <p:txBody>
          <a:bodyPr wrap="square">
            <a:spAutoFit/>
          </a:bodyPr>
          <a:lstStyle/>
          <a:p>
            <a:pPr marL="0" indent="0" algn="r">
              <a:buNone/>
            </a:pPr>
            <a:r>
              <a:rPr lang="de-DE" sz="1100" dirty="0"/>
              <a:t>Rollierende Rendite über 30 Jahre in % p.a.</a:t>
            </a:r>
          </a:p>
        </p:txBody>
      </p:sp>
      <p:sp>
        <p:nvSpPr>
          <p:cNvPr id="8" name="Textplatzhalter 5">
            <a:extLst>
              <a:ext uri="{FF2B5EF4-FFF2-40B4-BE49-F238E27FC236}">
                <a16:creationId xmlns:a16="http://schemas.microsoft.com/office/drawing/2014/main" id="{84E994FA-0171-46FB-AF63-69BB806CD87E}"/>
              </a:ext>
            </a:extLst>
          </p:cNvPr>
          <p:cNvSpPr txBox="1">
            <a:spLocks/>
          </p:cNvSpPr>
          <p:nvPr/>
        </p:nvSpPr>
        <p:spPr>
          <a:xfrm>
            <a:off x="3511617" y="6465307"/>
            <a:ext cx="7054783" cy="3589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000" dirty="0"/>
              <a:t>Wertentwicklungen in der Vergangenheit sind kein verlässlicher Indikator für die zukünftige Wertentwicklung. </a:t>
            </a:r>
            <a:br>
              <a:rPr lang="de-DE" sz="1000" dirty="0"/>
            </a:br>
            <a:r>
              <a:rPr lang="de-DE" sz="1000" dirty="0"/>
              <a:t>Stand: Ende Juli 2021; Quelle: DWS International GmbH, </a:t>
            </a:r>
            <a:r>
              <a:rPr lang="de-DE" sz="1000" dirty="0" err="1"/>
              <a:t>Refinitiv</a:t>
            </a:r>
            <a:r>
              <a:rPr lang="de-DE" sz="1000" dirty="0"/>
              <a:t> Datastream, MSCI World TR Index auf monatlicher Basis in Euro</a:t>
            </a:r>
          </a:p>
        </p:txBody>
      </p:sp>
      <p:sp>
        <p:nvSpPr>
          <p:cNvPr id="9" name="Slide Number Placeholder 1">
            <a:extLst>
              <a:ext uri="{FF2B5EF4-FFF2-40B4-BE49-F238E27FC236}">
                <a16:creationId xmlns:a16="http://schemas.microsoft.com/office/drawing/2014/main" id="{BA131D89-B90A-45CE-B46E-E3FC3DBAC261}"/>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29</a:t>
            </a:fld>
            <a:endParaRPr lang="de-DE" sz="1000" dirty="0"/>
          </a:p>
        </p:txBody>
      </p:sp>
      <p:sp>
        <p:nvSpPr>
          <p:cNvPr id="12" name="Textfeld 11">
            <a:extLst>
              <a:ext uri="{FF2B5EF4-FFF2-40B4-BE49-F238E27FC236}">
                <a16:creationId xmlns:a16="http://schemas.microsoft.com/office/drawing/2014/main" id="{A1105521-A571-47E4-906E-915CFD4357AD}"/>
              </a:ext>
            </a:extLst>
          </p:cNvPr>
          <p:cNvSpPr txBox="1"/>
          <p:nvPr/>
        </p:nvSpPr>
        <p:spPr>
          <a:xfrm>
            <a:off x="6254568" y="704635"/>
            <a:ext cx="5744632" cy="646331"/>
          </a:xfrm>
          <a:prstGeom prst="rect">
            <a:avLst/>
          </a:prstGeom>
          <a:noFill/>
        </p:spPr>
        <p:txBody>
          <a:bodyPr wrap="square">
            <a:spAutoFit/>
          </a:bodyPr>
          <a:lstStyle/>
          <a:p>
            <a:pPr algn="ctr"/>
            <a:r>
              <a:rPr lang="de-DE" b="1" dirty="0"/>
              <a:t>Anzahl der Lebensversicherungen </a:t>
            </a:r>
            <a:br>
              <a:rPr lang="de-DE" b="1" dirty="0"/>
            </a:br>
            <a:r>
              <a:rPr lang="de-DE" b="1" dirty="0"/>
              <a:t>(Eingelöster Neuzugang) im Jahr 2020 </a:t>
            </a:r>
          </a:p>
        </p:txBody>
      </p:sp>
      <p:graphicFrame>
        <p:nvGraphicFramePr>
          <p:cNvPr id="14" name="Diagramm 13">
            <a:extLst>
              <a:ext uri="{FF2B5EF4-FFF2-40B4-BE49-F238E27FC236}">
                <a16:creationId xmlns:a16="http://schemas.microsoft.com/office/drawing/2014/main" id="{D3F82800-D7D5-407A-A17E-6A9ED5B288D6}"/>
              </a:ext>
            </a:extLst>
          </p:cNvPr>
          <p:cNvGraphicFramePr>
            <a:graphicFrameLocks/>
          </p:cNvGraphicFramePr>
          <p:nvPr>
            <p:extLst>
              <p:ext uri="{D42A27DB-BD31-4B8C-83A1-F6EECF244321}">
                <p14:modId xmlns:p14="http://schemas.microsoft.com/office/powerpoint/2010/main" val="804765116"/>
              </p:ext>
            </p:extLst>
          </p:nvPr>
        </p:nvGraphicFramePr>
        <p:xfrm>
          <a:off x="6494843" y="1671067"/>
          <a:ext cx="5264082" cy="428913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platzhalter 5">
            <a:extLst>
              <a:ext uri="{FF2B5EF4-FFF2-40B4-BE49-F238E27FC236}">
                <a16:creationId xmlns:a16="http://schemas.microsoft.com/office/drawing/2014/main" id="{5F9AAD78-CCEF-47BF-8DA4-7A018D8C0BA0}"/>
              </a:ext>
            </a:extLst>
          </p:cNvPr>
          <p:cNvSpPr txBox="1">
            <a:spLocks/>
          </p:cNvSpPr>
          <p:nvPr/>
        </p:nvSpPr>
        <p:spPr>
          <a:xfrm>
            <a:off x="10337800" y="5873211"/>
            <a:ext cx="1731645" cy="3589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000" dirty="0"/>
              <a:t>Quelle: GDV</a:t>
            </a:r>
          </a:p>
        </p:txBody>
      </p:sp>
      <p:sp>
        <p:nvSpPr>
          <p:cNvPr id="17" name="Legende: Linie 16">
            <a:extLst>
              <a:ext uri="{FF2B5EF4-FFF2-40B4-BE49-F238E27FC236}">
                <a16:creationId xmlns:a16="http://schemas.microsoft.com/office/drawing/2014/main" id="{D5B7AD9D-A02C-4D10-9EF3-1C1DDCF44688}"/>
              </a:ext>
            </a:extLst>
          </p:cNvPr>
          <p:cNvSpPr/>
          <p:nvPr/>
        </p:nvSpPr>
        <p:spPr>
          <a:xfrm>
            <a:off x="1482661" y="1671067"/>
            <a:ext cx="1109133" cy="673973"/>
          </a:xfrm>
          <a:prstGeom prst="borderCallout1">
            <a:avLst>
              <a:gd name="adj1" fmla="val 48900"/>
              <a:gd name="adj2" fmla="val -7570"/>
              <a:gd name="adj3" fmla="val 98682"/>
              <a:gd name="adj4" fmla="val -56653"/>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tx1"/>
                </a:solidFill>
                <a:highlight>
                  <a:srgbClr val="FFFFFF"/>
                </a:highlight>
              </a:rPr>
              <a:t>Im besten Fall 11,3 % p.a.</a:t>
            </a:r>
          </a:p>
        </p:txBody>
      </p:sp>
      <p:sp>
        <p:nvSpPr>
          <p:cNvPr id="18" name="Legende: Linie 17">
            <a:extLst>
              <a:ext uri="{FF2B5EF4-FFF2-40B4-BE49-F238E27FC236}">
                <a16:creationId xmlns:a16="http://schemas.microsoft.com/office/drawing/2014/main" id="{A6DFAF9B-5DF1-4D2A-9818-9B9FF83BF12B}"/>
              </a:ext>
            </a:extLst>
          </p:cNvPr>
          <p:cNvSpPr/>
          <p:nvPr/>
        </p:nvSpPr>
        <p:spPr>
          <a:xfrm>
            <a:off x="4222749" y="2537940"/>
            <a:ext cx="1181100" cy="673973"/>
          </a:xfrm>
          <a:prstGeom prst="borderCallout1">
            <a:avLst>
              <a:gd name="adj1" fmla="val 106686"/>
              <a:gd name="adj2" fmla="val 52189"/>
              <a:gd name="adj3" fmla="val 182849"/>
              <a:gd name="adj4" fmla="val 63597"/>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tx1"/>
                </a:solidFill>
                <a:highlight>
                  <a:srgbClr val="FFFFFF"/>
                </a:highlight>
              </a:rPr>
              <a:t>Im schlechtesten Fall 6,8 % p.a.</a:t>
            </a:r>
          </a:p>
        </p:txBody>
      </p:sp>
      <p:sp>
        <p:nvSpPr>
          <p:cNvPr id="19" name="Textfeld 18">
            <a:extLst>
              <a:ext uri="{FF2B5EF4-FFF2-40B4-BE49-F238E27FC236}">
                <a16:creationId xmlns:a16="http://schemas.microsoft.com/office/drawing/2014/main" id="{69064200-DE56-4705-B940-2290868ABAD0}"/>
              </a:ext>
            </a:extLst>
          </p:cNvPr>
          <p:cNvSpPr txBox="1"/>
          <p:nvPr/>
        </p:nvSpPr>
        <p:spPr>
          <a:xfrm>
            <a:off x="8297091" y="2954156"/>
            <a:ext cx="1719575" cy="1661993"/>
          </a:xfrm>
          <a:prstGeom prst="rect">
            <a:avLst/>
          </a:prstGeom>
          <a:noFill/>
        </p:spPr>
        <p:txBody>
          <a:bodyPr wrap="square" rtlCol="0">
            <a:spAutoFit/>
          </a:bodyPr>
          <a:lstStyle/>
          <a:p>
            <a:pPr algn="ctr"/>
            <a:r>
              <a:rPr lang="de-DE" sz="3200" b="1" dirty="0">
                <a:solidFill>
                  <a:srgbClr val="CC0099"/>
                </a:solidFill>
              </a:rPr>
              <a:t>86 %</a:t>
            </a:r>
            <a:br>
              <a:rPr lang="de-DE" dirty="0"/>
            </a:br>
            <a:r>
              <a:rPr lang="de-DE" sz="1400" dirty="0"/>
              <a:t>der im Jahr 2020 verkauften Produkte bieten keine sinnvolle Renditeerwartung</a:t>
            </a:r>
          </a:p>
        </p:txBody>
      </p:sp>
      <p:sp>
        <p:nvSpPr>
          <p:cNvPr id="16" name="Textfeld 15">
            <a:extLst>
              <a:ext uri="{FF2B5EF4-FFF2-40B4-BE49-F238E27FC236}">
                <a16:creationId xmlns:a16="http://schemas.microsoft.com/office/drawing/2014/main" id="{249A1294-1569-46EE-AC2E-0B44A9172889}"/>
              </a:ext>
            </a:extLst>
          </p:cNvPr>
          <p:cNvSpPr txBox="1"/>
          <p:nvPr/>
        </p:nvSpPr>
        <p:spPr>
          <a:xfrm>
            <a:off x="204140" y="39696"/>
            <a:ext cx="12145071" cy="492443"/>
          </a:xfrm>
          <a:prstGeom prst="rect">
            <a:avLst/>
          </a:prstGeom>
          <a:noFill/>
        </p:spPr>
        <p:txBody>
          <a:bodyPr wrap="square" rtlCol="0">
            <a:spAutoFit/>
          </a:bodyPr>
          <a:lstStyle/>
          <a:p>
            <a:r>
              <a:rPr lang="de-DE" sz="2600" b="1" dirty="0">
                <a:solidFill>
                  <a:srgbClr val="0062CF"/>
                </a:solidFill>
              </a:rPr>
              <a:t>Falsch verstandenes „Risiko“ – Warum ein Weltportfolio keine Garantie braucht… </a:t>
            </a:r>
          </a:p>
        </p:txBody>
      </p:sp>
    </p:spTree>
    <p:extLst>
      <p:ext uri="{BB962C8B-B14F-4D97-AF65-F5344CB8AC3E}">
        <p14:creationId xmlns:p14="http://schemas.microsoft.com/office/powerpoint/2010/main" val="100301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5">
            <a:extLst>
              <a:ext uri="{FF2B5EF4-FFF2-40B4-BE49-F238E27FC236}">
                <a16:creationId xmlns:a16="http://schemas.microsoft.com/office/drawing/2014/main" id="{603D2797-1567-4B8A-BD0C-EAF9C95F8510}"/>
              </a:ext>
            </a:extLst>
          </p:cNvPr>
          <p:cNvSpPr>
            <a:spLocks/>
          </p:cNvSpPr>
          <p:nvPr/>
        </p:nvSpPr>
        <p:spPr bwMode="auto">
          <a:xfrm>
            <a:off x="214653" y="2808514"/>
            <a:ext cx="5403359" cy="2445101"/>
          </a:xfrm>
          <a:custGeom>
            <a:avLst/>
            <a:gdLst>
              <a:gd name="T0" fmla="*/ 2147483647 w 5631"/>
              <a:gd name="T1" fmla="*/ 2147483647 h 2085"/>
              <a:gd name="T2" fmla="*/ 2147483647 w 5631"/>
              <a:gd name="T3" fmla="*/ 2147483647 h 2085"/>
              <a:gd name="T4" fmla="*/ 2147483647 w 5631"/>
              <a:gd name="T5" fmla="*/ 2147483647 h 2085"/>
              <a:gd name="T6" fmla="*/ 2147483647 w 5631"/>
              <a:gd name="T7" fmla="*/ 2147483647 h 2085"/>
              <a:gd name="T8" fmla="*/ 2147483647 w 5631"/>
              <a:gd name="T9" fmla="*/ 2147483647 h 2085"/>
              <a:gd name="T10" fmla="*/ 2147483647 w 5631"/>
              <a:gd name="T11" fmla="*/ 2147483647 h 2085"/>
              <a:gd name="T12" fmla="*/ 2147483647 w 5631"/>
              <a:gd name="T13" fmla="*/ 2147483647 h 2085"/>
              <a:gd name="T14" fmla="*/ 2147483647 w 5631"/>
              <a:gd name="T15" fmla="*/ 2147483647 h 2085"/>
              <a:gd name="T16" fmla="*/ 2147483647 w 5631"/>
              <a:gd name="T17" fmla="*/ 2147483647 h 2085"/>
              <a:gd name="T18" fmla="*/ 2147483647 w 5631"/>
              <a:gd name="T19" fmla="*/ 2147483647 h 2085"/>
              <a:gd name="T20" fmla="*/ 2147483647 w 5631"/>
              <a:gd name="T21" fmla="*/ 2147483647 h 2085"/>
              <a:gd name="T22" fmla="*/ 2147483647 w 5631"/>
              <a:gd name="T23" fmla="*/ 2147483647 h 2085"/>
              <a:gd name="T24" fmla="*/ 2147483647 w 5631"/>
              <a:gd name="T25" fmla="*/ 2147483647 h 2085"/>
              <a:gd name="T26" fmla="*/ 2147483647 w 5631"/>
              <a:gd name="T27" fmla="*/ 2147483647 h 2085"/>
              <a:gd name="T28" fmla="*/ 2147483647 w 5631"/>
              <a:gd name="T29" fmla="*/ 2147483647 h 2085"/>
              <a:gd name="T30" fmla="*/ 2147483647 w 5631"/>
              <a:gd name="T31" fmla="*/ 2147483647 h 2085"/>
              <a:gd name="T32" fmla="*/ 2147483647 w 5631"/>
              <a:gd name="T33" fmla="*/ 2147483647 h 2085"/>
              <a:gd name="T34" fmla="*/ 2147483647 w 5631"/>
              <a:gd name="T35" fmla="*/ 2147483647 h 2085"/>
              <a:gd name="T36" fmla="*/ 2147483647 w 5631"/>
              <a:gd name="T37" fmla="*/ 2147483647 h 2085"/>
              <a:gd name="T38" fmla="*/ 2147483647 w 5631"/>
              <a:gd name="T39" fmla="*/ 2147483647 h 2085"/>
              <a:gd name="T40" fmla="*/ 2147483647 w 5631"/>
              <a:gd name="T41" fmla="*/ 2147483647 h 2085"/>
              <a:gd name="T42" fmla="*/ 2147483647 w 5631"/>
              <a:gd name="T43" fmla="*/ 2147483647 h 2085"/>
              <a:gd name="T44" fmla="*/ 2147483647 w 5631"/>
              <a:gd name="T45" fmla="*/ 2147483647 h 2085"/>
              <a:gd name="T46" fmla="*/ 2147483647 w 5631"/>
              <a:gd name="T47" fmla="*/ 2147483647 h 2085"/>
              <a:gd name="T48" fmla="*/ 2147483647 w 5631"/>
              <a:gd name="T49" fmla="*/ 2147483647 h 2085"/>
              <a:gd name="T50" fmla="*/ 2147483647 w 5631"/>
              <a:gd name="T51" fmla="*/ 2147483647 h 2085"/>
              <a:gd name="T52" fmla="*/ 2147483647 w 5631"/>
              <a:gd name="T53" fmla="*/ 2147483647 h 2085"/>
              <a:gd name="T54" fmla="*/ 2147483647 w 5631"/>
              <a:gd name="T55" fmla="*/ 2147483647 h 2085"/>
              <a:gd name="T56" fmla="*/ 2147483647 w 5631"/>
              <a:gd name="T57" fmla="*/ 2147483647 h 2085"/>
              <a:gd name="T58" fmla="*/ 2147483647 w 5631"/>
              <a:gd name="T59" fmla="*/ 2147483647 h 2085"/>
              <a:gd name="T60" fmla="*/ 2147483647 w 5631"/>
              <a:gd name="T61" fmla="*/ 2147483647 h 2085"/>
              <a:gd name="T62" fmla="*/ 2147483647 w 5631"/>
              <a:gd name="T63" fmla="*/ 2147483647 h 2085"/>
              <a:gd name="T64" fmla="*/ 2147483647 w 5631"/>
              <a:gd name="T65" fmla="*/ 2147483647 h 2085"/>
              <a:gd name="T66" fmla="*/ 2147483647 w 5631"/>
              <a:gd name="T67" fmla="*/ 2147483647 h 2085"/>
              <a:gd name="T68" fmla="*/ 2147483647 w 5631"/>
              <a:gd name="T69" fmla="*/ 2147483647 h 2085"/>
              <a:gd name="T70" fmla="*/ 2147483647 w 5631"/>
              <a:gd name="T71" fmla="*/ 2147483647 h 2085"/>
              <a:gd name="T72" fmla="*/ 2147483647 w 5631"/>
              <a:gd name="T73" fmla="*/ 2147483647 h 2085"/>
              <a:gd name="T74" fmla="*/ 2147483647 w 5631"/>
              <a:gd name="T75" fmla="*/ 2147483647 h 2085"/>
              <a:gd name="T76" fmla="*/ 2147483647 w 5631"/>
              <a:gd name="T77" fmla="*/ 2147483647 h 2085"/>
              <a:gd name="T78" fmla="*/ 2147483647 w 5631"/>
              <a:gd name="T79" fmla="*/ 2147483647 h 2085"/>
              <a:gd name="T80" fmla="*/ 2147483647 w 5631"/>
              <a:gd name="T81" fmla="*/ 2147483647 h 2085"/>
              <a:gd name="T82" fmla="*/ 2147483647 w 5631"/>
              <a:gd name="T83" fmla="*/ 2147483647 h 2085"/>
              <a:gd name="T84" fmla="*/ 2147483647 w 5631"/>
              <a:gd name="T85" fmla="*/ 2147483647 h 2085"/>
              <a:gd name="T86" fmla="*/ 2147483647 w 5631"/>
              <a:gd name="T87" fmla="*/ 2147483647 h 2085"/>
              <a:gd name="T88" fmla="*/ 2147483647 w 5631"/>
              <a:gd name="T89" fmla="*/ 2147483647 h 2085"/>
              <a:gd name="T90" fmla="*/ 2147483647 w 5631"/>
              <a:gd name="T91" fmla="*/ 2147483647 h 2085"/>
              <a:gd name="T92" fmla="*/ 2147483647 w 5631"/>
              <a:gd name="T93" fmla="*/ 2147483647 h 2085"/>
              <a:gd name="T94" fmla="*/ 2147483647 w 5631"/>
              <a:gd name="T95" fmla="*/ 2147483647 h 2085"/>
              <a:gd name="T96" fmla="*/ 2147483647 w 5631"/>
              <a:gd name="T97" fmla="*/ 2147483647 h 2085"/>
              <a:gd name="T98" fmla="*/ 2147483647 w 5631"/>
              <a:gd name="T99" fmla="*/ 2147483647 h 2085"/>
              <a:gd name="T100" fmla="*/ 2147483647 w 5631"/>
              <a:gd name="T101" fmla="*/ 2147483647 h 2085"/>
              <a:gd name="T102" fmla="*/ 2147483647 w 5631"/>
              <a:gd name="T103" fmla="*/ 2147483647 h 2085"/>
              <a:gd name="T104" fmla="*/ 2147483647 w 5631"/>
              <a:gd name="T105" fmla="*/ 2147483647 h 2085"/>
              <a:gd name="T106" fmla="*/ 2147483647 w 5631"/>
              <a:gd name="T107" fmla="*/ 2147483647 h 2085"/>
              <a:gd name="T108" fmla="*/ 2147483647 w 5631"/>
              <a:gd name="T109" fmla="*/ 2147483647 h 2085"/>
              <a:gd name="T110" fmla="*/ 2147483647 w 5631"/>
              <a:gd name="T111" fmla="*/ 2147483647 h 2085"/>
              <a:gd name="T112" fmla="*/ 2147483647 w 5631"/>
              <a:gd name="T113" fmla="*/ 2147483647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31"/>
              <a:gd name="T172" fmla="*/ 0 h 2085"/>
              <a:gd name="T173" fmla="*/ 5631 w 5631"/>
              <a:gd name="T174" fmla="*/ 2085 h 2085"/>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8995 w 10000"/>
              <a:gd name="connsiteY260" fmla="*/ 537 h 10000"/>
              <a:gd name="connsiteX261" fmla="*/ 9085 w 10000"/>
              <a:gd name="connsiteY261" fmla="*/ 609 h 10000"/>
              <a:gd name="connsiteX262" fmla="*/ 9144 w 10000"/>
              <a:gd name="connsiteY262" fmla="*/ 78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1213 h 10000"/>
              <a:gd name="connsiteX268" fmla="*/ 9517 w 10000"/>
              <a:gd name="connsiteY268" fmla="*/ 1549 h 10000"/>
              <a:gd name="connsiteX269" fmla="*/ 9551 w 10000"/>
              <a:gd name="connsiteY269" fmla="*/ 1367 h 10000"/>
              <a:gd name="connsiteX270" fmla="*/ 9636 w 10000"/>
              <a:gd name="connsiteY270" fmla="*/ 1501 h 10000"/>
              <a:gd name="connsiteX271" fmla="*/ 9696 w 10000"/>
              <a:gd name="connsiteY271" fmla="*/ 1487 h 10000"/>
              <a:gd name="connsiteX272" fmla="*/ 9718 w 10000"/>
              <a:gd name="connsiteY272" fmla="*/ 1295 h 10000"/>
              <a:gd name="connsiteX273" fmla="*/ 9831 w 10000"/>
              <a:gd name="connsiteY273" fmla="*/ 109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8995 w 10000"/>
              <a:gd name="connsiteY260" fmla="*/ 537 h 10000"/>
              <a:gd name="connsiteX261" fmla="*/ 9085 w 10000"/>
              <a:gd name="connsiteY261" fmla="*/ 609 h 10000"/>
              <a:gd name="connsiteX262" fmla="*/ 9144 w 10000"/>
              <a:gd name="connsiteY262" fmla="*/ 78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86 w 10000"/>
              <a:gd name="connsiteY267" fmla="*/ 610 h 10000"/>
              <a:gd name="connsiteX268" fmla="*/ 9517 w 10000"/>
              <a:gd name="connsiteY268" fmla="*/ 1549 h 10000"/>
              <a:gd name="connsiteX269" fmla="*/ 9551 w 10000"/>
              <a:gd name="connsiteY269" fmla="*/ 1367 h 10000"/>
              <a:gd name="connsiteX270" fmla="*/ 9636 w 10000"/>
              <a:gd name="connsiteY270" fmla="*/ 1501 h 10000"/>
              <a:gd name="connsiteX271" fmla="*/ 9696 w 10000"/>
              <a:gd name="connsiteY271" fmla="*/ 1487 h 10000"/>
              <a:gd name="connsiteX272" fmla="*/ 9718 w 10000"/>
              <a:gd name="connsiteY272" fmla="*/ 1295 h 10000"/>
              <a:gd name="connsiteX273" fmla="*/ 9831 w 10000"/>
              <a:gd name="connsiteY273" fmla="*/ 109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8995 w 10000"/>
              <a:gd name="connsiteY260" fmla="*/ 537 h 10000"/>
              <a:gd name="connsiteX261" fmla="*/ 9085 w 10000"/>
              <a:gd name="connsiteY261" fmla="*/ 609 h 10000"/>
              <a:gd name="connsiteX262" fmla="*/ 9144 w 10000"/>
              <a:gd name="connsiteY262" fmla="*/ 78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86 w 10000"/>
              <a:gd name="connsiteY267" fmla="*/ 610 h 10000"/>
              <a:gd name="connsiteX268" fmla="*/ 9553 w 10000"/>
              <a:gd name="connsiteY268" fmla="*/ 843 h 10000"/>
              <a:gd name="connsiteX269" fmla="*/ 9551 w 10000"/>
              <a:gd name="connsiteY269" fmla="*/ 1367 h 10000"/>
              <a:gd name="connsiteX270" fmla="*/ 9636 w 10000"/>
              <a:gd name="connsiteY270" fmla="*/ 1501 h 10000"/>
              <a:gd name="connsiteX271" fmla="*/ 9696 w 10000"/>
              <a:gd name="connsiteY271" fmla="*/ 1487 h 10000"/>
              <a:gd name="connsiteX272" fmla="*/ 9718 w 10000"/>
              <a:gd name="connsiteY272" fmla="*/ 1295 h 10000"/>
              <a:gd name="connsiteX273" fmla="*/ 9831 w 10000"/>
              <a:gd name="connsiteY273" fmla="*/ 109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8995 w 10000"/>
              <a:gd name="connsiteY260" fmla="*/ 537 h 10000"/>
              <a:gd name="connsiteX261" fmla="*/ 9085 w 10000"/>
              <a:gd name="connsiteY261" fmla="*/ 609 h 10000"/>
              <a:gd name="connsiteX262" fmla="*/ 9144 w 10000"/>
              <a:gd name="connsiteY262" fmla="*/ 78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86 w 10000"/>
              <a:gd name="connsiteY267" fmla="*/ 610 h 10000"/>
              <a:gd name="connsiteX268" fmla="*/ 9553 w 10000"/>
              <a:gd name="connsiteY268" fmla="*/ 843 h 10000"/>
              <a:gd name="connsiteX269" fmla="*/ 9608 w 10000"/>
              <a:gd name="connsiteY269" fmla="*/ 609 h 10000"/>
              <a:gd name="connsiteX270" fmla="*/ 9636 w 10000"/>
              <a:gd name="connsiteY270" fmla="*/ 1501 h 10000"/>
              <a:gd name="connsiteX271" fmla="*/ 9696 w 10000"/>
              <a:gd name="connsiteY271" fmla="*/ 1487 h 10000"/>
              <a:gd name="connsiteX272" fmla="*/ 9718 w 10000"/>
              <a:gd name="connsiteY272" fmla="*/ 1295 h 10000"/>
              <a:gd name="connsiteX273" fmla="*/ 9831 w 10000"/>
              <a:gd name="connsiteY273" fmla="*/ 109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8995 w 10000"/>
              <a:gd name="connsiteY260" fmla="*/ 537 h 10000"/>
              <a:gd name="connsiteX261" fmla="*/ 9085 w 10000"/>
              <a:gd name="connsiteY261" fmla="*/ 609 h 10000"/>
              <a:gd name="connsiteX262" fmla="*/ 9144 w 10000"/>
              <a:gd name="connsiteY262" fmla="*/ 78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86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696 w 10000"/>
              <a:gd name="connsiteY271" fmla="*/ 1487 h 10000"/>
              <a:gd name="connsiteX272" fmla="*/ 9718 w 10000"/>
              <a:gd name="connsiteY272" fmla="*/ 1295 h 10000"/>
              <a:gd name="connsiteX273" fmla="*/ 9831 w 10000"/>
              <a:gd name="connsiteY273" fmla="*/ 109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8995 w 10000"/>
              <a:gd name="connsiteY260" fmla="*/ 537 h 10000"/>
              <a:gd name="connsiteX261" fmla="*/ 9085 w 10000"/>
              <a:gd name="connsiteY261" fmla="*/ 609 h 10000"/>
              <a:gd name="connsiteX262" fmla="*/ 9144 w 10000"/>
              <a:gd name="connsiteY262" fmla="*/ 78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86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696 w 10000"/>
              <a:gd name="connsiteY271" fmla="*/ 1487 h 10000"/>
              <a:gd name="connsiteX272" fmla="*/ 9757 w 10000"/>
              <a:gd name="connsiteY272" fmla="*/ 918 h 10000"/>
              <a:gd name="connsiteX273" fmla="*/ 9831 w 10000"/>
              <a:gd name="connsiteY273" fmla="*/ 109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8995 w 10000"/>
              <a:gd name="connsiteY260" fmla="*/ 537 h 10000"/>
              <a:gd name="connsiteX261" fmla="*/ 9085 w 10000"/>
              <a:gd name="connsiteY261" fmla="*/ 609 h 10000"/>
              <a:gd name="connsiteX262" fmla="*/ 9144 w 10000"/>
              <a:gd name="connsiteY262" fmla="*/ 78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86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5 w 10000"/>
              <a:gd name="connsiteY271" fmla="*/ 1218 h 10000"/>
              <a:gd name="connsiteX272" fmla="*/ 9757 w 10000"/>
              <a:gd name="connsiteY272" fmla="*/ 918 h 10000"/>
              <a:gd name="connsiteX273" fmla="*/ 9831 w 10000"/>
              <a:gd name="connsiteY273" fmla="*/ 109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8995 w 10000"/>
              <a:gd name="connsiteY260" fmla="*/ 537 h 10000"/>
              <a:gd name="connsiteX261" fmla="*/ 9085 w 10000"/>
              <a:gd name="connsiteY261" fmla="*/ 609 h 10000"/>
              <a:gd name="connsiteX262" fmla="*/ 9144 w 10000"/>
              <a:gd name="connsiteY262" fmla="*/ 78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5 w 10000"/>
              <a:gd name="connsiteY271" fmla="*/ 1218 h 10000"/>
              <a:gd name="connsiteX272" fmla="*/ 9757 w 10000"/>
              <a:gd name="connsiteY272" fmla="*/ 918 h 10000"/>
              <a:gd name="connsiteX273" fmla="*/ 9831 w 10000"/>
              <a:gd name="connsiteY273" fmla="*/ 109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8995 w 10000"/>
              <a:gd name="connsiteY260" fmla="*/ 537 h 10000"/>
              <a:gd name="connsiteX261" fmla="*/ 9085 w 10000"/>
              <a:gd name="connsiteY261" fmla="*/ 609 h 10000"/>
              <a:gd name="connsiteX262" fmla="*/ 9144 w 10000"/>
              <a:gd name="connsiteY262" fmla="*/ 78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5 w 10000"/>
              <a:gd name="connsiteY271" fmla="*/ 1218 h 10000"/>
              <a:gd name="connsiteX272" fmla="*/ 9773 w 10000"/>
              <a:gd name="connsiteY272" fmla="*/ 940 h 10000"/>
              <a:gd name="connsiteX273" fmla="*/ 9831 w 10000"/>
              <a:gd name="connsiteY273" fmla="*/ 109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8995 w 10000"/>
              <a:gd name="connsiteY260" fmla="*/ 537 h 10000"/>
              <a:gd name="connsiteX261" fmla="*/ 9085 w 10000"/>
              <a:gd name="connsiteY261" fmla="*/ 609 h 10000"/>
              <a:gd name="connsiteX262" fmla="*/ 9144 w 10000"/>
              <a:gd name="connsiteY262" fmla="*/ 78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5 w 10000"/>
              <a:gd name="connsiteY271" fmla="*/ 1218 h 10000"/>
              <a:gd name="connsiteX272" fmla="*/ 9767 w 10000"/>
              <a:gd name="connsiteY272" fmla="*/ 789 h 10000"/>
              <a:gd name="connsiteX273" fmla="*/ 9831 w 10000"/>
              <a:gd name="connsiteY273" fmla="*/ 109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8995 w 10000"/>
              <a:gd name="connsiteY260" fmla="*/ 537 h 10000"/>
              <a:gd name="connsiteX261" fmla="*/ 9085 w 10000"/>
              <a:gd name="connsiteY261" fmla="*/ 609 h 10000"/>
              <a:gd name="connsiteX262" fmla="*/ 9144 w 10000"/>
              <a:gd name="connsiteY262" fmla="*/ 78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67 w 10000"/>
              <a:gd name="connsiteY272" fmla="*/ 789 h 10000"/>
              <a:gd name="connsiteX273" fmla="*/ 9831 w 10000"/>
              <a:gd name="connsiteY273" fmla="*/ 109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8995 w 10000"/>
              <a:gd name="connsiteY260" fmla="*/ 537 h 10000"/>
              <a:gd name="connsiteX261" fmla="*/ 9085 w 10000"/>
              <a:gd name="connsiteY261" fmla="*/ 609 h 10000"/>
              <a:gd name="connsiteX262" fmla="*/ 9144 w 10000"/>
              <a:gd name="connsiteY262" fmla="*/ 78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1 w 10000"/>
              <a:gd name="connsiteY273" fmla="*/ 109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8995 w 10000"/>
              <a:gd name="connsiteY260" fmla="*/ 537 h 10000"/>
              <a:gd name="connsiteX261" fmla="*/ 9085 w 10000"/>
              <a:gd name="connsiteY261" fmla="*/ 609 h 10000"/>
              <a:gd name="connsiteX262" fmla="*/ 9144 w 10000"/>
              <a:gd name="connsiteY262" fmla="*/ 78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9014 w 10000"/>
              <a:gd name="connsiteY260" fmla="*/ 526 h 10000"/>
              <a:gd name="connsiteX261" fmla="*/ 9085 w 10000"/>
              <a:gd name="connsiteY261" fmla="*/ 609 h 10000"/>
              <a:gd name="connsiteX262" fmla="*/ 9144 w 10000"/>
              <a:gd name="connsiteY262" fmla="*/ 78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9011 w 10000"/>
              <a:gd name="connsiteY260" fmla="*/ 537 h 10000"/>
              <a:gd name="connsiteX261" fmla="*/ 9085 w 10000"/>
              <a:gd name="connsiteY261" fmla="*/ 609 h 10000"/>
              <a:gd name="connsiteX262" fmla="*/ 9144 w 10000"/>
              <a:gd name="connsiteY262" fmla="*/ 78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60 w 10000"/>
              <a:gd name="connsiteY254" fmla="*/ 1127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9011 w 10000"/>
              <a:gd name="connsiteY260" fmla="*/ 537 h 10000"/>
              <a:gd name="connsiteX261" fmla="*/ 9085 w 10000"/>
              <a:gd name="connsiteY261" fmla="*/ 609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34 w 10000"/>
              <a:gd name="connsiteY255" fmla="*/ 1113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9011 w 10000"/>
              <a:gd name="connsiteY260" fmla="*/ 537 h 10000"/>
              <a:gd name="connsiteX261" fmla="*/ 9085 w 10000"/>
              <a:gd name="connsiteY261" fmla="*/ 609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673 w 10000"/>
              <a:gd name="connsiteY256" fmla="*/ 839 h 10000"/>
              <a:gd name="connsiteX257" fmla="*/ 8771 w 10000"/>
              <a:gd name="connsiteY257" fmla="*/ 825 h 10000"/>
              <a:gd name="connsiteX258" fmla="*/ 8856 w 10000"/>
              <a:gd name="connsiteY258" fmla="*/ 624 h 10000"/>
              <a:gd name="connsiteX259" fmla="*/ 8920 w 10000"/>
              <a:gd name="connsiteY259" fmla="*/ 739 h 10000"/>
              <a:gd name="connsiteX260" fmla="*/ 9011 w 10000"/>
              <a:gd name="connsiteY260" fmla="*/ 537 h 10000"/>
              <a:gd name="connsiteX261" fmla="*/ 9085 w 10000"/>
              <a:gd name="connsiteY261" fmla="*/ 609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71 w 10000"/>
              <a:gd name="connsiteY257" fmla="*/ 825 h 10000"/>
              <a:gd name="connsiteX258" fmla="*/ 8856 w 10000"/>
              <a:gd name="connsiteY258" fmla="*/ 624 h 10000"/>
              <a:gd name="connsiteX259" fmla="*/ 8920 w 10000"/>
              <a:gd name="connsiteY259" fmla="*/ 739 h 10000"/>
              <a:gd name="connsiteX260" fmla="*/ 9011 w 10000"/>
              <a:gd name="connsiteY260" fmla="*/ 537 h 10000"/>
              <a:gd name="connsiteX261" fmla="*/ 9085 w 10000"/>
              <a:gd name="connsiteY261" fmla="*/ 609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71 w 10000"/>
              <a:gd name="connsiteY257" fmla="*/ 825 h 10000"/>
              <a:gd name="connsiteX258" fmla="*/ 8856 w 10000"/>
              <a:gd name="connsiteY258" fmla="*/ 624 h 10000"/>
              <a:gd name="connsiteX259" fmla="*/ 8920 w 10000"/>
              <a:gd name="connsiteY259" fmla="*/ 739 h 10000"/>
              <a:gd name="connsiteX260" fmla="*/ 9011 w 10000"/>
              <a:gd name="connsiteY260" fmla="*/ 537 h 10000"/>
              <a:gd name="connsiteX261" fmla="*/ 9085 w 10000"/>
              <a:gd name="connsiteY261" fmla="*/ 609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800 w 10000"/>
              <a:gd name="connsiteY257" fmla="*/ 1223 h 10000"/>
              <a:gd name="connsiteX258" fmla="*/ 8856 w 10000"/>
              <a:gd name="connsiteY258" fmla="*/ 624 h 10000"/>
              <a:gd name="connsiteX259" fmla="*/ 8920 w 10000"/>
              <a:gd name="connsiteY259" fmla="*/ 739 h 10000"/>
              <a:gd name="connsiteX260" fmla="*/ 9011 w 10000"/>
              <a:gd name="connsiteY260" fmla="*/ 537 h 10000"/>
              <a:gd name="connsiteX261" fmla="*/ 9085 w 10000"/>
              <a:gd name="connsiteY261" fmla="*/ 609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800 w 10000"/>
              <a:gd name="connsiteY257" fmla="*/ 1223 h 10000"/>
              <a:gd name="connsiteX258" fmla="*/ 8856 w 10000"/>
              <a:gd name="connsiteY258" fmla="*/ 624 h 10000"/>
              <a:gd name="connsiteX259" fmla="*/ 8920 w 10000"/>
              <a:gd name="connsiteY259" fmla="*/ 739 h 10000"/>
              <a:gd name="connsiteX260" fmla="*/ 9011 w 10000"/>
              <a:gd name="connsiteY260" fmla="*/ 537 h 10000"/>
              <a:gd name="connsiteX261" fmla="*/ 9085 w 10000"/>
              <a:gd name="connsiteY261" fmla="*/ 609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800 w 10000"/>
              <a:gd name="connsiteY257" fmla="*/ 1223 h 10000"/>
              <a:gd name="connsiteX258" fmla="*/ 8846 w 10000"/>
              <a:gd name="connsiteY258" fmla="*/ 818 h 10000"/>
              <a:gd name="connsiteX259" fmla="*/ 8920 w 10000"/>
              <a:gd name="connsiteY259" fmla="*/ 739 h 10000"/>
              <a:gd name="connsiteX260" fmla="*/ 9011 w 10000"/>
              <a:gd name="connsiteY260" fmla="*/ 537 h 10000"/>
              <a:gd name="connsiteX261" fmla="*/ 9085 w 10000"/>
              <a:gd name="connsiteY261" fmla="*/ 609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800 w 10000"/>
              <a:gd name="connsiteY257" fmla="*/ 1223 h 10000"/>
              <a:gd name="connsiteX258" fmla="*/ 8846 w 10000"/>
              <a:gd name="connsiteY258" fmla="*/ 818 h 10000"/>
              <a:gd name="connsiteX259" fmla="*/ 8920 w 10000"/>
              <a:gd name="connsiteY259" fmla="*/ 1051 h 10000"/>
              <a:gd name="connsiteX260" fmla="*/ 9011 w 10000"/>
              <a:gd name="connsiteY260" fmla="*/ 537 h 10000"/>
              <a:gd name="connsiteX261" fmla="*/ 9085 w 10000"/>
              <a:gd name="connsiteY261" fmla="*/ 609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800 w 10000"/>
              <a:gd name="connsiteY257" fmla="*/ 1223 h 10000"/>
              <a:gd name="connsiteX258" fmla="*/ 8846 w 10000"/>
              <a:gd name="connsiteY258" fmla="*/ 818 h 10000"/>
              <a:gd name="connsiteX259" fmla="*/ 8920 w 10000"/>
              <a:gd name="connsiteY259" fmla="*/ 1051 h 10000"/>
              <a:gd name="connsiteX260" fmla="*/ 8995 w 10000"/>
              <a:gd name="connsiteY260" fmla="*/ 1215 h 10000"/>
              <a:gd name="connsiteX261" fmla="*/ 9085 w 10000"/>
              <a:gd name="connsiteY261" fmla="*/ 609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800 w 10000"/>
              <a:gd name="connsiteY257" fmla="*/ 1223 h 10000"/>
              <a:gd name="connsiteX258" fmla="*/ 8846 w 10000"/>
              <a:gd name="connsiteY258" fmla="*/ 818 h 10000"/>
              <a:gd name="connsiteX259" fmla="*/ 8920 w 10000"/>
              <a:gd name="connsiteY259" fmla="*/ 1051 h 10000"/>
              <a:gd name="connsiteX260" fmla="*/ 8995 w 10000"/>
              <a:gd name="connsiteY260" fmla="*/ 1215 h 10000"/>
              <a:gd name="connsiteX261" fmla="*/ 9059 w 10000"/>
              <a:gd name="connsiteY261" fmla="*/ 857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800 w 10000"/>
              <a:gd name="connsiteY257" fmla="*/ 1223 h 10000"/>
              <a:gd name="connsiteX258" fmla="*/ 8859 w 10000"/>
              <a:gd name="connsiteY258" fmla="*/ 1431 h 10000"/>
              <a:gd name="connsiteX259" fmla="*/ 8920 w 10000"/>
              <a:gd name="connsiteY259" fmla="*/ 1051 h 10000"/>
              <a:gd name="connsiteX260" fmla="*/ 8995 w 10000"/>
              <a:gd name="connsiteY260" fmla="*/ 1215 h 10000"/>
              <a:gd name="connsiteX261" fmla="*/ 9059 w 10000"/>
              <a:gd name="connsiteY261" fmla="*/ 857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0 w 10000"/>
              <a:gd name="connsiteY259" fmla="*/ 1051 h 10000"/>
              <a:gd name="connsiteX260" fmla="*/ 8995 w 10000"/>
              <a:gd name="connsiteY260" fmla="*/ 1215 h 10000"/>
              <a:gd name="connsiteX261" fmla="*/ 9059 w 10000"/>
              <a:gd name="connsiteY261" fmla="*/ 857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95 w 10000"/>
              <a:gd name="connsiteY260" fmla="*/ 1215 h 10000"/>
              <a:gd name="connsiteX261" fmla="*/ 9059 w 10000"/>
              <a:gd name="connsiteY261" fmla="*/ 857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857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975 h 10000"/>
              <a:gd name="connsiteX262" fmla="*/ 9134 w 10000"/>
              <a:gd name="connsiteY262" fmla="*/ 933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975 h 10000"/>
              <a:gd name="connsiteX262" fmla="*/ 9137 w 10000"/>
              <a:gd name="connsiteY262" fmla="*/ 1202 h 10000"/>
              <a:gd name="connsiteX263" fmla="*/ 9192 w 10000"/>
              <a:gd name="connsiteY263" fmla="*/ 657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7 w 10000"/>
              <a:gd name="connsiteY251" fmla="*/ 1530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975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52 w 10000"/>
              <a:gd name="connsiteY250" fmla="*/ 1674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975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975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60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975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34 w 10000"/>
              <a:gd name="connsiteY267" fmla="*/ 588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975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79 w 10000"/>
              <a:gd name="connsiteY267" fmla="*/ 599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975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47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975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47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975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47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975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47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975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47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975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47 w 10000"/>
              <a:gd name="connsiteY267" fmla="*/ 610 h 10000"/>
              <a:gd name="connsiteX268" fmla="*/ 9553 w 10000"/>
              <a:gd name="connsiteY268" fmla="*/ 843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60 w 10000"/>
              <a:gd name="connsiteY249" fmla="*/ 1760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975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47 w 10000"/>
              <a:gd name="connsiteY267" fmla="*/ 610 h 10000"/>
              <a:gd name="connsiteX268" fmla="*/ 9524 w 10000"/>
              <a:gd name="connsiteY268" fmla="*/ 865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9 w 10000"/>
              <a:gd name="connsiteY261" fmla="*/ 975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47 w 10000"/>
              <a:gd name="connsiteY267" fmla="*/ 610 h 10000"/>
              <a:gd name="connsiteX268" fmla="*/ 9524 w 10000"/>
              <a:gd name="connsiteY268" fmla="*/ 865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68 w 10000"/>
              <a:gd name="connsiteY257" fmla="*/ 1255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47 w 10000"/>
              <a:gd name="connsiteY267" fmla="*/ 610 h 10000"/>
              <a:gd name="connsiteX268" fmla="*/ 9524 w 10000"/>
              <a:gd name="connsiteY268" fmla="*/ 865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47 w 10000"/>
              <a:gd name="connsiteY267" fmla="*/ 610 h 10000"/>
              <a:gd name="connsiteX268" fmla="*/ 9524 w 10000"/>
              <a:gd name="connsiteY268" fmla="*/ 865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899 w 10000"/>
              <a:gd name="connsiteY275" fmla="*/ 153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61 w 10000"/>
              <a:gd name="connsiteY266" fmla="*/ 698 h 10000"/>
              <a:gd name="connsiteX267" fmla="*/ 9447 w 10000"/>
              <a:gd name="connsiteY267" fmla="*/ 610 h 10000"/>
              <a:gd name="connsiteX268" fmla="*/ 9524 w 10000"/>
              <a:gd name="connsiteY268" fmla="*/ 865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983 h 10000"/>
              <a:gd name="connsiteX266" fmla="*/ 9355 w 10000"/>
              <a:gd name="connsiteY266" fmla="*/ 763 h 10000"/>
              <a:gd name="connsiteX267" fmla="*/ 9447 w 10000"/>
              <a:gd name="connsiteY267" fmla="*/ 610 h 10000"/>
              <a:gd name="connsiteX268" fmla="*/ 9524 w 10000"/>
              <a:gd name="connsiteY268" fmla="*/ 865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195 w 10000"/>
              <a:gd name="connsiteY263" fmla="*/ 840 h 10000"/>
              <a:gd name="connsiteX264" fmla="*/ 9247 w 10000"/>
              <a:gd name="connsiteY264" fmla="*/ 868 h 10000"/>
              <a:gd name="connsiteX265" fmla="*/ 9286 w 10000"/>
              <a:gd name="connsiteY265" fmla="*/ 1058 h 10000"/>
              <a:gd name="connsiteX266" fmla="*/ 9355 w 10000"/>
              <a:gd name="connsiteY266" fmla="*/ 763 h 10000"/>
              <a:gd name="connsiteX267" fmla="*/ 9447 w 10000"/>
              <a:gd name="connsiteY267" fmla="*/ 610 h 10000"/>
              <a:gd name="connsiteX268" fmla="*/ 9524 w 10000"/>
              <a:gd name="connsiteY268" fmla="*/ 865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195 w 10000"/>
              <a:gd name="connsiteY263" fmla="*/ 840 h 10000"/>
              <a:gd name="connsiteX264" fmla="*/ 9241 w 10000"/>
              <a:gd name="connsiteY264" fmla="*/ 922 h 10000"/>
              <a:gd name="connsiteX265" fmla="*/ 9286 w 10000"/>
              <a:gd name="connsiteY265" fmla="*/ 1058 h 10000"/>
              <a:gd name="connsiteX266" fmla="*/ 9355 w 10000"/>
              <a:gd name="connsiteY266" fmla="*/ 763 h 10000"/>
              <a:gd name="connsiteX267" fmla="*/ 9447 w 10000"/>
              <a:gd name="connsiteY267" fmla="*/ 610 h 10000"/>
              <a:gd name="connsiteX268" fmla="*/ 9524 w 10000"/>
              <a:gd name="connsiteY268" fmla="*/ 865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65 w 10000"/>
              <a:gd name="connsiteY274" fmla="*/ 763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195 w 10000"/>
              <a:gd name="connsiteY263" fmla="*/ 840 h 10000"/>
              <a:gd name="connsiteX264" fmla="*/ 9241 w 10000"/>
              <a:gd name="connsiteY264" fmla="*/ 922 h 10000"/>
              <a:gd name="connsiteX265" fmla="*/ 9286 w 10000"/>
              <a:gd name="connsiteY265" fmla="*/ 1058 h 10000"/>
              <a:gd name="connsiteX266" fmla="*/ 9355 w 10000"/>
              <a:gd name="connsiteY266" fmla="*/ 763 h 10000"/>
              <a:gd name="connsiteX267" fmla="*/ 9447 w 10000"/>
              <a:gd name="connsiteY267" fmla="*/ 610 h 10000"/>
              <a:gd name="connsiteX268" fmla="*/ 9524 w 10000"/>
              <a:gd name="connsiteY268" fmla="*/ 865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75 w 10000"/>
              <a:gd name="connsiteY274" fmla="*/ 440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195 w 10000"/>
              <a:gd name="connsiteY263" fmla="*/ 840 h 10000"/>
              <a:gd name="connsiteX264" fmla="*/ 9241 w 10000"/>
              <a:gd name="connsiteY264" fmla="*/ 922 h 10000"/>
              <a:gd name="connsiteX265" fmla="*/ 9286 w 10000"/>
              <a:gd name="connsiteY265" fmla="*/ 1058 h 10000"/>
              <a:gd name="connsiteX266" fmla="*/ 9355 w 10000"/>
              <a:gd name="connsiteY266" fmla="*/ 763 h 10000"/>
              <a:gd name="connsiteX267" fmla="*/ 9521 w 10000"/>
              <a:gd name="connsiteY267" fmla="*/ 814 h 10000"/>
              <a:gd name="connsiteX268" fmla="*/ 9524 w 10000"/>
              <a:gd name="connsiteY268" fmla="*/ 865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75 w 10000"/>
              <a:gd name="connsiteY274" fmla="*/ 440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195 w 10000"/>
              <a:gd name="connsiteY263" fmla="*/ 840 h 10000"/>
              <a:gd name="connsiteX264" fmla="*/ 9241 w 10000"/>
              <a:gd name="connsiteY264" fmla="*/ 922 h 10000"/>
              <a:gd name="connsiteX265" fmla="*/ 9286 w 10000"/>
              <a:gd name="connsiteY265" fmla="*/ 1058 h 10000"/>
              <a:gd name="connsiteX266" fmla="*/ 9400 w 10000"/>
              <a:gd name="connsiteY266" fmla="*/ 752 h 10000"/>
              <a:gd name="connsiteX267" fmla="*/ 9521 w 10000"/>
              <a:gd name="connsiteY267" fmla="*/ 814 h 10000"/>
              <a:gd name="connsiteX268" fmla="*/ 9524 w 10000"/>
              <a:gd name="connsiteY268" fmla="*/ 865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75 w 10000"/>
              <a:gd name="connsiteY274" fmla="*/ 440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195 w 10000"/>
              <a:gd name="connsiteY263" fmla="*/ 840 h 10000"/>
              <a:gd name="connsiteX264" fmla="*/ 9241 w 10000"/>
              <a:gd name="connsiteY264" fmla="*/ 922 h 10000"/>
              <a:gd name="connsiteX265" fmla="*/ 9309 w 10000"/>
              <a:gd name="connsiteY265" fmla="*/ 983 h 10000"/>
              <a:gd name="connsiteX266" fmla="*/ 9400 w 10000"/>
              <a:gd name="connsiteY266" fmla="*/ 752 h 10000"/>
              <a:gd name="connsiteX267" fmla="*/ 9521 w 10000"/>
              <a:gd name="connsiteY267" fmla="*/ 814 h 10000"/>
              <a:gd name="connsiteX268" fmla="*/ 9524 w 10000"/>
              <a:gd name="connsiteY268" fmla="*/ 865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75 w 10000"/>
              <a:gd name="connsiteY274" fmla="*/ 440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41 w 10000"/>
              <a:gd name="connsiteY264" fmla="*/ 922 h 10000"/>
              <a:gd name="connsiteX265" fmla="*/ 9309 w 10000"/>
              <a:gd name="connsiteY265" fmla="*/ 983 h 10000"/>
              <a:gd name="connsiteX266" fmla="*/ 9400 w 10000"/>
              <a:gd name="connsiteY266" fmla="*/ 752 h 10000"/>
              <a:gd name="connsiteX267" fmla="*/ 9521 w 10000"/>
              <a:gd name="connsiteY267" fmla="*/ 814 h 10000"/>
              <a:gd name="connsiteX268" fmla="*/ 9524 w 10000"/>
              <a:gd name="connsiteY268" fmla="*/ 865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75 w 10000"/>
              <a:gd name="connsiteY274" fmla="*/ 440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57 w 10000"/>
              <a:gd name="connsiteY264" fmla="*/ 890 h 10000"/>
              <a:gd name="connsiteX265" fmla="*/ 9309 w 10000"/>
              <a:gd name="connsiteY265" fmla="*/ 983 h 10000"/>
              <a:gd name="connsiteX266" fmla="*/ 9400 w 10000"/>
              <a:gd name="connsiteY266" fmla="*/ 752 h 10000"/>
              <a:gd name="connsiteX267" fmla="*/ 9521 w 10000"/>
              <a:gd name="connsiteY267" fmla="*/ 814 h 10000"/>
              <a:gd name="connsiteX268" fmla="*/ 9524 w 10000"/>
              <a:gd name="connsiteY268" fmla="*/ 865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75 w 10000"/>
              <a:gd name="connsiteY274" fmla="*/ 440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524 w 10000"/>
              <a:gd name="connsiteY268" fmla="*/ 865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75 w 10000"/>
              <a:gd name="connsiteY274" fmla="*/ 440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488 w 10000"/>
              <a:gd name="connsiteY268" fmla="*/ 876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75 w 10000"/>
              <a:gd name="connsiteY274" fmla="*/ 440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488 w 10000"/>
              <a:gd name="connsiteY268" fmla="*/ 876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75 w 10000"/>
              <a:gd name="connsiteY274" fmla="*/ 440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488 w 10000"/>
              <a:gd name="connsiteY268" fmla="*/ 876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75 w 10000"/>
              <a:gd name="connsiteY274" fmla="*/ 440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488 w 10000"/>
              <a:gd name="connsiteY268" fmla="*/ 876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75 w 10000"/>
              <a:gd name="connsiteY274" fmla="*/ 440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579 w 10000"/>
              <a:gd name="connsiteY268" fmla="*/ 984 h 10000"/>
              <a:gd name="connsiteX269" fmla="*/ 9608 w 10000"/>
              <a:gd name="connsiteY269" fmla="*/ 609 h 10000"/>
              <a:gd name="connsiteX270" fmla="*/ 9683 w 10000"/>
              <a:gd name="connsiteY270" fmla="*/ 640 h 10000"/>
              <a:gd name="connsiteX271" fmla="*/ 9732 w 10000"/>
              <a:gd name="connsiteY271" fmla="*/ 798 h 10000"/>
              <a:gd name="connsiteX272" fmla="*/ 9786 w 10000"/>
              <a:gd name="connsiteY272" fmla="*/ 509 h 10000"/>
              <a:gd name="connsiteX273" fmla="*/ 9834 w 10000"/>
              <a:gd name="connsiteY273" fmla="*/ 524 h 10000"/>
              <a:gd name="connsiteX274" fmla="*/ 9875 w 10000"/>
              <a:gd name="connsiteY274" fmla="*/ 440 h 10000"/>
              <a:gd name="connsiteX275" fmla="*/ 9915 w 10000"/>
              <a:gd name="connsiteY275" fmla="*/ 325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608 w 10000"/>
              <a:gd name="connsiteY268" fmla="*/ 609 h 10000"/>
              <a:gd name="connsiteX269" fmla="*/ 9683 w 10000"/>
              <a:gd name="connsiteY269" fmla="*/ 640 h 10000"/>
              <a:gd name="connsiteX270" fmla="*/ 9732 w 10000"/>
              <a:gd name="connsiteY270" fmla="*/ 798 h 10000"/>
              <a:gd name="connsiteX271" fmla="*/ 9786 w 10000"/>
              <a:gd name="connsiteY271" fmla="*/ 509 h 10000"/>
              <a:gd name="connsiteX272" fmla="*/ 9834 w 10000"/>
              <a:gd name="connsiteY272" fmla="*/ 524 h 10000"/>
              <a:gd name="connsiteX273" fmla="*/ 9875 w 10000"/>
              <a:gd name="connsiteY273" fmla="*/ 440 h 10000"/>
              <a:gd name="connsiteX274" fmla="*/ 9915 w 10000"/>
              <a:gd name="connsiteY274" fmla="*/ 325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595 w 10000"/>
              <a:gd name="connsiteY268" fmla="*/ 631 h 10000"/>
              <a:gd name="connsiteX269" fmla="*/ 9683 w 10000"/>
              <a:gd name="connsiteY269" fmla="*/ 640 h 10000"/>
              <a:gd name="connsiteX270" fmla="*/ 9732 w 10000"/>
              <a:gd name="connsiteY270" fmla="*/ 798 h 10000"/>
              <a:gd name="connsiteX271" fmla="*/ 9786 w 10000"/>
              <a:gd name="connsiteY271" fmla="*/ 509 h 10000"/>
              <a:gd name="connsiteX272" fmla="*/ 9834 w 10000"/>
              <a:gd name="connsiteY272" fmla="*/ 524 h 10000"/>
              <a:gd name="connsiteX273" fmla="*/ 9875 w 10000"/>
              <a:gd name="connsiteY273" fmla="*/ 440 h 10000"/>
              <a:gd name="connsiteX274" fmla="*/ 9915 w 10000"/>
              <a:gd name="connsiteY274" fmla="*/ 325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595 w 10000"/>
              <a:gd name="connsiteY268" fmla="*/ 631 h 10000"/>
              <a:gd name="connsiteX269" fmla="*/ 9647 w 10000"/>
              <a:gd name="connsiteY269" fmla="*/ 812 h 10000"/>
              <a:gd name="connsiteX270" fmla="*/ 9732 w 10000"/>
              <a:gd name="connsiteY270" fmla="*/ 798 h 10000"/>
              <a:gd name="connsiteX271" fmla="*/ 9786 w 10000"/>
              <a:gd name="connsiteY271" fmla="*/ 509 h 10000"/>
              <a:gd name="connsiteX272" fmla="*/ 9834 w 10000"/>
              <a:gd name="connsiteY272" fmla="*/ 524 h 10000"/>
              <a:gd name="connsiteX273" fmla="*/ 9875 w 10000"/>
              <a:gd name="connsiteY273" fmla="*/ 440 h 10000"/>
              <a:gd name="connsiteX274" fmla="*/ 9915 w 10000"/>
              <a:gd name="connsiteY274" fmla="*/ 325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595 w 10000"/>
              <a:gd name="connsiteY268" fmla="*/ 631 h 10000"/>
              <a:gd name="connsiteX269" fmla="*/ 9647 w 10000"/>
              <a:gd name="connsiteY269" fmla="*/ 812 h 10000"/>
              <a:gd name="connsiteX270" fmla="*/ 9713 w 10000"/>
              <a:gd name="connsiteY270" fmla="*/ 680 h 10000"/>
              <a:gd name="connsiteX271" fmla="*/ 9786 w 10000"/>
              <a:gd name="connsiteY271" fmla="*/ 509 h 10000"/>
              <a:gd name="connsiteX272" fmla="*/ 9834 w 10000"/>
              <a:gd name="connsiteY272" fmla="*/ 524 h 10000"/>
              <a:gd name="connsiteX273" fmla="*/ 9875 w 10000"/>
              <a:gd name="connsiteY273" fmla="*/ 440 h 10000"/>
              <a:gd name="connsiteX274" fmla="*/ 9915 w 10000"/>
              <a:gd name="connsiteY274" fmla="*/ 325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595 w 10000"/>
              <a:gd name="connsiteY268" fmla="*/ 631 h 10000"/>
              <a:gd name="connsiteX269" fmla="*/ 9647 w 10000"/>
              <a:gd name="connsiteY269" fmla="*/ 812 h 10000"/>
              <a:gd name="connsiteX270" fmla="*/ 9713 w 10000"/>
              <a:gd name="connsiteY270" fmla="*/ 680 h 10000"/>
              <a:gd name="connsiteX271" fmla="*/ 9786 w 10000"/>
              <a:gd name="connsiteY271" fmla="*/ 509 h 10000"/>
              <a:gd name="connsiteX272" fmla="*/ 9834 w 10000"/>
              <a:gd name="connsiteY272" fmla="*/ 524 h 10000"/>
              <a:gd name="connsiteX273" fmla="*/ 9875 w 10000"/>
              <a:gd name="connsiteY273" fmla="*/ 440 h 10000"/>
              <a:gd name="connsiteX274" fmla="*/ 9925 w 10000"/>
              <a:gd name="connsiteY274" fmla="*/ 260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595 w 10000"/>
              <a:gd name="connsiteY268" fmla="*/ 631 h 10000"/>
              <a:gd name="connsiteX269" fmla="*/ 9647 w 10000"/>
              <a:gd name="connsiteY269" fmla="*/ 812 h 10000"/>
              <a:gd name="connsiteX270" fmla="*/ 9713 w 10000"/>
              <a:gd name="connsiteY270" fmla="*/ 680 h 10000"/>
              <a:gd name="connsiteX271" fmla="*/ 9786 w 10000"/>
              <a:gd name="connsiteY271" fmla="*/ 509 h 10000"/>
              <a:gd name="connsiteX272" fmla="*/ 9837 w 10000"/>
              <a:gd name="connsiteY272" fmla="*/ 685 h 10000"/>
              <a:gd name="connsiteX273" fmla="*/ 9875 w 10000"/>
              <a:gd name="connsiteY273" fmla="*/ 440 h 10000"/>
              <a:gd name="connsiteX274" fmla="*/ 9925 w 10000"/>
              <a:gd name="connsiteY274" fmla="*/ 260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595 w 10000"/>
              <a:gd name="connsiteY268" fmla="*/ 631 h 10000"/>
              <a:gd name="connsiteX269" fmla="*/ 9647 w 10000"/>
              <a:gd name="connsiteY269" fmla="*/ 812 h 10000"/>
              <a:gd name="connsiteX270" fmla="*/ 9713 w 10000"/>
              <a:gd name="connsiteY270" fmla="*/ 680 h 10000"/>
              <a:gd name="connsiteX271" fmla="*/ 9786 w 10000"/>
              <a:gd name="connsiteY271" fmla="*/ 509 h 10000"/>
              <a:gd name="connsiteX272" fmla="*/ 9837 w 10000"/>
              <a:gd name="connsiteY272" fmla="*/ 588 h 10000"/>
              <a:gd name="connsiteX273" fmla="*/ 9875 w 10000"/>
              <a:gd name="connsiteY273" fmla="*/ 440 h 10000"/>
              <a:gd name="connsiteX274" fmla="*/ 9925 w 10000"/>
              <a:gd name="connsiteY274" fmla="*/ 260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595 w 10000"/>
              <a:gd name="connsiteY268" fmla="*/ 631 h 10000"/>
              <a:gd name="connsiteX269" fmla="*/ 9647 w 10000"/>
              <a:gd name="connsiteY269" fmla="*/ 812 h 10000"/>
              <a:gd name="connsiteX270" fmla="*/ 9713 w 10000"/>
              <a:gd name="connsiteY270" fmla="*/ 680 h 10000"/>
              <a:gd name="connsiteX271" fmla="*/ 9786 w 10000"/>
              <a:gd name="connsiteY271" fmla="*/ 509 h 10000"/>
              <a:gd name="connsiteX272" fmla="*/ 9837 w 10000"/>
              <a:gd name="connsiteY272" fmla="*/ 588 h 10000"/>
              <a:gd name="connsiteX273" fmla="*/ 9875 w 10000"/>
              <a:gd name="connsiteY273" fmla="*/ 440 h 10000"/>
              <a:gd name="connsiteX274" fmla="*/ 9902 w 10000"/>
              <a:gd name="connsiteY274" fmla="*/ 368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595 w 10000"/>
              <a:gd name="connsiteY268" fmla="*/ 631 h 10000"/>
              <a:gd name="connsiteX269" fmla="*/ 9647 w 10000"/>
              <a:gd name="connsiteY269" fmla="*/ 812 h 10000"/>
              <a:gd name="connsiteX270" fmla="*/ 9713 w 10000"/>
              <a:gd name="connsiteY270" fmla="*/ 680 h 10000"/>
              <a:gd name="connsiteX271" fmla="*/ 9786 w 10000"/>
              <a:gd name="connsiteY271" fmla="*/ 509 h 10000"/>
              <a:gd name="connsiteX272" fmla="*/ 9837 w 10000"/>
              <a:gd name="connsiteY272" fmla="*/ 588 h 10000"/>
              <a:gd name="connsiteX273" fmla="*/ 9860 w 10000"/>
              <a:gd name="connsiteY273" fmla="*/ 429 h 10000"/>
              <a:gd name="connsiteX274" fmla="*/ 9902 w 10000"/>
              <a:gd name="connsiteY274" fmla="*/ 368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595 w 10000"/>
              <a:gd name="connsiteY268" fmla="*/ 631 h 10000"/>
              <a:gd name="connsiteX269" fmla="*/ 9647 w 10000"/>
              <a:gd name="connsiteY269" fmla="*/ 812 h 10000"/>
              <a:gd name="connsiteX270" fmla="*/ 9713 w 10000"/>
              <a:gd name="connsiteY270" fmla="*/ 680 h 10000"/>
              <a:gd name="connsiteX271" fmla="*/ 9786 w 10000"/>
              <a:gd name="connsiteY271" fmla="*/ 509 h 10000"/>
              <a:gd name="connsiteX272" fmla="*/ 9831 w 10000"/>
              <a:gd name="connsiteY272" fmla="*/ 545 h 10000"/>
              <a:gd name="connsiteX273" fmla="*/ 9860 w 10000"/>
              <a:gd name="connsiteY273" fmla="*/ 429 h 10000"/>
              <a:gd name="connsiteX274" fmla="*/ 9902 w 10000"/>
              <a:gd name="connsiteY274" fmla="*/ 368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595 w 10000"/>
              <a:gd name="connsiteY268" fmla="*/ 631 h 10000"/>
              <a:gd name="connsiteX269" fmla="*/ 9647 w 10000"/>
              <a:gd name="connsiteY269" fmla="*/ 812 h 10000"/>
              <a:gd name="connsiteX270" fmla="*/ 9713 w 10000"/>
              <a:gd name="connsiteY270" fmla="*/ 680 h 10000"/>
              <a:gd name="connsiteX271" fmla="*/ 9786 w 10000"/>
              <a:gd name="connsiteY271" fmla="*/ 509 h 10000"/>
              <a:gd name="connsiteX272" fmla="*/ 9831 w 10000"/>
              <a:gd name="connsiteY272" fmla="*/ 545 h 10000"/>
              <a:gd name="connsiteX273" fmla="*/ 9860 w 10000"/>
              <a:gd name="connsiteY273" fmla="*/ 429 h 10000"/>
              <a:gd name="connsiteX274" fmla="*/ 9902 w 10000"/>
              <a:gd name="connsiteY274" fmla="*/ 368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595 w 10000"/>
              <a:gd name="connsiteY268" fmla="*/ 631 h 10000"/>
              <a:gd name="connsiteX269" fmla="*/ 9647 w 10000"/>
              <a:gd name="connsiteY269" fmla="*/ 812 h 10000"/>
              <a:gd name="connsiteX270" fmla="*/ 9713 w 10000"/>
              <a:gd name="connsiteY270" fmla="*/ 680 h 10000"/>
              <a:gd name="connsiteX271" fmla="*/ 9786 w 10000"/>
              <a:gd name="connsiteY271" fmla="*/ 509 h 10000"/>
              <a:gd name="connsiteX272" fmla="*/ 9831 w 10000"/>
              <a:gd name="connsiteY272" fmla="*/ 545 h 10000"/>
              <a:gd name="connsiteX273" fmla="*/ 9860 w 10000"/>
              <a:gd name="connsiteY273" fmla="*/ 429 h 10000"/>
              <a:gd name="connsiteX274" fmla="*/ 9902 w 10000"/>
              <a:gd name="connsiteY274" fmla="*/ 368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595 w 10000"/>
              <a:gd name="connsiteY268" fmla="*/ 631 h 10000"/>
              <a:gd name="connsiteX269" fmla="*/ 9647 w 10000"/>
              <a:gd name="connsiteY269" fmla="*/ 812 h 10000"/>
              <a:gd name="connsiteX270" fmla="*/ 9713 w 10000"/>
              <a:gd name="connsiteY270" fmla="*/ 680 h 10000"/>
              <a:gd name="connsiteX271" fmla="*/ 9786 w 10000"/>
              <a:gd name="connsiteY271" fmla="*/ 509 h 10000"/>
              <a:gd name="connsiteX272" fmla="*/ 9831 w 10000"/>
              <a:gd name="connsiteY272" fmla="*/ 545 h 10000"/>
              <a:gd name="connsiteX273" fmla="*/ 9860 w 10000"/>
              <a:gd name="connsiteY273" fmla="*/ 429 h 10000"/>
              <a:gd name="connsiteX274" fmla="*/ 9902 w 10000"/>
              <a:gd name="connsiteY274" fmla="*/ 368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521 w 10000"/>
              <a:gd name="connsiteY267" fmla="*/ 814 h 10000"/>
              <a:gd name="connsiteX268" fmla="*/ 9595 w 10000"/>
              <a:gd name="connsiteY268" fmla="*/ 631 h 10000"/>
              <a:gd name="connsiteX269" fmla="*/ 9647 w 10000"/>
              <a:gd name="connsiteY269" fmla="*/ 812 h 10000"/>
              <a:gd name="connsiteX270" fmla="*/ 9713 w 10000"/>
              <a:gd name="connsiteY270" fmla="*/ 680 h 10000"/>
              <a:gd name="connsiteX271" fmla="*/ 9767 w 10000"/>
              <a:gd name="connsiteY271" fmla="*/ 509 h 10000"/>
              <a:gd name="connsiteX272" fmla="*/ 9831 w 10000"/>
              <a:gd name="connsiteY272" fmla="*/ 545 h 10000"/>
              <a:gd name="connsiteX273" fmla="*/ 9860 w 10000"/>
              <a:gd name="connsiteY273" fmla="*/ 429 h 10000"/>
              <a:gd name="connsiteX274" fmla="*/ 9902 w 10000"/>
              <a:gd name="connsiteY274" fmla="*/ 368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489 w 10000"/>
              <a:gd name="connsiteY267" fmla="*/ 841 h 10000"/>
              <a:gd name="connsiteX268" fmla="*/ 9595 w 10000"/>
              <a:gd name="connsiteY268" fmla="*/ 631 h 10000"/>
              <a:gd name="connsiteX269" fmla="*/ 9647 w 10000"/>
              <a:gd name="connsiteY269" fmla="*/ 812 h 10000"/>
              <a:gd name="connsiteX270" fmla="*/ 9713 w 10000"/>
              <a:gd name="connsiteY270" fmla="*/ 680 h 10000"/>
              <a:gd name="connsiteX271" fmla="*/ 9767 w 10000"/>
              <a:gd name="connsiteY271" fmla="*/ 509 h 10000"/>
              <a:gd name="connsiteX272" fmla="*/ 9831 w 10000"/>
              <a:gd name="connsiteY272" fmla="*/ 545 h 10000"/>
              <a:gd name="connsiteX273" fmla="*/ 9860 w 10000"/>
              <a:gd name="connsiteY273" fmla="*/ 429 h 10000"/>
              <a:gd name="connsiteX274" fmla="*/ 9902 w 10000"/>
              <a:gd name="connsiteY274" fmla="*/ 368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489 w 10000"/>
              <a:gd name="connsiteY267" fmla="*/ 841 h 10000"/>
              <a:gd name="connsiteX268" fmla="*/ 9595 w 10000"/>
              <a:gd name="connsiteY268" fmla="*/ 631 h 10000"/>
              <a:gd name="connsiteX269" fmla="*/ 9647 w 10000"/>
              <a:gd name="connsiteY269" fmla="*/ 812 h 10000"/>
              <a:gd name="connsiteX270" fmla="*/ 9713 w 10000"/>
              <a:gd name="connsiteY270" fmla="*/ 680 h 10000"/>
              <a:gd name="connsiteX271" fmla="*/ 9767 w 10000"/>
              <a:gd name="connsiteY271" fmla="*/ 509 h 10000"/>
              <a:gd name="connsiteX272" fmla="*/ 9831 w 10000"/>
              <a:gd name="connsiteY272" fmla="*/ 545 h 10000"/>
              <a:gd name="connsiteX273" fmla="*/ 9860 w 10000"/>
              <a:gd name="connsiteY273" fmla="*/ 429 h 10000"/>
              <a:gd name="connsiteX274" fmla="*/ 9902 w 10000"/>
              <a:gd name="connsiteY274" fmla="*/ 368 h 10000"/>
              <a:gd name="connsiteX275" fmla="*/ 10000 w 10000"/>
              <a:gd name="connsiteY275" fmla="*/ 0 h 10000"/>
              <a:gd name="connsiteX276" fmla="*/ 9982 w 10000"/>
              <a:gd name="connsiteY276" fmla="*/ 10000 h 10000"/>
              <a:gd name="connsiteX277" fmla="*/ 9947 w 10000"/>
              <a:gd name="connsiteY277" fmla="*/ 10000 h 10000"/>
              <a:gd name="connsiteX278" fmla="*/ 9911 w 10000"/>
              <a:gd name="connsiteY278" fmla="*/ 10000 h 10000"/>
              <a:gd name="connsiteX279" fmla="*/ 9877 w 10000"/>
              <a:gd name="connsiteY279" fmla="*/ 10000 h 10000"/>
              <a:gd name="connsiteX280" fmla="*/ 9840 w 10000"/>
              <a:gd name="connsiteY280" fmla="*/ 10000 h 10000"/>
              <a:gd name="connsiteX281" fmla="*/ 9824 w 10000"/>
              <a:gd name="connsiteY281" fmla="*/ 10000 h 10000"/>
              <a:gd name="connsiteX282" fmla="*/ 9789 w 10000"/>
              <a:gd name="connsiteY282" fmla="*/ 10000 h 10000"/>
              <a:gd name="connsiteX283" fmla="*/ 9755 w 10000"/>
              <a:gd name="connsiteY283" fmla="*/ 10000 h 10000"/>
              <a:gd name="connsiteX284" fmla="*/ 9718 w 10000"/>
              <a:gd name="connsiteY284" fmla="*/ 10000 h 10000"/>
              <a:gd name="connsiteX285" fmla="*/ 9682 w 10000"/>
              <a:gd name="connsiteY285" fmla="*/ 10000 h 10000"/>
              <a:gd name="connsiteX286" fmla="*/ 9648 w 10000"/>
              <a:gd name="connsiteY286" fmla="*/ 10000 h 10000"/>
              <a:gd name="connsiteX287" fmla="*/ 9613 w 10000"/>
              <a:gd name="connsiteY287" fmla="*/ 10000 h 10000"/>
              <a:gd name="connsiteX288" fmla="*/ 9579 w 10000"/>
              <a:gd name="connsiteY288" fmla="*/ 10000 h 10000"/>
              <a:gd name="connsiteX289" fmla="*/ 9542 w 10000"/>
              <a:gd name="connsiteY289" fmla="*/ 10000 h 10000"/>
              <a:gd name="connsiteX290" fmla="*/ 9508 w 10000"/>
              <a:gd name="connsiteY290" fmla="*/ 10000 h 10000"/>
              <a:gd name="connsiteX291" fmla="*/ 9489 w 10000"/>
              <a:gd name="connsiteY291" fmla="*/ 10000 h 10000"/>
              <a:gd name="connsiteX292" fmla="*/ 9455 w 10000"/>
              <a:gd name="connsiteY292" fmla="*/ 10000 h 10000"/>
              <a:gd name="connsiteX293" fmla="*/ 9421 w 10000"/>
              <a:gd name="connsiteY293" fmla="*/ 10000 h 10000"/>
              <a:gd name="connsiteX294" fmla="*/ 9386 w 10000"/>
              <a:gd name="connsiteY294" fmla="*/ 10000 h 10000"/>
              <a:gd name="connsiteX295" fmla="*/ 9348 w 10000"/>
              <a:gd name="connsiteY295" fmla="*/ 10000 h 10000"/>
              <a:gd name="connsiteX296" fmla="*/ 9313 w 10000"/>
              <a:gd name="connsiteY296" fmla="*/ 10000 h 10000"/>
              <a:gd name="connsiteX297" fmla="*/ 9279 w 10000"/>
              <a:gd name="connsiteY297" fmla="*/ 10000 h 10000"/>
              <a:gd name="connsiteX298" fmla="*/ 9245 w 10000"/>
              <a:gd name="connsiteY298" fmla="*/ 10000 h 10000"/>
              <a:gd name="connsiteX299" fmla="*/ 9208 w 10000"/>
              <a:gd name="connsiteY299" fmla="*/ 10000 h 10000"/>
              <a:gd name="connsiteX300" fmla="*/ 9192 w 10000"/>
              <a:gd name="connsiteY300" fmla="*/ 10000 h 10000"/>
              <a:gd name="connsiteX301" fmla="*/ 9155 w 10000"/>
              <a:gd name="connsiteY301" fmla="*/ 10000 h 10000"/>
              <a:gd name="connsiteX302" fmla="*/ 9121 w 10000"/>
              <a:gd name="connsiteY302" fmla="*/ 10000 h 10000"/>
              <a:gd name="connsiteX303" fmla="*/ 9085 w 10000"/>
              <a:gd name="connsiteY303" fmla="*/ 10000 h 10000"/>
              <a:gd name="connsiteX304" fmla="*/ 9052 w 10000"/>
              <a:gd name="connsiteY304" fmla="*/ 10000 h 10000"/>
              <a:gd name="connsiteX305" fmla="*/ 9016 w 10000"/>
              <a:gd name="connsiteY305" fmla="*/ 10000 h 10000"/>
              <a:gd name="connsiteX306" fmla="*/ 8979 w 10000"/>
              <a:gd name="connsiteY306" fmla="*/ 10000 h 10000"/>
              <a:gd name="connsiteX307" fmla="*/ 8945 w 10000"/>
              <a:gd name="connsiteY307" fmla="*/ 10000 h 10000"/>
              <a:gd name="connsiteX308" fmla="*/ 8910 w 10000"/>
              <a:gd name="connsiteY308" fmla="*/ 10000 h 10000"/>
              <a:gd name="connsiteX309" fmla="*/ 8894 w 10000"/>
              <a:gd name="connsiteY309" fmla="*/ 10000 h 10000"/>
              <a:gd name="connsiteX310" fmla="*/ 8858 w 10000"/>
              <a:gd name="connsiteY310" fmla="*/ 10000 h 10000"/>
              <a:gd name="connsiteX311" fmla="*/ 8821 w 10000"/>
              <a:gd name="connsiteY311" fmla="*/ 10000 h 10000"/>
              <a:gd name="connsiteX312" fmla="*/ 8787 w 10000"/>
              <a:gd name="connsiteY312" fmla="*/ 10000 h 10000"/>
              <a:gd name="connsiteX313" fmla="*/ 8752 w 10000"/>
              <a:gd name="connsiteY313" fmla="*/ 10000 h 10000"/>
              <a:gd name="connsiteX314" fmla="*/ 8718 w 10000"/>
              <a:gd name="connsiteY314" fmla="*/ 10000 h 10000"/>
              <a:gd name="connsiteX315" fmla="*/ 8681 w 10000"/>
              <a:gd name="connsiteY315" fmla="*/ 10000 h 10000"/>
              <a:gd name="connsiteX316" fmla="*/ 8647 w 10000"/>
              <a:gd name="connsiteY316" fmla="*/ 10000 h 10000"/>
              <a:gd name="connsiteX317" fmla="*/ 8613 w 10000"/>
              <a:gd name="connsiteY317" fmla="*/ 10000 h 10000"/>
              <a:gd name="connsiteX318" fmla="*/ 8576 w 10000"/>
              <a:gd name="connsiteY318" fmla="*/ 10000 h 10000"/>
              <a:gd name="connsiteX319" fmla="*/ 8560 w 10000"/>
              <a:gd name="connsiteY319" fmla="*/ 10000 h 10000"/>
              <a:gd name="connsiteX320" fmla="*/ 8524 w 10000"/>
              <a:gd name="connsiteY320" fmla="*/ 10000 h 10000"/>
              <a:gd name="connsiteX321" fmla="*/ 8487 w 10000"/>
              <a:gd name="connsiteY321" fmla="*/ 10000 h 10000"/>
              <a:gd name="connsiteX322" fmla="*/ 8451 w 10000"/>
              <a:gd name="connsiteY322" fmla="*/ 10000 h 10000"/>
              <a:gd name="connsiteX323" fmla="*/ 8418 w 10000"/>
              <a:gd name="connsiteY323" fmla="*/ 10000 h 10000"/>
              <a:gd name="connsiteX324" fmla="*/ 8384 w 10000"/>
              <a:gd name="connsiteY324" fmla="*/ 10000 h 10000"/>
              <a:gd name="connsiteX325" fmla="*/ 8347 w 10000"/>
              <a:gd name="connsiteY325" fmla="*/ 10000 h 10000"/>
              <a:gd name="connsiteX326" fmla="*/ 8313 w 10000"/>
              <a:gd name="connsiteY326" fmla="*/ 10000 h 10000"/>
              <a:gd name="connsiteX327" fmla="*/ 8277 w 10000"/>
              <a:gd name="connsiteY327" fmla="*/ 10000 h 10000"/>
              <a:gd name="connsiteX328" fmla="*/ 8260 w 10000"/>
              <a:gd name="connsiteY328" fmla="*/ 10000 h 10000"/>
              <a:gd name="connsiteX329" fmla="*/ 8224 w 10000"/>
              <a:gd name="connsiteY329" fmla="*/ 10000 h 10000"/>
              <a:gd name="connsiteX330" fmla="*/ 8190 w 10000"/>
              <a:gd name="connsiteY330" fmla="*/ 10000 h 10000"/>
              <a:gd name="connsiteX331" fmla="*/ 8155 w 10000"/>
              <a:gd name="connsiteY331" fmla="*/ 10000 h 10000"/>
              <a:gd name="connsiteX332" fmla="*/ 8119 w 10000"/>
              <a:gd name="connsiteY332" fmla="*/ 10000 h 10000"/>
              <a:gd name="connsiteX333" fmla="*/ 8084 w 10000"/>
              <a:gd name="connsiteY333" fmla="*/ 10000 h 10000"/>
              <a:gd name="connsiteX334" fmla="*/ 8048 w 10000"/>
              <a:gd name="connsiteY334" fmla="*/ 10000 h 10000"/>
              <a:gd name="connsiteX335" fmla="*/ 8013 w 10000"/>
              <a:gd name="connsiteY335" fmla="*/ 10000 h 10000"/>
              <a:gd name="connsiteX336" fmla="*/ 7979 w 10000"/>
              <a:gd name="connsiteY336" fmla="*/ 10000 h 10000"/>
              <a:gd name="connsiteX337" fmla="*/ 7961 w 10000"/>
              <a:gd name="connsiteY337" fmla="*/ 10000 h 10000"/>
              <a:gd name="connsiteX338" fmla="*/ 7924 w 10000"/>
              <a:gd name="connsiteY338" fmla="*/ 10000 h 10000"/>
              <a:gd name="connsiteX339" fmla="*/ 7890 w 10000"/>
              <a:gd name="connsiteY339" fmla="*/ 10000 h 10000"/>
              <a:gd name="connsiteX340" fmla="*/ 7857 w 10000"/>
              <a:gd name="connsiteY340" fmla="*/ 10000 h 10000"/>
              <a:gd name="connsiteX341" fmla="*/ 7819 w 10000"/>
              <a:gd name="connsiteY341" fmla="*/ 10000 h 10000"/>
              <a:gd name="connsiteX342" fmla="*/ 7785 w 10000"/>
              <a:gd name="connsiteY342" fmla="*/ 10000 h 10000"/>
              <a:gd name="connsiteX343" fmla="*/ 7752 w 10000"/>
              <a:gd name="connsiteY343" fmla="*/ 10000 h 10000"/>
              <a:gd name="connsiteX344" fmla="*/ 7714 w 10000"/>
              <a:gd name="connsiteY344" fmla="*/ 10000 h 10000"/>
              <a:gd name="connsiteX345" fmla="*/ 7679 w 10000"/>
              <a:gd name="connsiteY345" fmla="*/ 10000 h 10000"/>
              <a:gd name="connsiteX346" fmla="*/ 7643 w 10000"/>
              <a:gd name="connsiteY346" fmla="*/ 10000 h 10000"/>
              <a:gd name="connsiteX347" fmla="*/ 7629 w 10000"/>
              <a:gd name="connsiteY347" fmla="*/ 10000 h 10000"/>
              <a:gd name="connsiteX348" fmla="*/ 7590 w 10000"/>
              <a:gd name="connsiteY348" fmla="*/ 10000 h 10000"/>
              <a:gd name="connsiteX349" fmla="*/ 7556 w 10000"/>
              <a:gd name="connsiteY349" fmla="*/ 10000 h 10000"/>
              <a:gd name="connsiteX350" fmla="*/ 7523 w 10000"/>
              <a:gd name="connsiteY350" fmla="*/ 10000 h 10000"/>
              <a:gd name="connsiteX351" fmla="*/ 7487 w 10000"/>
              <a:gd name="connsiteY351" fmla="*/ 10000 h 10000"/>
              <a:gd name="connsiteX352" fmla="*/ 7452 w 10000"/>
              <a:gd name="connsiteY352" fmla="*/ 10000 h 10000"/>
              <a:gd name="connsiteX353" fmla="*/ 7416 w 10000"/>
              <a:gd name="connsiteY353" fmla="*/ 10000 h 10000"/>
              <a:gd name="connsiteX354" fmla="*/ 7382 w 10000"/>
              <a:gd name="connsiteY354" fmla="*/ 10000 h 10000"/>
              <a:gd name="connsiteX355" fmla="*/ 7345 w 10000"/>
              <a:gd name="connsiteY355" fmla="*/ 10000 h 10000"/>
              <a:gd name="connsiteX356" fmla="*/ 7329 w 10000"/>
              <a:gd name="connsiteY356" fmla="*/ 10000 h 10000"/>
              <a:gd name="connsiteX357" fmla="*/ 7295 w 10000"/>
              <a:gd name="connsiteY357" fmla="*/ 10000 h 10000"/>
              <a:gd name="connsiteX358" fmla="*/ 7258 w 10000"/>
              <a:gd name="connsiteY358" fmla="*/ 10000 h 10000"/>
              <a:gd name="connsiteX359" fmla="*/ 7223 w 10000"/>
              <a:gd name="connsiteY359" fmla="*/ 10000 h 10000"/>
              <a:gd name="connsiteX360" fmla="*/ 7187 w 10000"/>
              <a:gd name="connsiteY360" fmla="*/ 10000 h 10000"/>
              <a:gd name="connsiteX361" fmla="*/ 7153 w 10000"/>
              <a:gd name="connsiteY361" fmla="*/ 10000 h 10000"/>
              <a:gd name="connsiteX362" fmla="*/ 7118 w 10000"/>
              <a:gd name="connsiteY362" fmla="*/ 10000 h 10000"/>
              <a:gd name="connsiteX363" fmla="*/ 7082 w 10000"/>
              <a:gd name="connsiteY363" fmla="*/ 10000 h 10000"/>
              <a:gd name="connsiteX364" fmla="*/ 7048 w 10000"/>
              <a:gd name="connsiteY364" fmla="*/ 10000 h 10000"/>
              <a:gd name="connsiteX365" fmla="*/ 7011 w 10000"/>
              <a:gd name="connsiteY365" fmla="*/ 10000 h 10000"/>
              <a:gd name="connsiteX366" fmla="*/ 6995 w 10000"/>
              <a:gd name="connsiteY366" fmla="*/ 10000 h 10000"/>
              <a:gd name="connsiteX367" fmla="*/ 6960 w 10000"/>
              <a:gd name="connsiteY367" fmla="*/ 10000 h 10000"/>
              <a:gd name="connsiteX368" fmla="*/ 6924 w 10000"/>
              <a:gd name="connsiteY368" fmla="*/ 10000 h 10000"/>
              <a:gd name="connsiteX369" fmla="*/ 6890 w 10000"/>
              <a:gd name="connsiteY369" fmla="*/ 10000 h 10000"/>
              <a:gd name="connsiteX370" fmla="*/ 6853 w 10000"/>
              <a:gd name="connsiteY370" fmla="*/ 10000 h 10000"/>
              <a:gd name="connsiteX371" fmla="*/ 6819 w 10000"/>
              <a:gd name="connsiteY371" fmla="*/ 10000 h 10000"/>
              <a:gd name="connsiteX372" fmla="*/ 6782 w 10000"/>
              <a:gd name="connsiteY372" fmla="*/ 10000 h 10000"/>
              <a:gd name="connsiteX373" fmla="*/ 6748 w 10000"/>
              <a:gd name="connsiteY373" fmla="*/ 10000 h 10000"/>
              <a:gd name="connsiteX374" fmla="*/ 6715 w 10000"/>
              <a:gd name="connsiteY374" fmla="*/ 10000 h 10000"/>
              <a:gd name="connsiteX375" fmla="*/ 6695 w 10000"/>
              <a:gd name="connsiteY375" fmla="*/ 10000 h 10000"/>
              <a:gd name="connsiteX376" fmla="*/ 6660 w 10000"/>
              <a:gd name="connsiteY376" fmla="*/ 10000 h 10000"/>
              <a:gd name="connsiteX377" fmla="*/ 6626 w 10000"/>
              <a:gd name="connsiteY377" fmla="*/ 10000 h 10000"/>
              <a:gd name="connsiteX378" fmla="*/ 6590 w 10000"/>
              <a:gd name="connsiteY378" fmla="*/ 10000 h 10000"/>
              <a:gd name="connsiteX379" fmla="*/ 6555 w 10000"/>
              <a:gd name="connsiteY379" fmla="*/ 10000 h 10000"/>
              <a:gd name="connsiteX380" fmla="*/ 6521 w 10000"/>
              <a:gd name="connsiteY380" fmla="*/ 10000 h 10000"/>
              <a:gd name="connsiteX381" fmla="*/ 6487 w 10000"/>
              <a:gd name="connsiteY381" fmla="*/ 10000 h 10000"/>
              <a:gd name="connsiteX382" fmla="*/ 6448 w 10000"/>
              <a:gd name="connsiteY382" fmla="*/ 10000 h 10000"/>
              <a:gd name="connsiteX383" fmla="*/ 6414 w 10000"/>
              <a:gd name="connsiteY383" fmla="*/ 10000 h 10000"/>
              <a:gd name="connsiteX384" fmla="*/ 6397 w 10000"/>
              <a:gd name="connsiteY384" fmla="*/ 10000 h 10000"/>
              <a:gd name="connsiteX385" fmla="*/ 6361 w 10000"/>
              <a:gd name="connsiteY385" fmla="*/ 10000 h 10000"/>
              <a:gd name="connsiteX386" fmla="*/ 6326 w 10000"/>
              <a:gd name="connsiteY386" fmla="*/ 10000 h 10000"/>
              <a:gd name="connsiteX387" fmla="*/ 6292 w 10000"/>
              <a:gd name="connsiteY387" fmla="*/ 10000 h 10000"/>
              <a:gd name="connsiteX388" fmla="*/ 6255 w 10000"/>
              <a:gd name="connsiteY388" fmla="*/ 10000 h 10000"/>
              <a:gd name="connsiteX389" fmla="*/ 6221 w 10000"/>
              <a:gd name="connsiteY389" fmla="*/ 10000 h 10000"/>
              <a:gd name="connsiteX390" fmla="*/ 6187 w 10000"/>
              <a:gd name="connsiteY390" fmla="*/ 10000 h 10000"/>
              <a:gd name="connsiteX391" fmla="*/ 6152 w 10000"/>
              <a:gd name="connsiteY391" fmla="*/ 10000 h 10000"/>
              <a:gd name="connsiteX392" fmla="*/ 6114 w 10000"/>
              <a:gd name="connsiteY392" fmla="*/ 10000 h 10000"/>
              <a:gd name="connsiteX393" fmla="*/ 6079 w 10000"/>
              <a:gd name="connsiteY393" fmla="*/ 10000 h 10000"/>
              <a:gd name="connsiteX394" fmla="*/ 6063 w 10000"/>
              <a:gd name="connsiteY394" fmla="*/ 10000 h 10000"/>
              <a:gd name="connsiteX395" fmla="*/ 6027 w 10000"/>
              <a:gd name="connsiteY395" fmla="*/ 10000 h 10000"/>
              <a:gd name="connsiteX396" fmla="*/ 5994 w 10000"/>
              <a:gd name="connsiteY396" fmla="*/ 10000 h 10000"/>
              <a:gd name="connsiteX397" fmla="*/ 5958 w 10000"/>
              <a:gd name="connsiteY397" fmla="*/ 10000 h 10000"/>
              <a:gd name="connsiteX398" fmla="*/ 5921 w 10000"/>
              <a:gd name="connsiteY398" fmla="*/ 10000 h 10000"/>
              <a:gd name="connsiteX399" fmla="*/ 5887 w 10000"/>
              <a:gd name="connsiteY399" fmla="*/ 10000 h 10000"/>
              <a:gd name="connsiteX400" fmla="*/ 5852 w 10000"/>
              <a:gd name="connsiteY400" fmla="*/ 10000 h 10000"/>
              <a:gd name="connsiteX401" fmla="*/ 5818 w 10000"/>
              <a:gd name="connsiteY401" fmla="*/ 10000 h 10000"/>
              <a:gd name="connsiteX402" fmla="*/ 5782 w 10000"/>
              <a:gd name="connsiteY402" fmla="*/ 10000 h 10000"/>
              <a:gd name="connsiteX403" fmla="*/ 5765 w 10000"/>
              <a:gd name="connsiteY403" fmla="*/ 10000 h 10000"/>
              <a:gd name="connsiteX404" fmla="*/ 5729 w 10000"/>
              <a:gd name="connsiteY404" fmla="*/ 10000 h 10000"/>
              <a:gd name="connsiteX405" fmla="*/ 5693 w 10000"/>
              <a:gd name="connsiteY405" fmla="*/ 10000 h 10000"/>
              <a:gd name="connsiteX406" fmla="*/ 5660 w 10000"/>
              <a:gd name="connsiteY406" fmla="*/ 10000 h 10000"/>
              <a:gd name="connsiteX407" fmla="*/ 5626 w 10000"/>
              <a:gd name="connsiteY407" fmla="*/ 10000 h 10000"/>
              <a:gd name="connsiteX408" fmla="*/ 5587 w 10000"/>
              <a:gd name="connsiteY408" fmla="*/ 10000 h 10000"/>
              <a:gd name="connsiteX409" fmla="*/ 5553 w 10000"/>
              <a:gd name="connsiteY409" fmla="*/ 10000 h 10000"/>
              <a:gd name="connsiteX410" fmla="*/ 5518 w 10000"/>
              <a:gd name="connsiteY410" fmla="*/ 10000 h 10000"/>
              <a:gd name="connsiteX411" fmla="*/ 5484 w 10000"/>
              <a:gd name="connsiteY411" fmla="*/ 10000 h 10000"/>
              <a:gd name="connsiteX412" fmla="*/ 5464 w 10000"/>
              <a:gd name="connsiteY412" fmla="*/ 10000 h 10000"/>
              <a:gd name="connsiteX413" fmla="*/ 5431 w 10000"/>
              <a:gd name="connsiteY413" fmla="*/ 10000 h 10000"/>
              <a:gd name="connsiteX414" fmla="*/ 5393 w 10000"/>
              <a:gd name="connsiteY414" fmla="*/ 10000 h 10000"/>
              <a:gd name="connsiteX415" fmla="*/ 5360 w 10000"/>
              <a:gd name="connsiteY415" fmla="*/ 10000 h 10000"/>
              <a:gd name="connsiteX416" fmla="*/ 5326 w 10000"/>
              <a:gd name="connsiteY416" fmla="*/ 10000 h 10000"/>
              <a:gd name="connsiteX417" fmla="*/ 5290 w 10000"/>
              <a:gd name="connsiteY417" fmla="*/ 10000 h 10000"/>
              <a:gd name="connsiteX418" fmla="*/ 5255 w 10000"/>
              <a:gd name="connsiteY418" fmla="*/ 10000 h 10000"/>
              <a:gd name="connsiteX419" fmla="*/ 5218 w 10000"/>
              <a:gd name="connsiteY419" fmla="*/ 10000 h 10000"/>
              <a:gd name="connsiteX420" fmla="*/ 5184 w 10000"/>
              <a:gd name="connsiteY420" fmla="*/ 10000 h 10000"/>
              <a:gd name="connsiteX421" fmla="*/ 5150 w 10000"/>
              <a:gd name="connsiteY421" fmla="*/ 10000 h 10000"/>
              <a:gd name="connsiteX422" fmla="*/ 5132 w 10000"/>
              <a:gd name="connsiteY422" fmla="*/ 10000 h 10000"/>
              <a:gd name="connsiteX423" fmla="*/ 5097 w 10000"/>
              <a:gd name="connsiteY423" fmla="*/ 10000 h 10000"/>
              <a:gd name="connsiteX424" fmla="*/ 5061 w 10000"/>
              <a:gd name="connsiteY424" fmla="*/ 10000 h 10000"/>
              <a:gd name="connsiteX425" fmla="*/ 5026 w 10000"/>
              <a:gd name="connsiteY425" fmla="*/ 10000 h 10000"/>
              <a:gd name="connsiteX426" fmla="*/ 4990 w 10000"/>
              <a:gd name="connsiteY426" fmla="*/ 10000 h 10000"/>
              <a:gd name="connsiteX427" fmla="*/ 4956 w 10000"/>
              <a:gd name="connsiteY427" fmla="*/ 10000 h 10000"/>
              <a:gd name="connsiteX428" fmla="*/ 4921 w 10000"/>
              <a:gd name="connsiteY428" fmla="*/ 10000 h 10000"/>
              <a:gd name="connsiteX429" fmla="*/ 4885 w 10000"/>
              <a:gd name="connsiteY429" fmla="*/ 10000 h 10000"/>
              <a:gd name="connsiteX430" fmla="*/ 4850 w 10000"/>
              <a:gd name="connsiteY430" fmla="*/ 10000 h 10000"/>
              <a:gd name="connsiteX431" fmla="*/ 4832 w 10000"/>
              <a:gd name="connsiteY431" fmla="*/ 10000 h 10000"/>
              <a:gd name="connsiteX432" fmla="*/ 4798 w 10000"/>
              <a:gd name="connsiteY432" fmla="*/ 10000 h 10000"/>
              <a:gd name="connsiteX433" fmla="*/ 4763 w 10000"/>
              <a:gd name="connsiteY433" fmla="*/ 10000 h 10000"/>
              <a:gd name="connsiteX434" fmla="*/ 4727 w 10000"/>
              <a:gd name="connsiteY434" fmla="*/ 10000 h 10000"/>
              <a:gd name="connsiteX435" fmla="*/ 4692 w 10000"/>
              <a:gd name="connsiteY435" fmla="*/ 10000 h 10000"/>
              <a:gd name="connsiteX436" fmla="*/ 4656 w 10000"/>
              <a:gd name="connsiteY436" fmla="*/ 10000 h 10000"/>
              <a:gd name="connsiteX437" fmla="*/ 4623 w 10000"/>
              <a:gd name="connsiteY437" fmla="*/ 10000 h 10000"/>
              <a:gd name="connsiteX438" fmla="*/ 4587 w 10000"/>
              <a:gd name="connsiteY438" fmla="*/ 10000 h 10000"/>
              <a:gd name="connsiteX439" fmla="*/ 4552 w 10000"/>
              <a:gd name="connsiteY439" fmla="*/ 10000 h 10000"/>
              <a:gd name="connsiteX440" fmla="*/ 4518 w 10000"/>
              <a:gd name="connsiteY440" fmla="*/ 10000 h 10000"/>
              <a:gd name="connsiteX441" fmla="*/ 4498 w 10000"/>
              <a:gd name="connsiteY441" fmla="*/ 10000 h 10000"/>
              <a:gd name="connsiteX442" fmla="*/ 4465 w 10000"/>
              <a:gd name="connsiteY442" fmla="*/ 10000 h 10000"/>
              <a:gd name="connsiteX443" fmla="*/ 4429 w 10000"/>
              <a:gd name="connsiteY443" fmla="*/ 10000 h 10000"/>
              <a:gd name="connsiteX444" fmla="*/ 4395 w 10000"/>
              <a:gd name="connsiteY444" fmla="*/ 10000 h 10000"/>
              <a:gd name="connsiteX445" fmla="*/ 4356 w 10000"/>
              <a:gd name="connsiteY445" fmla="*/ 10000 h 10000"/>
              <a:gd name="connsiteX446" fmla="*/ 4323 w 10000"/>
              <a:gd name="connsiteY446" fmla="*/ 10000 h 10000"/>
              <a:gd name="connsiteX447" fmla="*/ 4289 w 10000"/>
              <a:gd name="connsiteY447" fmla="*/ 10000 h 10000"/>
              <a:gd name="connsiteX448" fmla="*/ 4253 w 10000"/>
              <a:gd name="connsiteY448" fmla="*/ 10000 h 10000"/>
              <a:gd name="connsiteX449" fmla="*/ 4218 w 10000"/>
              <a:gd name="connsiteY449" fmla="*/ 10000 h 10000"/>
              <a:gd name="connsiteX450" fmla="*/ 4200 w 10000"/>
              <a:gd name="connsiteY450" fmla="*/ 10000 h 10000"/>
              <a:gd name="connsiteX451" fmla="*/ 4164 w 10000"/>
              <a:gd name="connsiteY451" fmla="*/ 10000 h 10000"/>
              <a:gd name="connsiteX452" fmla="*/ 4129 w 10000"/>
              <a:gd name="connsiteY452" fmla="*/ 10000 h 10000"/>
              <a:gd name="connsiteX453" fmla="*/ 4095 w 10000"/>
              <a:gd name="connsiteY453" fmla="*/ 10000 h 10000"/>
              <a:gd name="connsiteX454" fmla="*/ 4061 w 10000"/>
              <a:gd name="connsiteY454" fmla="*/ 10000 h 10000"/>
              <a:gd name="connsiteX455" fmla="*/ 4024 w 10000"/>
              <a:gd name="connsiteY455" fmla="*/ 10000 h 10000"/>
              <a:gd name="connsiteX456" fmla="*/ 3989 w 10000"/>
              <a:gd name="connsiteY456" fmla="*/ 10000 h 10000"/>
              <a:gd name="connsiteX457" fmla="*/ 3953 w 10000"/>
              <a:gd name="connsiteY457" fmla="*/ 10000 h 10000"/>
              <a:gd name="connsiteX458" fmla="*/ 3919 w 10000"/>
              <a:gd name="connsiteY458" fmla="*/ 10000 h 10000"/>
              <a:gd name="connsiteX459" fmla="*/ 3902 w 10000"/>
              <a:gd name="connsiteY459" fmla="*/ 10000 h 10000"/>
              <a:gd name="connsiteX460" fmla="*/ 3868 w 10000"/>
              <a:gd name="connsiteY460" fmla="*/ 10000 h 10000"/>
              <a:gd name="connsiteX461" fmla="*/ 3829 w 10000"/>
              <a:gd name="connsiteY461" fmla="*/ 10000 h 10000"/>
              <a:gd name="connsiteX462" fmla="*/ 3795 w 10000"/>
              <a:gd name="connsiteY462" fmla="*/ 10000 h 10000"/>
              <a:gd name="connsiteX463" fmla="*/ 3761 w 10000"/>
              <a:gd name="connsiteY463" fmla="*/ 10000 h 10000"/>
              <a:gd name="connsiteX464" fmla="*/ 3726 w 10000"/>
              <a:gd name="connsiteY464" fmla="*/ 10000 h 10000"/>
              <a:gd name="connsiteX465" fmla="*/ 3690 w 10000"/>
              <a:gd name="connsiteY465" fmla="*/ 10000 h 10000"/>
              <a:gd name="connsiteX466" fmla="*/ 3657 w 10000"/>
              <a:gd name="connsiteY466" fmla="*/ 10000 h 10000"/>
              <a:gd name="connsiteX467" fmla="*/ 3621 w 10000"/>
              <a:gd name="connsiteY467" fmla="*/ 10000 h 10000"/>
              <a:gd name="connsiteX468" fmla="*/ 3586 w 10000"/>
              <a:gd name="connsiteY468" fmla="*/ 10000 h 10000"/>
              <a:gd name="connsiteX469" fmla="*/ 3568 w 10000"/>
              <a:gd name="connsiteY469" fmla="*/ 10000 h 10000"/>
              <a:gd name="connsiteX470" fmla="*/ 3534 w 10000"/>
              <a:gd name="connsiteY470" fmla="*/ 10000 h 10000"/>
              <a:gd name="connsiteX471" fmla="*/ 3495 w 10000"/>
              <a:gd name="connsiteY471" fmla="*/ 10000 h 10000"/>
              <a:gd name="connsiteX472" fmla="*/ 3461 w 10000"/>
              <a:gd name="connsiteY472" fmla="*/ 10000 h 10000"/>
              <a:gd name="connsiteX473" fmla="*/ 3427 w 10000"/>
              <a:gd name="connsiteY473" fmla="*/ 10000 h 10000"/>
              <a:gd name="connsiteX474" fmla="*/ 3392 w 10000"/>
              <a:gd name="connsiteY474" fmla="*/ 10000 h 10000"/>
              <a:gd name="connsiteX475" fmla="*/ 3356 w 10000"/>
              <a:gd name="connsiteY475" fmla="*/ 10000 h 10000"/>
              <a:gd name="connsiteX476" fmla="*/ 3321 w 10000"/>
              <a:gd name="connsiteY476" fmla="*/ 10000 h 10000"/>
              <a:gd name="connsiteX477" fmla="*/ 3287 w 10000"/>
              <a:gd name="connsiteY477" fmla="*/ 10000 h 10000"/>
              <a:gd name="connsiteX478" fmla="*/ 3268 w 10000"/>
              <a:gd name="connsiteY478" fmla="*/ 10000 h 10000"/>
              <a:gd name="connsiteX479" fmla="*/ 3234 w 10000"/>
              <a:gd name="connsiteY479" fmla="*/ 10000 h 10000"/>
              <a:gd name="connsiteX480" fmla="*/ 3200 w 10000"/>
              <a:gd name="connsiteY480" fmla="*/ 10000 h 10000"/>
              <a:gd name="connsiteX481" fmla="*/ 3163 w 10000"/>
              <a:gd name="connsiteY481" fmla="*/ 10000 h 10000"/>
              <a:gd name="connsiteX482" fmla="*/ 3129 w 10000"/>
              <a:gd name="connsiteY482" fmla="*/ 10000 h 10000"/>
              <a:gd name="connsiteX483" fmla="*/ 3092 w 10000"/>
              <a:gd name="connsiteY483" fmla="*/ 10000 h 10000"/>
              <a:gd name="connsiteX484" fmla="*/ 3058 w 10000"/>
              <a:gd name="connsiteY484" fmla="*/ 10000 h 10000"/>
              <a:gd name="connsiteX485" fmla="*/ 3023 w 10000"/>
              <a:gd name="connsiteY485" fmla="*/ 10000 h 10000"/>
              <a:gd name="connsiteX486" fmla="*/ 2987 w 10000"/>
              <a:gd name="connsiteY486" fmla="*/ 10000 h 10000"/>
              <a:gd name="connsiteX487" fmla="*/ 2969 w 10000"/>
              <a:gd name="connsiteY487" fmla="*/ 10000 h 10000"/>
              <a:gd name="connsiteX488" fmla="*/ 2934 w 10000"/>
              <a:gd name="connsiteY488" fmla="*/ 10000 h 10000"/>
              <a:gd name="connsiteX489" fmla="*/ 2900 w 10000"/>
              <a:gd name="connsiteY489" fmla="*/ 10000 h 10000"/>
              <a:gd name="connsiteX490" fmla="*/ 2865 w 10000"/>
              <a:gd name="connsiteY490" fmla="*/ 10000 h 10000"/>
              <a:gd name="connsiteX491" fmla="*/ 2829 w 10000"/>
              <a:gd name="connsiteY491" fmla="*/ 10000 h 10000"/>
              <a:gd name="connsiteX492" fmla="*/ 2795 w 10000"/>
              <a:gd name="connsiteY492" fmla="*/ 10000 h 10000"/>
              <a:gd name="connsiteX493" fmla="*/ 2760 w 10000"/>
              <a:gd name="connsiteY493" fmla="*/ 10000 h 10000"/>
              <a:gd name="connsiteX494" fmla="*/ 2724 w 10000"/>
              <a:gd name="connsiteY494" fmla="*/ 10000 h 10000"/>
              <a:gd name="connsiteX495" fmla="*/ 2687 w 10000"/>
              <a:gd name="connsiteY495" fmla="*/ 10000 h 10000"/>
              <a:gd name="connsiteX496" fmla="*/ 2653 w 10000"/>
              <a:gd name="connsiteY496" fmla="*/ 10000 h 10000"/>
              <a:gd name="connsiteX497" fmla="*/ 2637 w 10000"/>
              <a:gd name="connsiteY497" fmla="*/ 10000 h 10000"/>
              <a:gd name="connsiteX498" fmla="*/ 2600 w 10000"/>
              <a:gd name="connsiteY498" fmla="*/ 10000 h 10000"/>
              <a:gd name="connsiteX499" fmla="*/ 2564 w 10000"/>
              <a:gd name="connsiteY499" fmla="*/ 10000 h 10000"/>
              <a:gd name="connsiteX500" fmla="*/ 2531 w 10000"/>
              <a:gd name="connsiteY500" fmla="*/ 10000 h 10000"/>
              <a:gd name="connsiteX501" fmla="*/ 2497 w 10000"/>
              <a:gd name="connsiteY501" fmla="*/ 10000 h 10000"/>
              <a:gd name="connsiteX502" fmla="*/ 2460 w 10000"/>
              <a:gd name="connsiteY502" fmla="*/ 10000 h 10000"/>
              <a:gd name="connsiteX503" fmla="*/ 2426 w 10000"/>
              <a:gd name="connsiteY503" fmla="*/ 10000 h 10000"/>
              <a:gd name="connsiteX504" fmla="*/ 2392 w 10000"/>
              <a:gd name="connsiteY504" fmla="*/ 10000 h 10000"/>
              <a:gd name="connsiteX505" fmla="*/ 2353 w 10000"/>
              <a:gd name="connsiteY505" fmla="*/ 10000 h 10000"/>
              <a:gd name="connsiteX506" fmla="*/ 2337 w 10000"/>
              <a:gd name="connsiteY506" fmla="*/ 10000 h 10000"/>
              <a:gd name="connsiteX507" fmla="*/ 2303 w 10000"/>
              <a:gd name="connsiteY507" fmla="*/ 10000 h 10000"/>
              <a:gd name="connsiteX508" fmla="*/ 2268 w 10000"/>
              <a:gd name="connsiteY508" fmla="*/ 10000 h 10000"/>
              <a:gd name="connsiteX509" fmla="*/ 2231 w 10000"/>
              <a:gd name="connsiteY509" fmla="*/ 10000 h 10000"/>
              <a:gd name="connsiteX510" fmla="*/ 2197 w 10000"/>
              <a:gd name="connsiteY510" fmla="*/ 10000 h 10000"/>
              <a:gd name="connsiteX511" fmla="*/ 2163 w 10000"/>
              <a:gd name="connsiteY511" fmla="*/ 10000 h 10000"/>
              <a:gd name="connsiteX512" fmla="*/ 2126 w 10000"/>
              <a:gd name="connsiteY512" fmla="*/ 10000 h 10000"/>
              <a:gd name="connsiteX513" fmla="*/ 2092 w 10000"/>
              <a:gd name="connsiteY513" fmla="*/ 10000 h 10000"/>
              <a:gd name="connsiteX514" fmla="*/ 2056 w 10000"/>
              <a:gd name="connsiteY514" fmla="*/ 10000 h 10000"/>
              <a:gd name="connsiteX515" fmla="*/ 2021 w 10000"/>
              <a:gd name="connsiteY515" fmla="*/ 10000 h 10000"/>
              <a:gd name="connsiteX516" fmla="*/ 2003 w 10000"/>
              <a:gd name="connsiteY516" fmla="*/ 10000 h 10000"/>
              <a:gd name="connsiteX517" fmla="*/ 1969 w 10000"/>
              <a:gd name="connsiteY517" fmla="*/ 10000 h 10000"/>
              <a:gd name="connsiteX518" fmla="*/ 1932 w 10000"/>
              <a:gd name="connsiteY518" fmla="*/ 10000 h 10000"/>
              <a:gd name="connsiteX519" fmla="*/ 1898 w 10000"/>
              <a:gd name="connsiteY519" fmla="*/ 10000 h 10000"/>
              <a:gd name="connsiteX520" fmla="*/ 1863 w 10000"/>
              <a:gd name="connsiteY520" fmla="*/ 10000 h 10000"/>
              <a:gd name="connsiteX521" fmla="*/ 1827 w 10000"/>
              <a:gd name="connsiteY521" fmla="*/ 10000 h 10000"/>
              <a:gd name="connsiteX522" fmla="*/ 1792 w 10000"/>
              <a:gd name="connsiteY522" fmla="*/ 10000 h 10000"/>
              <a:gd name="connsiteX523" fmla="*/ 1758 w 10000"/>
              <a:gd name="connsiteY523" fmla="*/ 10000 h 10000"/>
              <a:gd name="connsiteX524" fmla="*/ 1723 w 10000"/>
              <a:gd name="connsiteY524" fmla="*/ 10000 h 10000"/>
              <a:gd name="connsiteX525" fmla="*/ 1703 w 10000"/>
              <a:gd name="connsiteY525" fmla="*/ 10000 h 10000"/>
              <a:gd name="connsiteX526" fmla="*/ 1669 w 10000"/>
              <a:gd name="connsiteY526" fmla="*/ 10000 h 10000"/>
              <a:gd name="connsiteX527" fmla="*/ 1636 w 10000"/>
              <a:gd name="connsiteY527" fmla="*/ 10000 h 10000"/>
              <a:gd name="connsiteX528" fmla="*/ 1598 w 10000"/>
              <a:gd name="connsiteY528" fmla="*/ 10000 h 10000"/>
              <a:gd name="connsiteX529" fmla="*/ 1565 w 10000"/>
              <a:gd name="connsiteY529" fmla="*/ 10000 h 10000"/>
              <a:gd name="connsiteX530" fmla="*/ 1531 w 10000"/>
              <a:gd name="connsiteY530" fmla="*/ 10000 h 10000"/>
              <a:gd name="connsiteX531" fmla="*/ 1495 w 10000"/>
              <a:gd name="connsiteY531" fmla="*/ 10000 h 10000"/>
              <a:gd name="connsiteX532" fmla="*/ 1458 w 10000"/>
              <a:gd name="connsiteY532" fmla="*/ 10000 h 10000"/>
              <a:gd name="connsiteX533" fmla="*/ 1422 w 10000"/>
              <a:gd name="connsiteY533" fmla="*/ 10000 h 10000"/>
              <a:gd name="connsiteX534" fmla="*/ 1406 w 10000"/>
              <a:gd name="connsiteY534" fmla="*/ 10000 h 10000"/>
              <a:gd name="connsiteX535" fmla="*/ 1369 w 10000"/>
              <a:gd name="connsiteY535" fmla="*/ 10000 h 10000"/>
              <a:gd name="connsiteX536" fmla="*/ 1335 w 10000"/>
              <a:gd name="connsiteY536" fmla="*/ 10000 h 10000"/>
              <a:gd name="connsiteX537" fmla="*/ 1300 w 10000"/>
              <a:gd name="connsiteY537" fmla="*/ 10000 h 10000"/>
              <a:gd name="connsiteX538" fmla="*/ 1264 w 10000"/>
              <a:gd name="connsiteY538" fmla="*/ 10000 h 10000"/>
              <a:gd name="connsiteX539" fmla="*/ 1231 w 10000"/>
              <a:gd name="connsiteY539" fmla="*/ 10000 h 10000"/>
              <a:gd name="connsiteX540" fmla="*/ 1195 w 10000"/>
              <a:gd name="connsiteY540" fmla="*/ 10000 h 10000"/>
              <a:gd name="connsiteX541" fmla="*/ 1161 w 10000"/>
              <a:gd name="connsiteY541" fmla="*/ 10000 h 10000"/>
              <a:gd name="connsiteX542" fmla="*/ 1122 w 10000"/>
              <a:gd name="connsiteY542" fmla="*/ 10000 h 10000"/>
              <a:gd name="connsiteX543" fmla="*/ 1089 w 10000"/>
              <a:gd name="connsiteY543" fmla="*/ 10000 h 10000"/>
              <a:gd name="connsiteX544" fmla="*/ 1071 w 10000"/>
              <a:gd name="connsiteY544" fmla="*/ 10000 h 10000"/>
              <a:gd name="connsiteX545" fmla="*/ 1037 w 10000"/>
              <a:gd name="connsiteY545" fmla="*/ 10000 h 10000"/>
              <a:gd name="connsiteX546" fmla="*/ 1003 w 10000"/>
              <a:gd name="connsiteY546" fmla="*/ 10000 h 10000"/>
              <a:gd name="connsiteX547" fmla="*/ 966 w 10000"/>
              <a:gd name="connsiteY547" fmla="*/ 10000 h 10000"/>
              <a:gd name="connsiteX548" fmla="*/ 931 w 10000"/>
              <a:gd name="connsiteY548" fmla="*/ 10000 h 10000"/>
              <a:gd name="connsiteX549" fmla="*/ 895 w 10000"/>
              <a:gd name="connsiteY549" fmla="*/ 10000 h 10000"/>
              <a:gd name="connsiteX550" fmla="*/ 861 w 10000"/>
              <a:gd name="connsiteY550" fmla="*/ 10000 h 10000"/>
              <a:gd name="connsiteX551" fmla="*/ 828 w 10000"/>
              <a:gd name="connsiteY551" fmla="*/ 10000 h 10000"/>
              <a:gd name="connsiteX552" fmla="*/ 790 w 10000"/>
              <a:gd name="connsiteY552" fmla="*/ 10000 h 10000"/>
              <a:gd name="connsiteX553" fmla="*/ 774 w 10000"/>
              <a:gd name="connsiteY553" fmla="*/ 10000 h 10000"/>
              <a:gd name="connsiteX554" fmla="*/ 737 w 10000"/>
              <a:gd name="connsiteY554" fmla="*/ 10000 h 10000"/>
              <a:gd name="connsiteX555" fmla="*/ 703 w 10000"/>
              <a:gd name="connsiteY555" fmla="*/ 10000 h 10000"/>
              <a:gd name="connsiteX556" fmla="*/ 668 w 10000"/>
              <a:gd name="connsiteY556" fmla="*/ 10000 h 10000"/>
              <a:gd name="connsiteX557" fmla="*/ 634 w 10000"/>
              <a:gd name="connsiteY557" fmla="*/ 10000 h 10000"/>
              <a:gd name="connsiteX558" fmla="*/ 597 w 10000"/>
              <a:gd name="connsiteY558" fmla="*/ 10000 h 10000"/>
              <a:gd name="connsiteX559" fmla="*/ 561 w 10000"/>
              <a:gd name="connsiteY559" fmla="*/ 10000 h 10000"/>
              <a:gd name="connsiteX560" fmla="*/ 527 w 10000"/>
              <a:gd name="connsiteY560" fmla="*/ 10000 h 10000"/>
              <a:gd name="connsiteX561" fmla="*/ 492 w 10000"/>
              <a:gd name="connsiteY561" fmla="*/ 10000 h 10000"/>
              <a:gd name="connsiteX562" fmla="*/ 474 w 10000"/>
              <a:gd name="connsiteY562" fmla="*/ 10000 h 10000"/>
              <a:gd name="connsiteX563" fmla="*/ 439 w 10000"/>
              <a:gd name="connsiteY563" fmla="*/ 10000 h 10000"/>
              <a:gd name="connsiteX564" fmla="*/ 403 w 10000"/>
              <a:gd name="connsiteY564" fmla="*/ 10000 h 10000"/>
              <a:gd name="connsiteX565" fmla="*/ 369 w 10000"/>
              <a:gd name="connsiteY565" fmla="*/ 10000 h 10000"/>
              <a:gd name="connsiteX566" fmla="*/ 334 w 10000"/>
              <a:gd name="connsiteY566" fmla="*/ 10000 h 10000"/>
              <a:gd name="connsiteX567" fmla="*/ 300 w 10000"/>
              <a:gd name="connsiteY567" fmla="*/ 10000 h 10000"/>
              <a:gd name="connsiteX568" fmla="*/ 263 w 10000"/>
              <a:gd name="connsiteY568" fmla="*/ 10000 h 10000"/>
              <a:gd name="connsiteX569" fmla="*/ 227 w 10000"/>
              <a:gd name="connsiteY569" fmla="*/ 10000 h 10000"/>
              <a:gd name="connsiteX570" fmla="*/ 194 w 10000"/>
              <a:gd name="connsiteY570" fmla="*/ 10000 h 10000"/>
              <a:gd name="connsiteX571" fmla="*/ 158 w 10000"/>
              <a:gd name="connsiteY571" fmla="*/ 10000 h 10000"/>
              <a:gd name="connsiteX572" fmla="*/ 142 w 10000"/>
              <a:gd name="connsiteY572" fmla="*/ 10000 h 10000"/>
              <a:gd name="connsiteX573" fmla="*/ 105 w 10000"/>
              <a:gd name="connsiteY573" fmla="*/ 10000 h 10000"/>
              <a:gd name="connsiteX574" fmla="*/ 71 w 10000"/>
              <a:gd name="connsiteY574" fmla="*/ 10000 h 10000"/>
              <a:gd name="connsiteX575" fmla="*/ 34 w 10000"/>
              <a:gd name="connsiteY575" fmla="*/ 10000 h 10000"/>
              <a:gd name="connsiteX576" fmla="*/ 0 w 10000"/>
              <a:gd name="connsiteY576"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489 w 10000"/>
              <a:gd name="connsiteY267" fmla="*/ 841 h 10000"/>
              <a:gd name="connsiteX268" fmla="*/ 9496 w 10000"/>
              <a:gd name="connsiteY268" fmla="*/ 850 h 10000"/>
              <a:gd name="connsiteX269" fmla="*/ 9595 w 10000"/>
              <a:gd name="connsiteY269" fmla="*/ 631 h 10000"/>
              <a:gd name="connsiteX270" fmla="*/ 9647 w 10000"/>
              <a:gd name="connsiteY270" fmla="*/ 812 h 10000"/>
              <a:gd name="connsiteX271" fmla="*/ 9713 w 10000"/>
              <a:gd name="connsiteY271" fmla="*/ 680 h 10000"/>
              <a:gd name="connsiteX272" fmla="*/ 9767 w 10000"/>
              <a:gd name="connsiteY272" fmla="*/ 509 h 10000"/>
              <a:gd name="connsiteX273" fmla="*/ 9831 w 10000"/>
              <a:gd name="connsiteY273" fmla="*/ 545 h 10000"/>
              <a:gd name="connsiteX274" fmla="*/ 9860 w 10000"/>
              <a:gd name="connsiteY274" fmla="*/ 429 h 10000"/>
              <a:gd name="connsiteX275" fmla="*/ 9902 w 10000"/>
              <a:gd name="connsiteY275" fmla="*/ 368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489 w 10000"/>
              <a:gd name="connsiteY267" fmla="*/ 841 h 10000"/>
              <a:gd name="connsiteX268" fmla="*/ 9536 w 10000"/>
              <a:gd name="connsiteY268" fmla="*/ 775 h 10000"/>
              <a:gd name="connsiteX269" fmla="*/ 9595 w 10000"/>
              <a:gd name="connsiteY269" fmla="*/ 631 h 10000"/>
              <a:gd name="connsiteX270" fmla="*/ 9647 w 10000"/>
              <a:gd name="connsiteY270" fmla="*/ 812 h 10000"/>
              <a:gd name="connsiteX271" fmla="*/ 9713 w 10000"/>
              <a:gd name="connsiteY271" fmla="*/ 680 h 10000"/>
              <a:gd name="connsiteX272" fmla="*/ 9767 w 10000"/>
              <a:gd name="connsiteY272" fmla="*/ 509 h 10000"/>
              <a:gd name="connsiteX273" fmla="*/ 9831 w 10000"/>
              <a:gd name="connsiteY273" fmla="*/ 545 h 10000"/>
              <a:gd name="connsiteX274" fmla="*/ 9860 w 10000"/>
              <a:gd name="connsiteY274" fmla="*/ 429 h 10000"/>
              <a:gd name="connsiteX275" fmla="*/ 9902 w 10000"/>
              <a:gd name="connsiteY275" fmla="*/ 368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455 w 10000"/>
              <a:gd name="connsiteY267" fmla="*/ 863 h 10000"/>
              <a:gd name="connsiteX268" fmla="*/ 9536 w 10000"/>
              <a:gd name="connsiteY268" fmla="*/ 775 h 10000"/>
              <a:gd name="connsiteX269" fmla="*/ 9595 w 10000"/>
              <a:gd name="connsiteY269" fmla="*/ 631 h 10000"/>
              <a:gd name="connsiteX270" fmla="*/ 9647 w 10000"/>
              <a:gd name="connsiteY270" fmla="*/ 812 h 10000"/>
              <a:gd name="connsiteX271" fmla="*/ 9713 w 10000"/>
              <a:gd name="connsiteY271" fmla="*/ 680 h 10000"/>
              <a:gd name="connsiteX272" fmla="*/ 9767 w 10000"/>
              <a:gd name="connsiteY272" fmla="*/ 509 h 10000"/>
              <a:gd name="connsiteX273" fmla="*/ 9831 w 10000"/>
              <a:gd name="connsiteY273" fmla="*/ 545 h 10000"/>
              <a:gd name="connsiteX274" fmla="*/ 9860 w 10000"/>
              <a:gd name="connsiteY274" fmla="*/ 429 h 10000"/>
              <a:gd name="connsiteX275" fmla="*/ 9902 w 10000"/>
              <a:gd name="connsiteY275" fmla="*/ 368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449 w 10000"/>
              <a:gd name="connsiteY267" fmla="*/ 841 h 10000"/>
              <a:gd name="connsiteX268" fmla="*/ 9536 w 10000"/>
              <a:gd name="connsiteY268" fmla="*/ 775 h 10000"/>
              <a:gd name="connsiteX269" fmla="*/ 9595 w 10000"/>
              <a:gd name="connsiteY269" fmla="*/ 631 h 10000"/>
              <a:gd name="connsiteX270" fmla="*/ 9647 w 10000"/>
              <a:gd name="connsiteY270" fmla="*/ 812 h 10000"/>
              <a:gd name="connsiteX271" fmla="*/ 9713 w 10000"/>
              <a:gd name="connsiteY271" fmla="*/ 680 h 10000"/>
              <a:gd name="connsiteX272" fmla="*/ 9767 w 10000"/>
              <a:gd name="connsiteY272" fmla="*/ 509 h 10000"/>
              <a:gd name="connsiteX273" fmla="*/ 9831 w 10000"/>
              <a:gd name="connsiteY273" fmla="*/ 545 h 10000"/>
              <a:gd name="connsiteX274" fmla="*/ 9860 w 10000"/>
              <a:gd name="connsiteY274" fmla="*/ 429 h 10000"/>
              <a:gd name="connsiteX275" fmla="*/ 9902 w 10000"/>
              <a:gd name="connsiteY275" fmla="*/ 368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449 w 10000"/>
              <a:gd name="connsiteY267" fmla="*/ 841 h 10000"/>
              <a:gd name="connsiteX268" fmla="*/ 9496 w 10000"/>
              <a:gd name="connsiteY268" fmla="*/ 759 h 10000"/>
              <a:gd name="connsiteX269" fmla="*/ 9595 w 10000"/>
              <a:gd name="connsiteY269" fmla="*/ 631 h 10000"/>
              <a:gd name="connsiteX270" fmla="*/ 9647 w 10000"/>
              <a:gd name="connsiteY270" fmla="*/ 812 h 10000"/>
              <a:gd name="connsiteX271" fmla="*/ 9713 w 10000"/>
              <a:gd name="connsiteY271" fmla="*/ 680 h 10000"/>
              <a:gd name="connsiteX272" fmla="*/ 9767 w 10000"/>
              <a:gd name="connsiteY272" fmla="*/ 509 h 10000"/>
              <a:gd name="connsiteX273" fmla="*/ 9831 w 10000"/>
              <a:gd name="connsiteY273" fmla="*/ 545 h 10000"/>
              <a:gd name="connsiteX274" fmla="*/ 9860 w 10000"/>
              <a:gd name="connsiteY274" fmla="*/ 429 h 10000"/>
              <a:gd name="connsiteX275" fmla="*/ 9902 w 10000"/>
              <a:gd name="connsiteY275" fmla="*/ 368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847 h 10000"/>
              <a:gd name="connsiteX265" fmla="*/ 9309 w 10000"/>
              <a:gd name="connsiteY265" fmla="*/ 983 h 10000"/>
              <a:gd name="connsiteX266" fmla="*/ 9400 w 10000"/>
              <a:gd name="connsiteY266" fmla="*/ 752 h 10000"/>
              <a:gd name="connsiteX267" fmla="*/ 9449 w 10000"/>
              <a:gd name="connsiteY267" fmla="*/ 841 h 10000"/>
              <a:gd name="connsiteX268" fmla="*/ 9496 w 10000"/>
              <a:gd name="connsiteY268" fmla="*/ 759 h 10000"/>
              <a:gd name="connsiteX269" fmla="*/ 9572 w 10000"/>
              <a:gd name="connsiteY269" fmla="*/ 642 h 10000"/>
              <a:gd name="connsiteX270" fmla="*/ 9647 w 10000"/>
              <a:gd name="connsiteY270" fmla="*/ 812 h 10000"/>
              <a:gd name="connsiteX271" fmla="*/ 9713 w 10000"/>
              <a:gd name="connsiteY271" fmla="*/ 680 h 10000"/>
              <a:gd name="connsiteX272" fmla="*/ 9767 w 10000"/>
              <a:gd name="connsiteY272" fmla="*/ 509 h 10000"/>
              <a:gd name="connsiteX273" fmla="*/ 9831 w 10000"/>
              <a:gd name="connsiteY273" fmla="*/ 545 h 10000"/>
              <a:gd name="connsiteX274" fmla="*/ 9860 w 10000"/>
              <a:gd name="connsiteY274" fmla="*/ 429 h 10000"/>
              <a:gd name="connsiteX275" fmla="*/ 9902 w 10000"/>
              <a:gd name="connsiteY275" fmla="*/ 368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137 w 10000"/>
              <a:gd name="connsiteY262" fmla="*/ 1202 h 10000"/>
              <a:gd name="connsiteX263" fmla="*/ 9201 w 10000"/>
              <a:gd name="connsiteY263" fmla="*/ 991 h 10000"/>
              <a:gd name="connsiteX264" fmla="*/ 9263 w 10000"/>
              <a:gd name="connsiteY264" fmla="*/ 906 h 10000"/>
              <a:gd name="connsiteX265" fmla="*/ 9309 w 10000"/>
              <a:gd name="connsiteY265" fmla="*/ 983 h 10000"/>
              <a:gd name="connsiteX266" fmla="*/ 9400 w 10000"/>
              <a:gd name="connsiteY266" fmla="*/ 752 h 10000"/>
              <a:gd name="connsiteX267" fmla="*/ 9449 w 10000"/>
              <a:gd name="connsiteY267" fmla="*/ 841 h 10000"/>
              <a:gd name="connsiteX268" fmla="*/ 9496 w 10000"/>
              <a:gd name="connsiteY268" fmla="*/ 759 h 10000"/>
              <a:gd name="connsiteX269" fmla="*/ 9572 w 10000"/>
              <a:gd name="connsiteY269" fmla="*/ 642 h 10000"/>
              <a:gd name="connsiteX270" fmla="*/ 9647 w 10000"/>
              <a:gd name="connsiteY270" fmla="*/ 812 h 10000"/>
              <a:gd name="connsiteX271" fmla="*/ 9713 w 10000"/>
              <a:gd name="connsiteY271" fmla="*/ 680 h 10000"/>
              <a:gd name="connsiteX272" fmla="*/ 9767 w 10000"/>
              <a:gd name="connsiteY272" fmla="*/ 509 h 10000"/>
              <a:gd name="connsiteX273" fmla="*/ 9831 w 10000"/>
              <a:gd name="connsiteY273" fmla="*/ 545 h 10000"/>
              <a:gd name="connsiteX274" fmla="*/ 9860 w 10000"/>
              <a:gd name="connsiteY274" fmla="*/ 429 h 10000"/>
              <a:gd name="connsiteX275" fmla="*/ 9902 w 10000"/>
              <a:gd name="connsiteY275" fmla="*/ 368 h 10000"/>
              <a:gd name="connsiteX276" fmla="*/ 10000 w 10000"/>
              <a:gd name="connsiteY276" fmla="*/ 0 h 10000"/>
              <a:gd name="connsiteX277" fmla="*/ 9982 w 10000"/>
              <a:gd name="connsiteY277" fmla="*/ 10000 h 10000"/>
              <a:gd name="connsiteX278" fmla="*/ 9947 w 10000"/>
              <a:gd name="connsiteY278" fmla="*/ 10000 h 10000"/>
              <a:gd name="connsiteX279" fmla="*/ 9911 w 10000"/>
              <a:gd name="connsiteY279" fmla="*/ 10000 h 10000"/>
              <a:gd name="connsiteX280" fmla="*/ 9877 w 10000"/>
              <a:gd name="connsiteY280" fmla="*/ 10000 h 10000"/>
              <a:gd name="connsiteX281" fmla="*/ 9840 w 10000"/>
              <a:gd name="connsiteY281" fmla="*/ 10000 h 10000"/>
              <a:gd name="connsiteX282" fmla="*/ 9824 w 10000"/>
              <a:gd name="connsiteY282" fmla="*/ 10000 h 10000"/>
              <a:gd name="connsiteX283" fmla="*/ 9789 w 10000"/>
              <a:gd name="connsiteY283" fmla="*/ 10000 h 10000"/>
              <a:gd name="connsiteX284" fmla="*/ 9755 w 10000"/>
              <a:gd name="connsiteY284" fmla="*/ 10000 h 10000"/>
              <a:gd name="connsiteX285" fmla="*/ 9718 w 10000"/>
              <a:gd name="connsiteY285" fmla="*/ 10000 h 10000"/>
              <a:gd name="connsiteX286" fmla="*/ 9682 w 10000"/>
              <a:gd name="connsiteY286" fmla="*/ 10000 h 10000"/>
              <a:gd name="connsiteX287" fmla="*/ 9648 w 10000"/>
              <a:gd name="connsiteY287" fmla="*/ 10000 h 10000"/>
              <a:gd name="connsiteX288" fmla="*/ 9613 w 10000"/>
              <a:gd name="connsiteY288" fmla="*/ 10000 h 10000"/>
              <a:gd name="connsiteX289" fmla="*/ 9579 w 10000"/>
              <a:gd name="connsiteY289" fmla="*/ 10000 h 10000"/>
              <a:gd name="connsiteX290" fmla="*/ 9542 w 10000"/>
              <a:gd name="connsiteY290" fmla="*/ 10000 h 10000"/>
              <a:gd name="connsiteX291" fmla="*/ 9508 w 10000"/>
              <a:gd name="connsiteY291" fmla="*/ 10000 h 10000"/>
              <a:gd name="connsiteX292" fmla="*/ 9489 w 10000"/>
              <a:gd name="connsiteY292" fmla="*/ 10000 h 10000"/>
              <a:gd name="connsiteX293" fmla="*/ 9455 w 10000"/>
              <a:gd name="connsiteY293" fmla="*/ 10000 h 10000"/>
              <a:gd name="connsiteX294" fmla="*/ 9421 w 10000"/>
              <a:gd name="connsiteY294" fmla="*/ 10000 h 10000"/>
              <a:gd name="connsiteX295" fmla="*/ 9386 w 10000"/>
              <a:gd name="connsiteY295" fmla="*/ 10000 h 10000"/>
              <a:gd name="connsiteX296" fmla="*/ 9348 w 10000"/>
              <a:gd name="connsiteY296" fmla="*/ 10000 h 10000"/>
              <a:gd name="connsiteX297" fmla="*/ 9313 w 10000"/>
              <a:gd name="connsiteY297" fmla="*/ 10000 h 10000"/>
              <a:gd name="connsiteX298" fmla="*/ 9279 w 10000"/>
              <a:gd name="connsiteY298" fmla="*/ 10000 h 10000"/>
              <a:gd name="connsiteX299" fmla="*/ 9245 w 10000"/>
              <a:gd name="connsiteY299" fmla="*/ 10000 h 10000"/>
              <a:gd name="connsiteX300" fmla="*/ 9208 w 10000"/>
              <a:gd name="connsiteY300" fmla="*/ 10000 h 10000"/>
              <a:gd name="connsiteX301" fmla="*/ 9192 w 10000"/>
              <a:gd name="connsiteY301" fmla="*/ 10000 h 10000"/>
              <a:gd name="connsiteX302" fmla="*/ 9155 w 10000"/>
              <a:gd name="connsiteY302" fmla="*/ 10000 h 10000"/>
              <a:gd name="connsiteX303" fmla="*/ 9121 w 10000"/>
              <a:gd name="connsiteY303" fmla="*/ 10000 h 10000"/>
              <a:gd name="connsiteX304" fmla="*/ 9085 w 10000"/>
              <a:gd name="connsiteY304" fmla="*/ 10000 h 10000"/>
              <a:gd name="connsiteX305" fmla="*/ 9052 w 10000"/>
              <a:gd name="connsiteY305" fmla="*/ 10000 h 10000"/>
              <a:gd name="connsiteX306" fmla="*/ 9016 w 10000"/>
              <a:gd name="connsiteY306" fmla="*/ 10000 h 10000"/>
              <a:gd name="connsiteX307" fmla="*/ 8979 w 10000"/>
              <a:gd name="connsiteY307" fmla="*/ 10000 h 10000"/>
              <a:gd name="connsiteX308" fmla="*/ 8945 w 10000"/>
              <a:gd name="connsiteY308" fmla="*/ 10000 h 10000"/>
              <a:gd name="connsiteX309" fmla="*/ 8910 w 10000"/>
              <a:gd name="connsiteY309" fmla="*/ 10000 h 10000"/>
              <a:gd name="connsiteX310" fmla="*/ 8894 w 10000"/>
              <a:gd name="connsiteY310" fmla="*/ 10000 h 10000"/>
              <a:gd name="connsiteX311" fmla="*/ 8858 w 10000"/>
              <a:gd name="connsiteY311" fmla="*/ 10000 h 10000"/>
              <a:gd name="connsiteX312" fmla="*/ 8821 w 10000"/>
              <a:gd name="connsiteY312" fmla="*/ 10000 h 10000"/>
              <a:gd name="connsiteX313" fmla="*/ 8787 w 10000"/>
              <a:gd name="connsiteY313" fmla="*/ 10000 h 10000"/>
              <a:gd name="connsiteX314" fmla="*/ 8752 w 10000"/>
              <a:gd name="connsiteY314" fmla="*/ 10000 h 10000"/>
              <a:gd name="connsiteX315" fmla="*/ 8718 w 10000"/>
              <a:gd name="connsiteY315" fmla="*/ 10000 h 10000"/>
              <a:gd name="connsiteX316" fmla="*/ 8681 w 10000"/>
              <a:gd name="connsiteY316" fmla="*/ 10000 h 10000"/>
              <a:gd name="connsiteX317" fmla="*/ 8647 w 10000"/>
              <a:gd name="connsiteY317" fmla="*/ 10000 h 10000"/>
              <a:gd name="connsiteX318" fmla="*/ 8613 w 10000"/>
              <a:gd name="connsiteY318" fmla="*/ 10000 h 10000"/>
              <a:gd name="connsiteX319" fmla="*/ 8576 w 10000"/>
              <a:gd name="connsiteY319" fmla="*/ 10000 h 10000"/>
              <a:gd name="connsiteX320" fmla="*/ 8560 w 10000"/>
              <a:gd name="connsiteY320" fmla="*/ 10000 h 10000"/>
              <a:gd name="connsiteX321" fmla="*/ 8524 w 10000"/>
              <a:gd name="connsiteY321" fmla="*/ 10000 h 10000"/>
              <a:gd name="connsiteX322" fmla="*/ 8487 w 10000"/>
              <a:gd name="connsiteY322" fmla="*/ 10000 h 10000"/>
              <a:gd name="connsiteX323" fmla="*/ 8451 w 10000"/>
              <a:gd name="connsiteY323" fmla="*/ 10000 h 10000"/>
              <a:gd name="connsiteX324" fmla="*/ 8418 w 10000"/>
              <a:gd name="connsiteY324" fmla="*/ 10000 h 10000"/>
              <a:gd name="connsiteX325" fmla="*/ 8384 w 10000"/>
              <a:gd name="connsiteY325" fmla="*/ 10000 h 10000"/>
              <a:gd name="connsiteX326" fmla="*/ 8347 w 10000"/>
              <a:gd name="connsiteY326" fmla="*/ 10000 h 10000"/>
              <a:gd name="connsiteX327" fmla="*/ 8313 w 10000"/>
              <a:gd name="connsiteY327" fmla="*/ 10000 h 10000"/>
              <a:gd name="connsiteX328" fmla="*/ 8277 w 10000"/>
              <a:gd name="connsiteY328" fmla="*/ 10000 h 10000"/>
              <a:gd name="connsiteX329" fmla="*/ 8260 w 10000"/>
              <a:gd name="connsiteY329" fmla="*/ 10000 h 10000"/>
              <a:gd name="connsiteX330" fmla="*/ 8224 w 10000"/>
              <a:gd name="connsiteY330" fmla="*/ 10000 h 10000"/>
              <a:gd name="connsiteX331" fmla="*/ 8190 w 10000"/>
              <a:gd name="connsiteY331" fmla="*/ 10000 h 10000"/>
              <a:gd name="connsiteX332" fmla="*/ 8155 w 10000"/>
              <a:gd name="connsiteY332" fmla="*/ 10000 h 10000"/>
              <a:gd name="connsiteX333" fmla="*/ 8119 w 10000"/>
              <a:gd name="connsiteY333" fmla="*/ 10000 h 10000"/>
              <a:gd name="connsiteX334" fmla="*/ 8084 w 10000"/>
              <a:gd name="connsiteY334" fmla="*/ 10000 h 10000"/>
              <a:gd name="connsiteX335" fmla="*/ 8048 w 10000"/>
              <a:gd name="connsiteY335" fmla="*/ 10000 h 10000"/>
              <a:gd name="connsiteX336" fmla="*/ 8013 w 10000"/>
              <a:gd name="connsiteY336" fmla="*/ 10000 h 10000"/>
              <a:gd name="connsiteX337" fmla="*/ 7979 w 10000"/>
              <a:gd name="connsiteY337" fmla="*/ 10000 h 10000"/>
              <a:gd name="connsiteX338" fmla="*/ 7961 w 10000"/>
              <a:gd name="connsiteY338" fmla="*/ 10000 h 10000"/>
              <a:gd name="connsiteX339" fmla="*/ 7924 w 10000"/>
              <a:gd name="connsiteY339" fmla="*/ 10000 h 10000"/>
              <a:gd name="connsiteX340" fmla="*/ 7890 w 10000"/>
              <a:gd name="connsiteY340" fmla="*/ 10000 h 10000"/>
              <a:gd name="connsiteX341" fmla="*/ 7857 w 10000"/>
              <a:gd name="connsiteY341" fmla="*/ 10000 h 10000"/>
              <a:gd name="connsiteX342" fmla="*/ 7819 w 10000"/>
              <a:gd name="connsiteY342" fmla="*/ 10000 h 10000"/>
              <a:gd name="connsiteX343" fmla="*/ 7785 w 10000"/>
              <a:gd name="connsiteY343" fmla="*/ 10000 h 10000"/>
              <a:gd name="connsiteX344" fmla="*/ 7752 w 10000"/>
              <a:gd name="connsiteY344" fmla="*/ 10000 h 10000"/>
              <a:gd name="connsiteX345" fmla="*/ 7714 w 10000"/>
              <a:gd name="connsiteY345" fmla="*/ 10000 h 10000"/>
              <a:gd name="connsiteX346" fmla="*/ 7679 w 10000"/>
              <a:gd name="connsiteY346" fmla="*/ 10000 h 10000"/>
              <a:gd name="connsiteX347" fmla="*/ 7643 w 10000"/>
              <a:gd name="connsiteY347" fmla="*/ 10000 h 10000"/>
              <a:gd name="connsiteX348" fmla="*/ 7629 w 10000"/>
              <a:gd name="connsiteY348" fmla="*/ 10000 h 10000"/>
              <a:gd name="connsiteX349" fmla="*/ 7590 w 10000"/>
              <a:gd name="connsiteY349" fmla="*/ 10000 h 10000"/>
              <a:gd name="connsiteX350" fmla="*/ 7556 w 10000"/>
              <a:gd name="connsiteY350" fmla="*/ 10000 h 10000"/>
              <a:gd name="connsiteX351" fmla="*/ 7523 w 10000"/>
              <a:gd name="connsiteY351" fmla="*/ 10000 h 10000"/>
              <a:gd name="connsiteX352" fmla="*/ 7487 w 10000"/>
              <a:gd name="connsiteY352" fmla="*/ 10000 h 10000"/>
              <a:gd name="connsiteX353" fmla="*/ 7452 w 10000"/>
              <a:gd name="connsiteY353" fmla="*/ 10000 h 10000"/>
              <a:gd name="connsiteX354" fmla="*/ 7416 w 10000"/>
              <a:gd name="connsiteY354" fmla="*/ 10000 h 10000"/>
              <a:gd name="connsiteX355" fmla="*/ 7382 w 10000"/>
              <a:gd name="connsiteY355" fmla="*/ 10000 h 10000"/>
              <a:gd name="connsiteX356" fmla="*/ 7345 w 10000"/>
              <a:gd name="connsiteY356" fmla="*/ 10000 h 10000"/>
              <a:gd name="connsiteX357" fmla="*/ 7329 w 10000"/>
              <a:gd name="connsiteY357" fmla="*/ 10000 h 10000"/>
              <a:gd name="connsiteX358" fmla="*/ 7295 w 10000"/>
              <a:gd name="connsiteY358" fmla="*/ 10000 h 10000"/>
              <a:gd name="connsiteX359" fmla="*/ 7258 w 10000"/>
              <a:gd name="connsiteY359" fmla="*/ 10000 h 10000"/>
              <a:gd name="connsiteX360" fmla="*/ 7223 w 10000"/>
              <a:gd name="connsiteY360" fmla="*/ 10000 h 10000"/>
              <a:gd name="connsiteX361" fmla="*/ 7187 w 10000"/>
              <a:gd name="connsiteY361" fmla="*/ 10000 h 10000"/>
              <a:gd name="connsiteX362" fmla="*/ 7153 w 10000"/>
              <a:gd name="connsiteY362" fmla="*/ 10000 h 10000"/>
              <a:gd name="connsiteX363" fmla="*/ 7118 w 10000"/>
              <a:gd name="connsiteY363" fmla="*/ 10000 h 10000"/>
              <a:gd name="connsiteX364" fmla="*/ 7082 w 10000"/>
              <a:gd name="connsiteY364" fmla="*/ 10000 h 10000"/>
              <a:gd name="connsiteX365" fmla="*/ 7048 w 10000"/>
              <a:gd name="connsiteY365" fmla="*/ 10000 h 10000"/>
              <a:gd name="connsiteX366" fmla="*/ 7011 w 10000"/>
              <a:gd name="connsiteY366" fmla="*/ 10000 h 10000"/>
              <a:gd name="connsiteX367" fmla="*/ 6995 w 10000"/>
              <a:gd name="connsiteY367" fmla="*/ 10000 h 10000"/>
              <a:gd name="connsiteX368" fmla="*/ 6960 w 10000"/>
              <a:gd name="connsiteY368" fmla="*/ 10000 h 10000"/>
              <a:gd name="connsiteX369" fmla="*/ 6924 w 10000"/>
              <a:gd name="connsiteY369" fmla="*/ 10000 h 10000"/>
              <a:gd name="connsiteX370" fmla="*/ 6890 w 10000"/>
              <a:gd name="connsiteY370" fmla="*/ 10000 h 10000"/>
              <a:gd name="connsiteX371" fmla="*/ 6853 w 10000"/>
              <a:gd name="connsiteY371" fmla="*/ 10000 h 10000"/>
              <a:gd name="connsiteX372" fmla="*/ 6819 w 10000"/>
              <a:gd name="connsiteY372" fmla="*/ 10000 h 10000"/>
              <a:gd name="connsiteX373" fmla="*/ 6782 w 10000"/>
              <a:gd name="connsiteY373" fmla="*/ 10000 h 10000"/>
              <a:gd name="connsiteX374" fmla="*/ 6748 w 10000"/>
              <a:gd name="connsiteY374" fmla="*/ 10000 h 10000"/>
              <a:gd name="connsiteX375" fmla="*/ 6715 w 10000"/>
              <a:gd name="connsiteY375" fmla="*/ 10000 h 10000"/>
              <a:gd name="connsiteX376" fmla="*/ 6695 w 10000"/>
              <a:gd name="connsiteY376" fmla="*/ 10000 h 10000"/>
              <a:gd name="connsiteX377" fmla="*/ 6660 w 10000"/>
              <a:gd name="connsiteY377" fmla="*/ 10000 h 10000"/>
              <a:gd name="connsiteX378" fmla="*/ 6626 w 10000"/>
              <a:gd name="connsiteY378" fmla="*/ 10000 h 10000"/>
              <a:gd name="connsiteX379" fmla="*/ 6590 w 10000"/>
              <a:gd name="connsiteY379" fmla="*/ 10000 h 10000"/>
              <a:gd name="connsiteX380" fmla="*/ 6555 w 10000"/>
              <a:gd name="connsiteY380" fmla="*/ 10000 h 10000"/>
              <a:gd name="connsiteX381" fmla="*/ 6521 w 10000"/>
              <a:gd name="connsiteY381" fmla="*/ 10000 h 10000"/>
              <a:gd name="connsiteX382" fmla="*/ 6487 w 10000"/>
              <a:gd name="connsiteY382" fmla="*/ 10000 h 10000"/>
              <a:gd name="connsiteX383" fmla="*/ 6448 w 10000"/>
              <a:gd name="connsiteY383" fmla="*/ 10000 h 10000"/>
              <a:gd name="connsiteX384" fmla="*/ 6414 w 10000"/>
              <a:gd name="connsiteY384" fmla="*/ 10000 h 10000"/>
              <a:gd name="connsiteX385" fmla="*/ 6397 w 10000"/>
              <a:gd name="connsiteY385" fmla="*/ 10000 h 10000"/>
              <a:gd name="connsiteX386" fmla="*/ 6361 w 10000"/>
              <a:gd name="connsiteY386" fmla="*/ 10000 h 10000"/>
              <a:gd name="connsiteX387" fmla="*/ 6326 w 10000"/>
              <a:gd name="connsiteY387" fmla="*/ 10000 h 10000"/>
              <a:gd name="connsiteX388" fmla="*/ 6292 w 10000"/>
              <a:gd name="connsiteY388" fmla="*/ 10000 h 10000"/>
              <a:gd name="connsiteX389" fmla="*/ 6255 w 10000"/>
              <a:gd name="connsiteY389" fmla="*/ 10000 h 10000"/>
              <a:gd name="connsiteX390" fmla="*/ 6221 w 10000"/>
              <a:gd name="connsiteY390" fmla="*/ 10000 h 10000"/>
              <a:gd name="connsiteX391" fmla="*/ 6187 w 10000"/>
              <a:gd name="connsiteY391" fmla="*/ 10000 h 10000"/>
              <a:gd name="connsiteX392" fmla="*/ 6152 w 10000"/>
              <a:gd name="connsiteY392" fmla="*/ 10000 h 10000"/>
              <a:gd name="connsiteX393" fmla="*/ 6114 w 10000"/>
              <a:gd name="connsiteY393" fmla="*/ 10000 h 10000"/>
              <a:gd name="connsiteX394" fmla="*/ 6079 w 10000"/>
              <a:gd name="connsiteY394" fmla="*/ 10000 h 10000"/>
              <a:gd name="connsiteX395" fmla="*/ 6063 w 10000"/>
              <a:gd name="connsiteY395" fmla="*/ 10000 h 10000"/>
              <a:gd name="connsiteX396" fmla="*/ 6027 w 10000"/>
              <a:gd name="connsiteY396" fmla="*/ 10000 h 10000"/>
              <a:gd name="connsiteX397" fmla="*/ 5994 w 10000"/>
              <a:gd name="connsiteY397" fmla="*/ 10000 h 10000"/>
              <a:gd name="connsiteX398" fmla="*/ 5958 w 10000"/>
              <a:gd name="connsiteY398" fmla="*/ 10000 h 10000"/>
              <a:gd name="connsiteX399" fmla="*/ 5921 w 10000"/>
              <a:gd name="connsiteY399" fmla="*/ 10000 h 10000"/>
              <a:gd name="connsiteX400" fmla="*/ 5887 w 10000"/>
              <a:gd name="connsiteY400" fmla="*/ 10000 h 10000"/>
              <a:gd name="connsiteX401" fmla="*/ 5852 w 10000"/>
              <a:gd name="connsiteY401" fmla="*/ 10000 h 10000"/>
              <a:gd name="connsiteX402" fmla="*/ 5818 w 10000"/>
              <a:gd name="connsiteY402" fmla="*/ 10000 h 10000"/>
              <a:gd name="connsiteX403" fmla="*/ 5782 w 10000"/>
              <a:gd name="connsiteY403" fmla="*/ 10000 h 10000"/>
              <a:gd name="connsiteX404" fmla="*/ 5765 w 10000"/>
              <a:gd name="connsiteY404" fmla="*/ 10000 h 10000"/>
              <a:gd name="connsiteX405" fmla="*/ 5729 w 10000"/>
              <a:gd name="connsiteY405" fmla="*/ 10000 h 10000"/>
              <a:gd name="connsiteX406" fmla="*/ 5693 w 10000"/>
              <a:gd name="connsiteY406" fmla="*/ 10000 h 10000"/>
              <a:gd name="connsiteX407" fmla="*/ 5660 w 10000"/>
              <a:gd name="connsiteY407" fmla="*/ 10000 h 10000"/>
              <a:gd name="connsiteX408" fmla="*/ 5626 w 10000"/>
              <a:gd name="connsiteY408" fmla="*/ 10000 h 10000"/>
              <a:gd name="connsiteX409" fmla="*/ 5587 w 10000"/>
              <a:gd name="connsiteY409" fmla="*/ 10000 h 10000"/>
              <a:gd name="connsiteX410" fmla="*/ 5553 w 10000"/>
              <a:gd name="connsiteY410" fmla="*/ 10000 h 10000"/>
              <a:gd name="connsiteX411" fmla="*/ 5518 w 10000"/>
              <a:gd name="connsiteY411" fmla="*/ 10000 h 10000"/>
              <a:gd name="connsiteX412" fmla="*/ 5484 w 10000"/>
              <a:gd name="connsiteY412" fmla="*/ 10000 h 10000"/>
              <a:gd name="connsiteX413" fmla="*/ 5464 w 10000"/>
              <a:gd name="connsiteY413" fmla="*/ 10000 h 10000"/>
              <a:gd name="connsiteX414" fmla="*/ 5431 w 10000"/>
              <a:gd name="connsiteY414" fmla="*/ 10000 h 10000"/>
              <a:gd name="connsiteX415" fmla="*/ 5393 w 10000"/>
              <a:gd name="connsiteY415" fmla="*/ 10000 h 10000"/>
              <a:gd name="connsiteX416" fmla="*/ 5360 w 10000"/>
              <a:gd name="connsiteY416" fmla="*/ 10000 h 10000"/>
              <a:gd name="connsiteX417" fmla="*/ 5326 w 10000"/>
              <a:gd name="connsiteY417" fmla="*/ 10000 h 10000"/>
              <a:gd name="connsiteX418" fmla="*/ 5290 w 10000"/>
              <a:gd name="connsiteY418" fmla="*/ 10000 h 10000"/>
              <a:gd name="connsiteX419" fmla="*/ 5255 w 10000"/>
              <a:gd name="connsiteY419" fmla="*/ 10000 h 10000"/>
              <a:gd name="connsiteX420" fmla="*/ 5218 w 10000"/>
              <a:gd name="connsiteY420" fmla="*/ 10000 h 10000"/>
              <a:gd name="connsiteX421" fmla="*/ 5184 w 10000"/>
              <a:gd name="connsiteY421" fmla="*/ 10000 h 10000"/>
              <a:gd name="connsiteX422" fmla="*/ 5150 w 10000"/>
              <a:gd name="connsiteY422" fmla="*/ 10000 h 10000"/>
              <a:gd name="connsiteX423" fmla="*/ 5132 w 10000"/>
              <a:gd name="connsiteY423" fmla="*/ 10000 h 10000"/>
              <a:gd name="connsiteX424" fmla="*/ 5097 w 10000"/>
              <a:gd name="connsiteY424" fmla="*/ 10000 h 10000"/>
              <a:gd name="connsiteX425" fmla="*/ 5061 w 10000"/>
              <a:gd name="connsiteY425" fmla="*/ 10000 h 10000"/>
              <a:gd name="connsiteX426" fmla="*/ 5026 w 10000"/>
              <a:gd name="connsiteY426" fmla="*/ 10000 h 10000"/>
              <a:gd name="connsiteX427" fmla="*/ 4990 w 10000"/>
              <a:gd name="connsiteY427" fmla="*/ 10000 h 10000"/>
              <a:gd name="connsiteX428" fmla="*/ 4956 w 10000"/>
              <a:gd name="connsiteY428" fmla="*/ 10000 h 10000"/>
              <a:gd name="connsiteX429" fmla="*/ 4921 w 10000"/>
              <a:gd name="connsiteY429" fmla="*/ 10000 h 10000"/>
              <a:gd name="connsiteX430" fmla="*/ 4885 w 10000"/>
              <a:gd name="connsiteY430" fmla="*/ 10000 h 10000"/>
              <a:gd name="connsiteX431" fmla="*/ 4850 w 10000"/>
              <a:gd name="connsiteY431" fmla="*/ 10000 h 10000"/>
              <a:gd name="connsiteX432" fmla="*/ 4832 w 10000"/>
              <a:gd name="connsiteY432" fmla="*/ 10000 h 10000"/>
              <a:gd name="connsiteX433" fmla="*/ 4798 w 10000"/>
              <a:gd name="connsiteY433" fmla="*/ 10000 h 10000"/>
              <a:gd name="connsiteX434" fmla="*/ 4763 w 10000"/>
              <a:gd name="connsiteY434" fmla="*/ 10000 h 10000"/>
              <a:gd name="connsiteX435" fmla="*/ 4727 w 10000"/>
              <a:gd name="connsiteY435" fmla="*/ 10000 h 10000"/>
              <a:gd name="connsiteX436" fmla="*/ 4692 w 10000"/>
              <a:gd name="connsiteY436" fmla="*/ 10000 h 10000"/>
              <a:gd name="connsiteX437" fmla="*/ 4656 w 10000"/>
              <a:gd name="connsiteY437" fmla="*/ 10000 h 10000"/>
              <a:gd name="connsiteX438" fmla="*/ 4623 w 10000"/>
              <a:gd name="connsiteY438" fmla="*/ 10000 h 10000"/>
              <a:gd name="connsiteX439" fmla="*/ 4587 w 10000"/>
              <a:gd name="connsiteY439" fmla="*/ 10000 h 10000"/>
              <a:gd name="connsiteX440" fmla="*/ 4552 w 10000"/>
              <a:gd name="connsiteY440" fmla="*/ 10000 h 10000"/>
              <a:gd name="connsiteX441" fmla="*/ 4518 w 10000"/>
              <a:gd name="connsiteY441" fmla="*/ 10000 h 10000"/>
              <a:gd name="connsiteX442" fmla="*/ 4498 w 10000"/>
              <a:gd name="connsiteY442" fmla="*/ 10000 h 10000"/>
              <a:gd name="connsiteX443" fmla="*/ 4465 w 10000"/>
              <a:gd name="connsiteY443" fmla="*/ 10000 h 10000"/>
              <a:gd name="connsiteX444" fmla="*/ 4429 w 10000"/>
              <a:gd name="connsiteY444" fmla="*/ 10000 h 10000"/>
              <a:gd name="connsiteX445" fmla="*/ 4395 w 10000"/>
              <a:gd name="connsiteY445" fmla="*/ 10000 h 10000"/>
              <a:gd name="connsiteX446" fmla="*/ 4356 w 10000"/>
              <a:gd name="connsiteY446" fmla="*/ 10000 h 10000"/>
              <a:gd name="connsiteX447" fmla="*/ 4323 w 10000"/>
              <a:gd name="connsiteY447" fmla="*/ 10000 h 10000"/>
              <a:gd name="connsiteX448" fmla="*/ 4289 w 10000"/>
              <a:gd name="connsiteY448" fmla="*/ 10000 h 10000"/>
              <a:gd name="connsiteX449" fmla="*/ 4253 w 10000"/>
              <a:gd name="connsiteY449" fmla="*/ 10000 h 10000"/>
              <a:gd name="connsiteX450" fmla="*/ 4218 w 10000"/>
              <a:gd name="connsiteY450" fmla="*/ 10000 h 10000"/>
              <a:gd name="connsiteX451" fmla="*/ 4200 w 10000"/>
              <a:gd name="connsiteY451" fmla="*/ 10000 h 10000"/>
              <a:gd name="connsiteX452" fmla="*/ 4164 w 10000"/>
              <a:gd name="connsiteY452" fmla="*/ 10000 h 10000"/>
              <a:gd name="connsiteX453" fmla="*/ 4129 w 10000"/>
              <a:gd name="connsiteY453" fmla="*/ 10000 h 10000"/>
              <a:gd name="connsiteX454" fmla="*/ 4095 w 10000"/>
              <a:gd name="connsiteY454" fmla="*/ 10000 h 10000"/>
              <a:gd name="connsiteX455" fmla="*/ 4061 w 10000"/>
              <a:gd name="connsiteY455" fmla="*/ 10000 h 10000"/>
              <a:gd name="connsiteX456" fmla="*/ 4024 w 10000"/>
              <a:gd name="connsiteY456" fmla="*/ 10000 h 10000"/>
              <a:gd name="connsiteX457" fmla="*/ 3989 w 10000"/>
              <a:gd name="connsiteY457" fmla="*/ 10000 h 10000"/>
              <a:gd name="connsiteX458" fmla="*/ 3953 w 10000"/>
              <a:gd name="connsiteY458" fmla="*/ 10000 h 10000"/>
              <a:gd name="connsiteX459" fmla="*/ 3919 w 10000"/>
              <a:gd name="connsiteY459" fmla="*/ 10000 h 10000"/>
              <a:gd name="connsiteX460" fmla="*/ 3902 w 10000"/>
              <a:gd name="connsiteY460" fmla="*/ 10000 h 10000"/>
              <a:gd name="connsiteX461" fmla="*/ 3868 w 10000"/>
              <a:gd name="connsiteY461" fmla="*/ 10000 h 10000"/>
              <a:gd name="connsiteX462" fmla="*/ 3829 w 10000"/>
              <a:gd name="connsiteY462" fmla="*/ 10000 h 10000"/>
              <a:gd name="connsiteX463" fmla="*/ 3795 w 10000"/>
              <a:gd name="connsiteY463" fmla="*/ 10000 h 10000"/>
              <a:gd name="connsiteX464" fmla="*/ 3761 w 10000"/>
              <a:gd name="connsiteY464" fmla="*/ 10000 h 10000"/>
              <a:gd name="connsiteX465" fmla="*/ 3726 w 10000"/>
              <a:gd name="connsiteY465" fmla="*/ 10000 h 10000"/>
              <a:gd name="connsiteX466" fmla="*/ 3690 w 10000"/>
              <a:gd name="connsiteY466" fmla="*/ 10000 h 10000"/>
              <a:gd name="connsiteX467" fmla="*/ 3657 w 10000"/>
              <a:gd name="connsiteY467" fmla="*/ 10000 h 10000"/>
              <a:gd name="connsiteX468" fmla="*/ 3621 w 10000"/>
              <a:gd name="connsiteY468" fmla="*/ 10000 h 10000"/>
              <a:gd name="connsiteX469" fmla="*/ 3586 w 10000"/>
              <a:gd name="connsiteY469" fmla="*/ 10000 h 10000"/>
              <a:gd name="connsiteX470" fmla="*/ 3568 w 10000"/>
              <a:gd name="connsiteY470" fmla="*/ 10000 h 10000"/>
              <a:gd name="connsiteX471" fmla="*/ 3534 w 10000"/>
              <a:gd name="connsiteY471" fmla="*/ 10000 h 10000"/>
              <a:gd name="connsiteX472" fmla="*/ 3495 w 10000"/>
              <a:gd name="connsiteY472" fmla="*/ 10000 h 10000"/>
              <a:gd name="connsiteX473" fmla="*/ 3461 w 10000"/>
              <a:gd name="connsiteY473" fmla="*/ 10000 h 10000"/>
              <a:gd name="connsiteX474" fmla="*/ 3427 w 10000"/>
              <a:gd name="connsiteY474" fmla="*/ 10000 h 10000"/>
              <a:gd name="connsiteX475" fmla="*/ 3392 w 10000"/>
              <a:gd name="connsiteY475" fmla="*/ 10000 h 10000"/>
              <a:gd name="connsiteX476" fmla="*/ 3356 w 10000"/>
              <a:gd name="connsiteY476" fmla="*/ 10000 h 10000"/>
              <a:gd name="connsiteX477" fmla="*/ 3321 w 10000"/>
              <a:gd name="connsiteY477" fmla="*/ 10000 h 10000"/>
              <a:gd name="connsiteX478" fmla="*/ 3287 w 10000"/>
              <a:gd name="connsiteY478" fmla="*/ 10000 h 10000"/>
              <a:gd name="connsiteX479" fmla="*/ 3268 w 10000"/>
              <a:gd name="connsiteY479" fmla="*/ 10000 h 10000"/>
              <a:gd name="connsiteX480" fmla="*/ 3234 w 10000"/>
              <a:gd name="connsiteY480" fmla="*/ 10000 h 10000"/>
              <a:gd name="connsiteX481" fmla="*/ 3200 w 10000"/>
              <a:gd name="connsiteY481" fmla="*/ 10000 h 10000"/>
              <a:gd name="connsiteX482" fmla="*/ 3163 w 10000"/>
              <a:gd name="connsiteY482" fmla="*/ 10000 h 10000"/>
              <a:gd name="connsiteX483" fmla="*/ 3129 w 10000"/>
              <a:gd name="connsiteY483" fmla="*/ 10000 h 10000"/>
              <a:gd name="connsiteX484" fmla="*/ 3092 w 10000"/>
              <a:gd name="connsiteY484" fmla="*/ 10000 h 10000"/>
              <a:gd name="connsiteX485" fmla="*/ 3058 w 10000"/>
              <a:gd name="connsiteY485" fmla="*/ 10000 h 10000"/>
              <a:gd name="connsiteX486" fmla="*/ 3023 w 10000"/>
              <a:gd name="connsiteY486" fmla="*/ 10000 h 10000"/>
              <a:gd name="connsiteX487" fmla="*/ 2987 w 10000"/>
              <a:gd name="connsiteY487" fmla="*/ 10000 h 10000"/>
              <a:gd name="connsiteX488" fmla="*/ 2969 w 10000"/>
              <a:gd name="connsiteY488" fmla="*/ 10000 h 10000"/>
              <a:gd name="connsiteX489" fmla="*/ 2934 w 10000"/>
              <a:gd name="connsiteY489" fmla="*/ 10000 h 10000"/>
              <a:gd name="connsiteX490" fmla="*/ 2900 w 10000"/>
              <a:gd name="connsiteY490" fmla="*/ 10000 h 10000"/>
              <a:gd name="connsiteX491" fmla="*/ 2865 w 10000"/>
              <a:gd name="connsiteY491" fmla="*/ 10000 h 10000"/>
              <a:gd name="connsiteX492" fmla="*/ 2829 w 10000"/>
              <a:gd name="connsiteY492" fmla="*/ 10000 h 10000"/>
              <a:gd name="connsiteX493" fmla="*/ 2795 w 10000"/>
              <a:gd name="connsiteY493" fmla="*/ 10000 h 10000"/>
              <a:gd name="connsiteX494" fmla="*/ 2760 w 10000"/>
              <a:gd name="connsiteY494" fmla="*/ 10000 h 10000"/>
              <a:gd name="connsiteX495" fmla="*/ 2724 w 10000"/>
              <a:gd name="connsiteY495" fmla="*/ 10000 h 10000"/>
              <a:gd name="connsiteX496" fmla="*/ 2687 w 10000"/>
              <a:gd name="connsiteY496" fmla="*/ 10000 h 10000"/>
              <a:gd name="connsiteX497" fmla="*/ 2653 w 10000"/>
              <a:gd name="connsiteY497" fmla="*/ 10000 h 10000"/>
              <a:gd name="connsiteX498" fmla="*/ 2637 w 10000"/>
              <a:gd name="connsiteY498" fmla="*/ 10000 h 10000"/>
              <a:gd name="connsiteX499" fmla="*/ 2600 w 10000"/>
              <a:gd name="connsiteY499" fmla="*/ 10000 h 10000"/>
              <a:gd name="connsiteX500" fmla="*/ 2564 w 10000"/>
              <a:gd name="connsiteY500" fmla="*/ 10000 h 10000"/>
              <a:gd name="connsiteX501" fmla="*/ 2531 w 10000"/>
              <a:gd name="connsiteY501" fmla="*/ 10000 h 10000"/>
              <a:gd name="connsiteX502" fmla="*/ 2497 w 10000"/>
              <a:gd name="connsiteY502" fmla="*/ 10000 h 10000"/>
              <a:gd name="connsiteX503" fmla="*/ 2460 w 10000"/>
              <a:gd name="connsiteY503" fmla="*/ 10000 h 10000"/>
              <a:gd name="connsiteX504" fmla="*/ 2426 w 10000"/>
              <a:gd name="connsiteY504" fmla="*/ 10000 h 10000"/>
              <a:gd name="connsiteX505" fmla="*/ 2392 w 10000"/>
              <a:gd name="connsiteY505" fmla="*/ 10000 h 10000"/>
              <a:gd name="connsiteX506" fmla="*/ 2353 w 10000"/>
              <a:gd name="connsiteY506" fmla="*/ 10000 h 10000"/>
              <a:gd name="connsiteX507" fmla="*/ 2337 w 10000"/>
              <a:gd name="connsiteY507" fmla="*/ 10000 h 10000"/>
              <a:gd name="connsiteX508" fmla="*/ 2303 w 10000"/>
              <a:gd name="connsiteY508" fmla="*/ 10000 h 10000"/>
              <a:gd name="connsiteX509" fmla="*/ 2268 w 10000"/>
              <a:gd name="connsiteY509" fmla="*/ 10000 h 10000"/>
              <a:gd name="connsiteX510" fmla="*/ 2231 w 10000"/>
              <a:gd name="connsiteY510" fmla="*/ 10000 h 10000"/>
              <a:gd name="connsiteX511" fmla="*/ 2197 w 10000"/>
              <a:gd name="connsiteY511" fmla="*/ 10000 h 10000"/>
              <a:gd name="connsiteX512" fmla="*/ 2163 w 10000"/>
              <a:gd name="connsiteY512" fmla="*/ 10000 h 10000"/>
              <a:gd name="connsiteX513" fmla="*/ 2126 w 10000"/>
              <a:gd name="connsiteY513" fmla="*/ 10000 h 10000"/>
              <a:gd name="connsiteX514" fmla="*/ 2092 w 10000"/>
              <a:gd name="connsiteY514" fmla="*/ 10000 h 10000"/>
              <a:gd name="connsiteX515" fmla="*/ 2056 w 10000"/>
              <a:gd name="connsiteY515" fmla="*/ 10000 h 10000"/>
              <a:gd name="connsiteX516" fmla="*/ 2021 w 10000"/>
              <a:gd name="connsiteY516" fmla="*/ 10000 h 10000"/>
              <a:gd name="connsiteX517" fmla="*/ 2003 w 10000"/>
              <a:gd name="connsiteY517" fmla="*/ 10000 h 10000"/>
              <a:gd name="connsiteX518" fmla="*/ 1969 w 10000"/>
              <a:gd name="connsiteY518" fmla="*/ 10000 h 10000"/>
              <a:gd name="connsiteX519" fmla="*/ 1932 w 10000"/>
              <a:gd name="connsiteY519" fmla="*/ 10000 h 10000"/>
              <a:gd name="connsiteX520" fmla="*/ 1898 w 10000"/>
              <a:gd name="connsiteY520" fmla="*/ 10000 h 10000"/>
              <a:gd name="connsiteX521" fmla="*/ 1863 w 10000"/>
              <a:gd name="connsiteY521" fmla="*/ 10000 h 10000"/>
              <a:gd name="connsiteX522" fmla="*/ 1827 w 10000"/>
              <a:gd name="connsiteY522" fmla="*/ 10000 h 10000"/>
              <a:gd name="connsiteX523" fmla="*/ 1792 w 10000"/>
              <a:gd name="connsiteY523" fmla="*/ 10000 h 10000"/>
              <a:gd name="connsiteX524" fmla="*/ 1758 w 10000"/>
              <a:gd name="connsiteY524" fmla="*/ 10000 h 10000"/>
              <a:gd name="connsiteX525" fmla="*/ 1723 w 10000"/>
              <a:gd name="connsiteY525" fmla="*/ 10000 h 10000"/>
              <a:gd name="connsiteX526" fmla="*/ 1703 w 10000"/>
              <a:gd name="connsiteY526" fmla="*/ 10000 h 10000"/>
              <a:gd name="connsiteX527" fmla="*/ 1669 w 10000"/>
              <a:gd name="connsiteY527" fmla="*/ 10000 h 10000"/>
              <a:gd name="connsiteX528" fmla="*/ 1636 w 10000"/>
              <a:gd name="connsiteY528" fmla="*/ 10000 h 10000"/>
              <a:gd name="connsiteX529" fmla="*/ 1598 w 10000"/>
              <a:gd name="connsiteY529" fmla="*/ 10000 h 10000"/>
              <a:gd name="connsiteX530" fmla="*/ 1565 w 10000"/>
              <a:gd name="connsiteY530" fmla="*/ 10000 h 10000"/>
              <a:gd name="connsiteX531" fmla="*/ 1531 w 10000"/>
              <a:gd name="connsiteY531" fmla="*/ 10000 h 10000"/>
              <a:gd name="connsiteX532" fmla="*/ 1495 w 10000"/>
              <a:gd name="connsiteY532" fmla="*/ 10000 h 10000"/>
              <a:gd name="connsiteX533" fmla="*/ 1458 w 10000"/>
              <a:gd name="connsiteY533" fmla="*/ 10000 h 10000"/>
              <a:gd name="connsiteX534" fmla="*/ 1422 w 10000"/>
              <a:gd name="connsiteY534" fmla="*/ 10000 h 10000"/>
              <a:gd name="connsiteX535" fmla="*/ 1406 w 10000"/>
              <a:gd name="connsiteY535" fmla="*/ 10000 h 10000"/>
              <a:gd name="connsiteX536" fmla="*/ 1369 w 10000"/>
              <a:gd name="connsiteY536" fmla="*/ 10000 h 10000"/>
              <a:gd name="connsiteX537" fmla="*/ 1335 w 10000"/>
              <a:gd name="connsiteY537" fmla="*/ 10000 h 10000"/>
              <a:gd name="connsiteX538" fmla="*/ 1300 w 10000"/>
              <a:gd name="connsiteY538" fmla="*/ 10000 h 10000"/>
              <a:gd name="connsiteX539" fmla="*/ 1264 w 10000"/>
              <a:gd name="connsiteY539" fmla="*/ 10000 h 10000"/>
              <a:gd name="connsiteX540" fmla="*/ 1231 w 10000"/>
              <a:gd name="connsiteY540" fmla="*/ 10000 h 10000"/>
              <a:gd name="connsiteX541" fmla="*/ 1195 w 10000"/>
              <a:gd name="connsiteY541" fmla="*/ 10000 h 10000"/>
              <a:gd name="connsiteX542" fmla="*/ 1161 w 10000"/>
              <a:gd name="connsiteY542" fmla="*/ 10000 h 10000"/>
              <a:gd name="connsiteX543" fmla="*/ 1122 w 10000"/>
              <a:gd name="connsiteY543" fmla="*/ 10000 h 10000"/>
              <a:gd name="connsiteX544" fmla="*/ 1089 w 10000"/>
              <a:gd name="connsiteY544" fmla="*/ 10000 h 10000"/>
              <a:gd name="connsiteX545" fmla="*/ 1071 w 10000"/>
              <a:gd name="connsiteY545" fmla="*/ 10000 h 10000"/>
              <a:gd name="connsiteX546" fmla="*/ 1037 w 10000"/>
              <a:gd name="connsiteY546" fmla="*/ 10000 h 10000"/>
              <a:gd name="connsiteX547" fmla="*/ 1003 w 10000"/>
              <a:gd name="connsiteY547" fmla="*/ 10000 h 10000"/>
              <a:gd name="connsiteX548" fmla="*/ 966 w 10000"/>
              <a:gd name="connsiteY548" fmla="*/ 10000 h 10000"/>
              <a:gd name="connsiteX549" fmla="*/ 931 w 10000"/>
              <a:gd name="connsiteY549" fmla="*/ 10000 h 10000"/>
              <a:gd name="connsiteX550" fmla="*/ 895 w 10000"/>
              <a:gd name="connsiteY550" fmla="*/ 10000 h 10000"/>
              <a:gd name="connsiteX551" fmla="*/ 861 w 10000"/>
              <a:gd name="connsiteY551" fmla="*/ 10000 h 10000"/>
              <a:gd name="connsiteX552" fmla="*/ 828 w 10000"/>
              <a:gd name="connsiteY552" fmla="*/ 10000 h 10000"/>
              <a:gd name="connsiteX553" fmla="*/ 790 w 10000"/>
              <a:gd name="connsiteY553" fmla="*/ 10000 h 10000"/>
              <a:gd name="connsiteX554" fmla="*/ 774 w 10000"/>
              <a:gd name="connsiteY554" fmla="*/ 10000 h 10000"/>
              <a:gd name="connsiteX555" fmla="*/ 737 w 10000"/>
              <a:gd name="connsiteY555" fmla="*/ 10000 h 10000"/>
              <a:gd name="connsiteX556" fmla="*/ 703 w 10000"/>
              <a:gd name="connsiteY556" fmla="*/ 10000 h 10000"/>
              <a:gd name="connsiteX557" fmla="*/ 668 w 10000"/>
              <a:gd name="connsiteY557" fmla="*/ 10000 h 10000"/>
              <a:gd name="connsiteX558" fmla="*/ 634 w 10000"/>
              <a:gd name="connsiteY558" fmla="*/ 10000 h 10000"/>
              <a:gd name="connsiteX559" fmla="*/ 597 w 10000"/>
              <a:gd name="connsiteY559" fmla="*/ 10000 h 10000"/>
              <a:gd name="connsiteX560" fmla="*/ 561 w 10000"/>
              <a:gd name="connsiteY560" fmla="*/ 10000 h 10000"/>
              <a:gd name="connsiteX561" fmla="*/ 527 w 10000"/>
              <a:gd name="connsiteY561" fmla="*/ 10000 h 10000"/>
              <a:gd name="connsiteX562" fmla="*/ 492 w 10000"/>
              <a:gd name="connsiteY562" fmla="*/ 10000 h 10000"/>
              <a:gd name="connsiteX563" fmla="*/ 474 w 10000"/>
              <a:gd name="connsiteY563" fmla="*/ 10000 h 10000"/>
              <a:gd name="connsiteX564" fmla="*/ 439 w 10000"/>
              <a:gd name="connsiteY564" fmla="*/ 10000 h 10000"/>
              <a:gd name="connsiteX565" fmla="*/ 403 w 10000"/>
              <a:gd name="connsiteY565" fmla="*/ 10000 h 10000"/>
              <a:gd name="connsiteX566" fmla="*/ 369 w 10000"/>
              <a:gd name="connsiteY566" fmla="*/ 10000 h 10000"/>
              <a:gd name="connsiteX567" fmla="*/ 334 w 10000"/>
              <a:gd name="connsiteY567" fmla="*/ 10000 h 10000"/>
              <a:gd name="connsiteX568" fmla="*/ 300 w 10000"/>
              <a:gd name="connsiteY568" fmla="*/ 10000 h 10000"/>
              <a:gd name="connsiteX569" fmla="*/ 263 w 10000"/>
              <a:gd name="connsiteY569" fmla="*/ 10000 h 10000"/>
              <a:gd name="connsiteX570" fmla="*/ 227 w 10000"/>
              <a:gd name="connsiteY570" fmla="*/ 10000 h 10000"/>
              <a:gd name="connsiteX571" fmla="*/ 194 w 10000"/>
              <a:gd name="connsiteY571" fmla="*/ 10000 h 10000"/>
              <a:gd name="connsiteX572" fmla="*/ 158 w 10000"/>
              <a:gd name="connsiteY572" fmla="*/ 10000 h 10000"/>
              <a:gd name="connsiteX573" fmla="*/ 142 w 10000"/>
              <a:gd name="connsiteY573" fmla="*/ 10000 h 10000"/>
              <a:gd name="connsiteX574" fmla="*/ 105 w 10000"/>
              <a:gd name="connsiteY574" fmla="*/ 10000 h 10000"/>
              <a:gd name="connsiteX575" fmla="*/ 71 w 10000"/>
              <a:gd name="connsiteY575" fmla="*/ 10000 h 10000"/>
              <a:gd name="connsiteX576" fmla="*/ 34 w 10000"/>
              <a:gd name="connsiteY576" fmla="*/ 10000 h 10000"/>
              <a:gd name="connsiteX577" fmla="*/ 0 w 10000"/>
              <a:gd name="connsiteY577"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055 w 10000"/>
              <a:gd name="connsiteY262" fmla="*/ 1113 h 10000"/>
              <a:gd name="connsiteX263" fmla="*/ 9137 w 10000"/>
              <a:gd name="connsiteY263" fmla="*/ 1202 h 10000"/>
              <a:gd name="connsiteX264" fmla="*/ 9201 w 10000"/>
              <a:gd name="connsiteY264" fmla="*/ 991 h 10000"/>
              <a:gd name="connsiteX265" fmla="*/ 9263 w 10000"/>
              <a:gd name="connsiteY265" fmla="*/ 906 h 10000"/>
              <a:gd name="connsiteX266" fmla="*/ 9309 w 10000"/>
              <a:gd name="connsiteY266" fmla="*/ 983 h 10000"/>
              <a:gd name="connsiteX267" fmla="*/ 9400 w 10000"/>
              <a:gd name="connsiteY267" fmla="*/ 752 h 10000"/>
              <a:gd name="connsiteX268" fmla="*/ 9449 w 10000"/>
              <a:gd name="connsiteY268" fmla="*/ 841 h 10000"/>
              <a:gd name="connsiteX269" fmla="*/ 9496 w 10000"/>
              <a:gd name="connsiteY269" fmla="*/ 759 h 10000"/>
              <a:gd name="connsiteX270" fmla="*/ 9572 w 10000"/>
              <a:gd name="connsiteY270" fmla="*/ 642 h 10000"/>
              <a:gd name="connsiteX271" fmla="*/ 9647 w 10000"/>
              <a:gd name="connsiteY271" fmla="*/ 812 h 10000"/>
              <a:gd name="connsiteX272" fmla="*/ 9713 w 10000"/>
              <a:gd name="connsiteY272" fmla="*/ 680 h 10000"/>
              <a:gd name="connsiteX273" fmla="*/ 9767 w 10000"/>
              <a:gd name="connsiteY273" fmla="*/ 509 h 10000"/>
              <a:gd name="connsiteX274" fmla="*/ 9831 w 10000"/>
              <a:gd name="connsiteY274" fmla="*/ 545 h 10000"/>
              <a:gd name="connsiteX275" fmla="*/ 9860 w 10000"/>
              <a:gd name="connsiteY275" fmla="*/ 429 h 10000"/>
              <a:gd name="connsiteX276" fmla="*/ 9902 w 10000"/>
              <a:gd name="connsiteY276" fmla="*/ 368 h 10000"/>
              <a:gd name="connsiteX277" fmla="*/ 10000 w 10000"/>
              <a:gd name="connsiteY277" fmla="*/ 0 h 10000"/>
              <a:gd name="connsiteX278" fmla="*/ 9982 w 10000"/>
              <a:gd name="connsiteY278" fmla="*/ 10000 h 10000"/>
              <a:gd name="connsiteX279" fmla="*/ 9947 w 10000"/>
              <a:gd name="connsiteY279" fmla="*/ 10000 h 10000"/>
              <a:gd name="connsiteX280" fmla="*/ 9911 w 10000"/>
              <a:gd name="connsiteY280" fmla="*/ 10000 h 10000"/>
              <a:gd name="connsiteX281" fmla="*/ 9877 w 10000"/>
              <a:gd name="connsiteY281" fmla="*/ 10000 h 10000"/>
              <a:gd name="connsiteX282" fmla="*/ 9840 w 10000"/>
              <a:gd name="connsiteY282" fmla="*/ 10000 h 10000"/>
              <a:gd name="connsiteX283" fmla="*/ 9824 w 10000"/>
              <a:gd name="connsiteY283" fmla="*/ 10000 h 10000"/>
              <a:gd name="connsiteX284" fmla="*/ 9789 w 10000"/>
              <a:gd name="connsiteY284" fmla="*/ 10000 h 10000"/>
              <a:gd name="connsiteX285" fmla="*/ 9755 w 10000"/>
              <a:gd name="connsiteY285" fmla="*/ 10000 h 10000"/>
              <a:gd name="connsiteX286" fmla="*/ 9718 w 10000"/>
              <a:gd name="connsiteY286" fmla="*/ 10000 h 10000"/>
              <a:gd name="connsiteX287" fmla="*/ 9682 w 10000"/>
              <a:gd name="connsiteY287" fmla="*/ 10000 h 10000"/>
              <a:gd name="connsiteX288" fmla="*/ 9648 w 10000"/>
              <a:gd name="connsiteY288" fmla="*/ 10000 h 10000"/>
              <a:gd name="connsiteX289" fmla="*/ 9613 w 10000"/>
              <a:gd name="connsiteY289" fmla="*/ 10000 h 10000"/>
              <a:gd name="connsiteX290" fmla="*/ 9579 w 10000"/>
              <a:gd name="connsiteY290" fmla="*/ 10000 h 10000"/>
              <a:gd name="connsiteX291" fmla="*/ 9542 w 10000"/>
              <a:gd name="connsiteY291" fmla="*/ 10000 h 10000"/>
              <a:gd name="connsiteX292" fmla="*/ 9508 w 10000"/>
              <a:gd name="connsiteY292" fmla="*/ 10000 h 10000"/>
              <a:gd name="connsiteX293" fmla="*/ 9489 w 10000"/>
              <a:gd name="connsiteY293" fmla="*/ 10000 h 10000"/>
              <a:gd name="connsiteX294" fmla="*/ 9455 w 10000"/>
              <a:gd name="connsiteY294" fmla="*/ 10000 h 10000"/>
              <a:gd name="connsiteX295" fmla="*/ 9421 w 10000"/>
              <a:gd name="connsiteY295" fmla="*/ 10000 h 10000"/>
              <a:gd name="connsiteX296" fmla="*/ 9386 w 10000"/>
              <a:gd name="connsiteY296" fmla="*/ 10000 h 10000"/>
              <a:gd name="connsiteX297" fmla="*/ 9348 w 10000"/>
              <a:gd name="connsiteY297" fmla="*/ 10000 h 10000"/>
              <a:gd name="connsiteX298" fmla="*/ 9313 w 10000"/>
              <a:gd name="connsiteY298" fmla="*/ 10000 h 10000"/>
              <a:gd name="connsiteX299" fmla="*/ 9279 w 10000"/>
              <a:gd name="connsiteY299" fmla="*/ 10000 h 10000"/>
              <a:gd name="connsiteX300" fmla="*/ 9245 w 10000"/>
              <a:gd name="connsiteY300" fmla="*/ 10000 h 10000"/>
              <a:gd name="connsiteX301" fmla="*/ 9208 w 10000"/>
              <a:gd name="connsiteY301" fmla="*/ 10000 h 10000"/>
              <a:gd name="connsiteX302" fmla="*/ 9192 w 10000"/>
              <a:gd name="connsiteY302" fmla="*/ 10000 h 10000"/>
              <a:gd name="connsiteX303" fmla="*/ 9155 w 10000"/>
              <a:gd name="connsiteY303" fmla="*/ 10000 h 10000"/>
              <a:gd name="connsiteX304" fmla="*/ 9121 w 10000"/>
              <a:gd name="connsiteY304" fmla="*/ 10000 h 10000"/>
              <a:gd name="connsiteX305" fmla="*/ 9085 w 10000"/>
              <a:gd name="connsiteY305" fmla="*/ 10000 h 10000"/>
              <a:gd name="connsiteX306" fmla="*/ 9052 w 10000"/>
              <a:gd name="connsiteY306" fmla="*/ 10000 h 10000"/>
              <a:gd name="connsiteX307" fmla="*/ 9016 w 10000"/>
              <a:gd name="connsiteY307" fmla="*/ 10000 h 10000"/>
              <a:gd name="connsiteX308" fmla="*/ 8979 w 10000"/>
              <a:gd name="connsiteY308" fmla="*/ 10000 h 10000"/>
              <a:gd name="connsiteX309" fmla="*/ 8945 w 10000"/>
              <a:gd name="connsiteY309" fmla="*/ 10000 h 10000"/>
              <a:gd name="connsiteX310" fmla="*/ 8910 w 10000"/>
              <a:gd name="connsiteY310" fmla="*/ 10000 h 10000"/>
              <a:gd name="connsiteX311" fmla="*/ 8894 w 10000"/>
              <a:gd name="connsiteY311" fmla="*/ 10000 h 10000"/>
              <a:gd name="connsiteX312" fmla="*/ 8858 w 10000"/>
              <a:gd name="connsiteY312" fmla="*/ 10000 h 10000"/>
              <a:gd name="connsiteX313" fmla="*/ 8821 w 10000"/>
              <a:gd name="connsiteY313" fmla="*/ 10000 h 10000"/>
              <a:gd name="connsiteX314" fmla="*/ 8787 w 10000"/>
              <a:gd name="connsiteY314" fmla="*/ 10000 h 10000"/>
              <a:gd name="connsiteX315" fmla="*/ 8752 w 10000"/>
              <a:gd name="connsiteY315" fmla="*/ 10000 h 10000"/>
              <a:gd name="connsiteX316" fmla="*/ 8718 w 10000"/>
              <a:gd name="connsiteY316" fmla="*/ 10000 h 10000"/>
              <a:gd name="connsiteX317" fmla="*/ 8681 w 10000"/>
              <a:gd name="connsiteY317" fmla="*/ 10000 h 10000"/>
              <a:gd name="connsiteX318" fmla="*/ 8647 w 10000"/>
              <a:gd name="connsiteY318" fmla="*/ 10000 h 10000"/>
              <a:gd name="connsiteX319" fmla="*/ 8613 w 10000"/>
              <a:gd name="connsiteY319" fmla="*/ 10000 h 10000"/>
              <a:gd name="connsiteX320" fmla="*/ 8576 w 10000"/>
              <a:gd name="connsiteY320" fmla="*/ 10000 h 10000"/>
              <a:gd name="connsiteX321" fmla="*/ 8560 w 10000"/>
              <a:gd name="connsiteY321" fmla="*/ 10000 h 10000"/>
              <a:gd name="connsiteX322" fmla="*/ 8524 w 10000"/>
              <a:gd name="connsiteY322" fmla="*/ 10000 h 10000"/>
              <a:gd name="connsiteX323" fmla="*/ 8487 w 10000"/>
              <a:gd name="connsiteY323" fmla="*/ 10000 h 10000"/>
              <a:gd name="connsiteX324" fmla="*/ 8451 w 10000"/>
              <a:gd name="connsiteY324" fmla="*/ 10000 h 10000"/>
              <a:gd name="connsiteX325" fmla="*/ 8418 w 10000"/>
              <a:gd name="connsiteY325" fmla="*/ 10000 h 10000"/>
              <a:gd name="connsiteX326" fmla="*/ 8384 w 10000"/>
              <a:gd name="connsiteY326" fmla="*/ 10000 h 10000"/>
              <a:gd name="connsiteX327" fmla="*/ 8347 w 10000"/>
              <a:gd name="connsiteY327" fmla="*/ 10000 h 10000"/>
              <a:gd name="connsiteX328" fmla="*/ 8313 w 10000"/>
              <a:gd name="connsiteY328" fmla="*/ 10000 h 10000"/>
              <a:gd name="connsiteX329" fmla="*/ 8277 w 10000"/>
              <a:gd name="connsiteY329" fmla="*/ 10000 h 10000"/>
              <a:gd name="connsiteX330" fmla="*/ 8260 w 10000"/>
              <a:gd name="connsiteY330" fmla="*/ 10000 h 10000"/>
              <a:gd name="connsiteX331" fmla="*/ 8224 w 10000"/>
              <a:gd name="connsiteY331" fmla="*/ 10000 h 10000"/>
              <a:gd name="connsiteX332" fmla="*/ 8190 w 10000"/>
              <a:gd name="connsiteY332" fmla="*/ 10000 h 10000"/>
              <a:gd name="connsiteX333" fmla="*/ 8155 w 10000"/>
              <a:gd name="connsiteY333" fmla="*/ 10000 h 10000"/>
              <a:gd name="connsiteX334" fmla="*/ 8119 w 10000"/>
              <a:gd name="connsiteY334" fmla="*/ 10000 h 10000"/>
              <a:gd name="connsiteX335" fmla="*/ 8084 w 10000"/>
              <a:gd name="connsiteY335" fmla="*/ 10000 h 10000"/>
              <a:gd name="connsiteX336" fmla="*/ 8048 w 10000"/>
              <a:gd name="connsiteY336" fmla="*/ 10000 h 10000"/>
              <a:gd name="connsiteX337" fmla="*/ 8013 w 10000"/>
              <a:gd name="connsiteY337" fmla="*/ 10000 h 10000"/>
              <a:gd name="connsiteX338" fmla="*/ 7979 w 10000"/>
              <a:gd name="connsiteY338" fmla="*/ 10000 h 10000"/>
              <a:gd name="connsiteX339" fmla="*/ 7961 w 10000"/>
              <a:gd name="connsiteY339" fmla="*/ 10000 h 10000"/>
              <a:gd name="connsiteX340" fmla="*/ 7924 w 10000"/>
              <a:gd name="connsiteY340" fmla="*/ 10000 h 10000"/>
              <a:gd name="connsiteX341" fmla="*/ 7890 w 10000"/>
              <a:gd name="connsiteY341" fmla="*/ 10000 h 10000"/>
              <a:gd name="connsiteX342" fmla="*/ 7857 w 10000"/>
              <a:gd name="connsiteY342" fmla="*/ 10000 h 10000"/>
              <a:gd name="connsiteX343" fmla="*/ 7819 w 10000"/>
              <a:gd name="connsiteY343" fmla="*/ 10000 h 10000"/>
              <a:gd name="connsiteX344" fmla="*/ 7785 w 10000"/>
              <a:gd name="connsiteY344" fmla="*/ 10000 h 10000"/>
              <a:gd name="connsiteX345" fmla="*/ 7752 w 10000"/>
              <a:gd name="connsiteY345" fmla="*/ 10000 h 10000"/>
              <a:gd name="connsiteX346" fmla="*/ 7714 w 10000"/>
              <a:gd name="connsiteY346" fmla="*/ 10000 h 10000"/>
              <a:gd name="connsiteX347" fmla="*/ 7679 w 10000"/>
              <a:gd name="connsiteY347" fmla="*/ 10000 h 10000"/>
              <a:gd name="connsiteX348" fmla="*/ 7643 w 10000"/>
              <a:gd name="connsiteY348" fmla="*/ 10000 h 10000"/>
              <a:gd name="connsiteX349" fmla="*/ 7629 w 10000"/>
              <a:gd name="connsiteY349" fmla="*/ 10000 h 10000"/>
              <a:gd name="connsiteX350" fmla="*/ 7590 w 10000"/>
              <a:gd name="connsiteY350" fmla="*/ 10000 h 10000"/>
              <a:gd name="connsiteX351" fmla="*/ 7556 w 10000"/>
              <a:gd name="connsiteY351" fmla="*/ 10000 h 10000"/>
              <a:gd name="connsiteX352" fmla="*/ 7523 w 10000"/>
              <a:gd name="connsiteY352" fmla="*/ 10000 h 10000"/>
              <a:gd name="connsiteX353" fmla="*/ 7487 w 10000"/>
              <a:gd name="connsiteY353" fmla="*/ 10000 h 10000"/>
              <a:gd name="connsiteX354" fmla="*/ 7452 w 10000"/>
              <a:gd name="connsiteY354" fmla="*/ 10000 h 10000"/>
              <a:gd name="connsiteX355" fmla="*/ 7416 w 10000"/>
              <a:gd name="connsiteY355" fmla="*/ 10000 h 10000"/>
              <a:gd name="connsiteX356" fmla="*/ 7382 w 10000"/>
              <a:gd name="connsiteY356" fmla="*/ 10000 h 10000"/>
              <a:gd name="connsiteX357" fmla="*/ 7345 w 10000"/>
              <a:gd name="connsiteY357" fmla="*/ 10000 h 10000"/>
              <a:gd name="connsiteX358" fmla="*/ 7329 w 10000"/>
              <a:gd name="connsiteY358" fmla="*/ 10000 h 10000"/>
              <a:gd name="connsiteX359" fmla="*/ 7295 w 10000"/>
              <a:gd name="connsiteY359" fmla="*/ 10000 h 10000"/>
              <a:gd name="connsiteX360" fmla="*/ 7258 w 10000"/>
              <a:gd name="connsiteY360" fmla="*/ 10000 h 10000"/>
              <a:gd name="connsiteX361" fmla="*/ 7223 w 10000"/>
              <a:gd name="connsiteY361" fmla="*/ 10000 h 10000"/>
              <a:gd name="connsiteX362" fmla="*/ 7187 w 10000"/>
              <a:gd name="connsiteY362" fmla="*/ 10000 h 10000"/>
              <a:gd name="connsiteX363" fmla="*/ 7153 w 10000"/>
              <a:gd name="connsiteY363" fmla="*/ 10000 h 10000"/>
              <a:gd name="connsiteX364" fmla="*/ 7118 w 10000"/>
              <a:gd name="connsiteY364" fmla="*/ 10000 h 10000"/>
              <a:gd name="connsiteX365" fmla="*/ 7082 w 10000"/>
              <a:gd name="connsiteY365" fmla="*/ 10000 h 10000"/>
              <a:gd name="connsiteX366" fmla="*/ 7048 w 10000"/>
              <a:gd name="connsiteY366" fmla="*/ 10000 h 10000"/>
              <a:gd name="connsiteX367" fmla="*/ 7011 w 10000"/>
              <a:gd name="connsiteY367" fmla="*/ 10000 h 10000"/>
              <a:gd name="connsiteX368" fmla="*/ 6995 w 10000"/>
              <a:gd name="connsiteY368" fmla="*/ 10000 h 10000"/>
              <a:gd name="connsiteX369" fmla="*/ 6960 w 10000"/>
              <a:gd name="connsiteY369" fmla="*/ 10000 h 10000"/>
              <a:gd name="connsiteX370" fmla="*/ 6924 w 10000"/>
              <a:gd name="connsiteY370" fmla="*/ 10000 h 10000"/>
              <a:gd name="connsiteX371" fmla="*/ 6890 w 10000"/>
              <a:gd name="connsiteY371" fmla="*/ 10000 h 10000"/>
              <a:gd name="connsiteX372" fmla="*/ 6853 w 10000"/>
              <a:gd name="connsiteY372" fmla="*/ 10000 h 10000"/>
              <a:gd name="connsiteX373" fmla="*/ 6819 w 10000"/>
              <a:gd name="connsiteY373" fmla="*/ 10000 h 10000"/>
              <a:gd name="connsiteX374" fmla="*/ 6782 w 10000"/>
              <a:gd name="connsiteY374" fmla="*/ 10000 h 10000"/>
              <a:gd name="connsiteX375" fmla="*/ 6748 w 10000"/>
              <a:gd name="connsiteY375" fmla="*/ 10000 h 10000"/>
              <a:gd name="connsiteX376" fmla="*/ 6715 w 10000"/>
              <a:gd name="connsiteY376" fmla="*/ 10000 h 10000"/>
              <a:gd name="connsiteX377" fmla="*/ 6695 w 10000"/>
              <a:gd name="connsiteY377" fmla="*/ 10000 h 10000"/>
              <a:gd name="connsiteX378" fmla="*/ 6660 w 10000"/>
              <a:gd name="connsiteY378" fmla="*/ 10000 h 10000"/>
              <a:gd name="connsiteX379" fmla="*/ 6626 w 10000"/>
              <a:gd name="connsiteY379" fmla="*/ 10000 h 10000"/>
              <a:gd name="connsiteX380" fmla="*/ 6590 w 10000"/>
              <a:gd name="connsiteY380" fmla="*/ 10000 h 10000"/>
              <a:gd name="connsiteX381" fmla="*/ 6555 w 10000"/>
              <a:gd name="connsiteY381" fmla="*/ 10000 h 10000"/>
              <a:gd name="connsiteX382" fmla="*/ 6521 w 10000"/>
              <a:gd name="connsiteY382" fmla="*/ 10000 h 10000"/>
              <a:gd name="connsiteX383" fmla="*/ 6487 w 10000"/>
              <a:gd name="connsiteY383" fmla="*/ 10000 h 10000"/>
              <a:gd name="connsiteX384" fmla="*/ 6448 w 10000"/>
              <a:gd name="connsiteY384" fmla="*/ 10000 h 10000"/>
              <a:gd name="connsiteX385" fmla="*/ 6414 w 10000"/>
              <a:gd name="connsiteY385" fmla="*/ 10000 h 10000"/>
              <a:gd name="connsiteX386" fmla="*/ 6397 w 10000"/>
              <a:gd name="connsiteY386" fmla="*/ 10000 h 10000"/>
              <a:gd name="connsiteX387" fmla="*/ 6361 w 10000"/>
              <a:gd name="connsiteY387" fmla="*/ 10000 h 10000"/>
              <a:gd name="connsiteX388" fmla="*/ 6326 w 10000"/>
              <a:gd name="connsiteY388" fmla="*/ 10000 h 10000"/>
              <a:gd name="connsiteX389" fmla="*/ 6292 w 10000"/>
              <a:gd name="connsiteY389" fmla="*/ 10000 h 10000"/>
              <a:gd name="connsiteX390" fmla="*/ 6255 w 10000"/>
              <a:gd name="connsiteY390" fmla="*/ 10000 h 10000"/>
              <a:gd name="connsiteX391" fmla="*/ 6221 w 10000"/>
              <a:gd name="connsiteY391" fmla="*/ 10000 h 10000"/>
              <a:gd name="connsiteX392" fmla="*/ 6187 w 10000"/>
              <a:gd name="connsiteY392" fmla="*/ 10000 h 10000"/>
              <a:gd name="connsiteX393" fmla="*/ 6152 w 10000"/>
              <a:gd name="connsiteY393" fmla="*/ 10000 h 10000"/>
              <a:gd name="connsiteX394" fmla="*/ 6114 w 10000"/>
              <a:gd name="connsiteY394" fmla="*/ 10000 h 10000"/>
              <a:gd name="connsiteX395" fmla="*/ 6079 w 10000"/>
              <a:gd name="connsiteY395" fmla="*/ 10000 h 10000"/>
              <a:gd name="connsiteX396" fmla="*/ 6063 w 10000"/>
              <a:gd name="connsiteY396" fmla="*/ 10000 h 10000"/>
              <a:gd name="connsiteX397" fmla="*/ 6027 w 10000"/>
              <a:gd name="connsiteY397" fmla="*/ 10000 h 10000"/>
              <a:gd name="connsiteX398" fmla="*/ 5994 w 10000"/>
              <a:gd name="connsiteY398" fmla="*/ 10000 h 10000"/>
              <a:gd name="connsiteX399" fmla="*/ 5958 w 10000"/>
              <a:gd name="connsiteY399" fmla="*/ 10000 h 10000"/>
              <a:gd name="connsiteX400" fmla="*/ 5921 w 10000"/>
              <a:gd name="connsiteY400" fmla="*/ 10000 h 10000"/>
              <a:gd name="connsiteX401" fmla="*/ 5887 w 10000"/>
              <a:gd name="connsiteY401" fmla="*/ 10000 h 10000"/>
              <a:gd name="connsiteX402" fmla="*/ 5852 w 10000"/>
              <a:gd name="connsiteY402" fmla="*/ 10000 h 10000"/>
              <a:gd name="connsiteX403" fmla="*/ 5818 w 10000"/>
              <a:gd name="connsiteY403" fmla="*/ 10000 h 10000"/>
              <a:gd name="connsiteX404" fmla="*/ 5782 w 10000"/>
              <a:gd name="connsiteY404" fmla="*/ 10000 h 10000"/>
              <a:gd name="connsiteX405" fmla="*/ 5765 w 10000"/>
              <a:gd name="connsiteY405" fmla="*/ 10000 h 10000"/>
              <a:gd name="connsiteX406" fmla="*/ 5729 w 10000"/>
              <a:gd name="connsiteY406" fmla="*/ 10000 h 10000"/>
              <a:gd name="connsiteX407" fmla="*/ 5693 w 10000"/>
              <a:gd name="connsiteY407" fmla="*/ 10000 h 10000"/>
              <a:gd name="connsiteX408" fmla="*/ 5660 w 10000"/>
              <a:gd name="connsiteY408" fmla="*/ 10000 h 10000"/>
              <a:gd name="connsiteX409" fmla="*/ 5626 w 10000"/>
              <a:gd name="connsiteY409" fmla="*/ 10000 h 10000"/>
              <a:gd name="connsiteX410" fmla="*/ 5587 w 10000"/>
              <a:gd name="connsiteY410" fmla="*/ 10000 h 10000"/>
              <a:gd name="connsiteX411" fmla="*/ 5553 w 10000"/>
              <a:gd name="connsiteY411" fmla="*/ 10000 h 10000"/>
              <a:gd name="connsiteX412" fmla="*/ 5518 w 10000"/>
              <a:gd name="connsiteY412" fmla="*/ 10000 h 10000"/>
              <a:gd name="connsiteX413" fmla="*/ 5484 w 10000"/>
              <a:gd name="connsiteY413" fmla="*/ 10000 h 10000"/>
              <a:gd name="connsiteX414" fmla="*/ 5464 w 10000"/>
              <a:gd name="connsiteY414" fmla="*/ 10000 h 10000"/>
              <a:gd name="connsiteX415" fmla="*/ 5431 w 10000"/>
              <a:gd name="connsiteY415" fmla="*/ 10000 h 10000"/>
              <a:gd name="connsiteX416" fmla="*/ 5393 w 10000"/>
              <a:gd name="connsiteY416" fmla="*/ 10000 h 10000"/>
              <a:gd name="connsiteX417" fmla="*/ 5360 w 10000"/>
              <a:gd name="connsiteY417" fmla="*/ 10000 h 10000"/>
              <a:gd name="connsiteX418" fmla="*/ 5326 w 10000"/>
              <a:gd name="connsiteY418" fmla="*/ 10000 h 10000"/>
              <a:gd name="connsiteX419" fmla="*/ 5290 w 10000"/>
              <a:gd name="connsiteY419" fmla="*/ 10000 h 10000"/>
              <a:gd name="connsiteX420" fmla="*/ 5255 w 10000"/>
              <a:gd name="connsiteY420" fmla="*/ 10000 h 10000"/>
              <a:gd name="connsiteX421" fmla="*/ 5218 w 10000"/>
              <a:gd name="connsiteY421" fmla="*/ 10000 h 10000"/>
              <a:gd name="connsiteX422" fmla="*/ 5184 w 10000"/>
              <a:gd name="connsiteY422" fmla="*/ 10000 h 10000"/>
              <a:gd name="connsiteX423" fmla="*/ 5150 w 10000"/>
              <a:gd name="connsiteY423" fmla="*/ 10000 h 10000"/>
              <a:gd name="connsiteX424" fmla="*/ 5132 w 10000"/>
              <a:gd name="connsiteY424" fmla="*/ 10000 h 10000"/>
              <a:gd name="connsiteX425" fmla="*/ 5097 w 10000"/>
              <a:gd name="connsiteY425" fmla="*/ 10000 h 10000"/>
              <a:gd name="connsiteX426" fmla="*/ 5061 w 10000"/>
              <a:gd name="connsiteY426" fmla="*/ 10000 h 10000"/>
              <a:gd name="connsiteX427" fmla="*/ 5026 w 10000"/>
              <a:gd name="connsiteY427" fmla="*/ 10000 h 10000"/>
              <a:gd name="connsiteX428" fmla="*/ 4990 w 10000"/>
              <a:gd name="connsiteY428" fmla="*/ 10000 h 10000"/>
              <a:gd name="connsiteX429" fmla="*/ 4956 w 10000"/>
              <a:gd name="connsiteY429" fmla="*/ 10000 h 10000"/>
              <a:gd name="connsiteX430" fmla="*/ 4921 w 10000"/>
              <a:gd name="connsiteY430" fmla="*/ 10000 h 10000"/>
              <a:gd name="connsiteX431" fmla="*/ 4885 w 10000"/>
              <a:gd name="connsiteY431" fmla="*/ 10000 h 10000"/>
              <a:gd name="connsiteX432" fmla="*/ 4850 w 10000"/>
              <a:gd name="connsiteY432" fmla="*/ 10000 h 10000"/>
              <a:gd name="connsiteX433" fmla="*/ 4832 w 10000"/>
              <a:gd name="connsiteY433" fmla="*/ 10000 h 10000"/>
              <a:gd name="connsiteX434" fmla="*/ 4798 w 10000"/>
              <a:gd name="connsiteY434" fmla="*/ 10000 h 10000"/>
              <a:gd name="connsiteX435" fmla="*/ 4763 w 10000"/>
              <a:gd name="connsiteY435" fmla="*/ 10000 h 10000"/>
              <a:gd name="connsiteX436" fmla="*/ 4727 w 10000"/>
              <a:gd name="connsiteY436" fmla="*/ 10000 h 10000"/>
              <a:gd name="connsiteX437" fmla="*/ 4692 w 10000"/>
              <a:gd name="connsiteY437" fmla="*/ 10000 h 10000"/>
              <a:gd name="connsiteX438" fmla="*/ 4656 w 10000"/>
              <a:gd name="connsiteY438" fmla="*/ 10000 h 10000"/>
              <a:gd name="connsiteX439" fmla="*/ 4623 w 10000"/>
              <a:gd name="connsiteY439" fmla="*/ 10000 h 10000"/>
              <a:gd name="connsiteX440" fmla="*/ 4587 w 10000"/>
              <a:gd name="connsiteY440" fmla="*/ 10000 h 10000"/>
              <a:gd name="connsiteX441" fmla="*/ 4552 w 10000"/>
              <a:gd name="connsiteY441" fmla="*/ 10000 h 10000"/>
              <a:gd name="connsiteX442" fmla="*/ 4518 w 10000"/>
              <a:gd name="connsiteY442" fmla="*/ 10000 h 10000"/>
              <a:gd name="connsiteX443" fmla="*/ 4498 w 10000"/>
              <a:gd name="connsiteY443" fmla="*/ 10000 h 10000"/>
              <a:gd name="connsiteX444" fmla="*/ 4465 w 10000"/>
              <a:gd name="connsiteY444" fmla="*/ 10000 h 10000"/>
              <a:gd name="connsiteX445" fmla="*/ 4429 w 10000"/>
              <a:gd name="connsiteY445" fmla="*/ 10000 h 10000"/>
              <a:gd name="connsiteX446" fmla="*/ 4395 w 10000"/>
              <a:gd name="connsiteY446" fmla="*/ 10000 h 10000"/>
              <a:gd name="connsiteX447" fmla="*/ 4356 w 10000"/>
              <a:gd name="connsiteY447" fmla="*/ 10000 h 10000"/>
              <a:gd name="connsiteX448" fmla="*/ 4323 w 10000"/>
              <a:gd name="connsiteY448" fmla="*/ 10000 h 10000"/>
              <a:gd name="connsiteX449" fmla="*/ 4289 w 10000"/>
              <a:gd name="connsiteY449" fmla="*/ 10000 h 10000"/>
              <a:gd name="connsiteX450" fmla="*/ 4253 w 10000"/>
              <a:gd name="connsiteY450" fmla="*/ 10000 h 10000"/>
              <a:gd name="connsiteX451" fmla="*/ 4218 w 10000"/>
              <a:gd name="connsiteY451" fmla="*/ 10000 h 10000"/>
              <a:gd name="connsiteX452" fmla="*/ 4200 w 10000"/>
              <a:gd name="connsiteY452" fmla="*/ 10000 h 10000"/>
              <a:gd name="connsiteX453" fmla="*/ 4164 w 10000"/>
              <a:gd name="connsiteY453" fmla="*/ 10000 h 10000"/>
              <a:gd name="connsiteX454" fmla="*/ 4129 w 10000"/>
              <a:gd name="connsiteY454" fmla="*/ 10000 h 10000"/>
              <a:gd name="connsiteX455" fmla="*/ 4095 w 10000"/>
              <a:gd name="connsiteY455" fmla="*/ 10000 h 10000"/>
              <a:gd name="connsiteX456" fmla="*/ 4061 w 10000"/>
              <a:gd name="connsiteY456" fmla="*/ 10000 h 10000"/>
              <a:gd name="connsiteX457" fmla="*/ 4024 w 10000"/>
              <a:gd name="connsiteY457" fmla="*/ 10000 h 10000"/>
              <a:gd name="connsiteX458" fmla="*/ 3989 w 10000"/>
              <a:gd name="connsiteY458" fmla="*/ 10000 h 10000"/>
              <a:gd name="connsiteX459" fmla="*/ 3953 w 10000"/>
              <a:gd name="connsiteY459" fmla="*/ 10000 h 10000"/>
              <a:gd name="connsiteX460" fmla="*/ 3919 w 10000"/>
              <a:gd name="connsiteY460" fmla="*/ 10000 h 10000"/>
              <a:gd name="connsiteX461" fmla="*/ 3902 w 10000"/>
              <a:gd name="connsiteY461" fmla="*/ 10000 h 10000"/>
              <a:gd name="connsiteX462" fmla="*/ 3868 w 10000"/>
              <a:gd name="connsiteY462" fmla="*/ 10000 h 10000"/>
              <a:gd name="connsiteX463" fmla="*/ 3829 w 10000"/>
              <a:gd name="connsiteY463" fmla="*/ 10000 h 10000"/>
              <a:gd name="connsiteX464" fmla="*/ 3795 w 10000"/>
              <a:gd name="connsiteY464" fmla="*/ 10000 h 10000"/>
              <a:gd name="connsiteX465" fmla="*/ 3761 w 10000"/>
              <a:gd name="connsiteY465" fmla="*/ 10000 h 10000"/>
              <a:gd name="connsiteX466" fmla="*/ 3726 w 10000"/>
              <a:gd name="connsiteY466" fmla="*/ 10000 h 10000"/>
              <a:gd name="connsiteX467" fmla="*/ 3690 w 10000"/>
              <a:gd name="connsiteY467" fmla="*/ 10000 h 10000"/>
              <a:gd name="connsiteX468" fmla="*/ 3657 w 10000"/>
              <a:gd name="connsiteY468" fmla="*/ 10000 h 10000"/>
              <a:gd name="connsiteX469" fmla="*/ 3621 w 10000"/>
              <a:gd name="connsiteY469" fmla="*/ 10000 h 10000"/>
              <a:gd name="connsiteX470" fmla="*/ 3586 w 10000"/>
              <a:gd name="connsiteY470" fmla="*/ 10000 h 10000"/>
              <a:gd name="connsiteX471" fmla="*/ 3568 w 10000"/>
              <a:gd name="connsiteY471" fmla="*/ 10000 h 10000"/>
              <a:gd name="connsiteX472" fmla="*/ 3534 w 10000"/>
              <a:gd name="connsiteY472" fmla="*/ 10000 h 10000"/>
              <a:gd name="connsiteX473" fmla="*/ 3495 w 10000"/>
              <a:gd name="connsiteY473" fmla="*/ 10000 h 10000"/>
              <a:gd name="connsiteX474" fmla="*/ 3461 w 10000"/>
              <a:gd name="connsiteY474" fmla="*/ 10000 h 10000"/>
              <a:gd name="connsiteX475" fmla="*/ 3427 w 10000"/>
              <a:gd name="connsiteY475" fmla="*/ 10000 h 10000"/>
              <a:gd name="connsiteX476" fmla="*/ 3392 w 10000"/>
              <a:gd name="connsiteY476" fmla="*/ 10000 h 10000"/>
              <a:gd name="connsiteX477" fmla="*/ 3356 w 10000"/>
              <a:gd name="connsiteY477" fmla="*/ 10000 h 10000"/>
              <a:gd name="connsiteX478" fmla="*/ 3321 w 10000"/>
              <a:gd name="connsiteY478" fmla="*/ 10000 h 10000"/>
              <a:gd name="connsiteX479" fmla="*/ 3287 w 10000"/>
              <a:gd name="connsiteY479" fmla="*/ 10000 h 10000"/>
              <a:gd name="connsiteX480" fmla="*/ 3268 w 10000"/>
              <a:gd name="connsiteY480" fmla="*/ 10000 h 10000"/>
              <a:gd name="connsiteX481" fmla="*/ 3234 w 10000"/>
              <a:gd name="connsiteY481" fmla="*/ 10000 h 10000"/>
              <a:gd name="connsiteX482" fmla="*/ 3200 w 10000"/>
              <a:gd name="connsiteY482" fmla="*/ 10000 h 10000"/>
              <a:gd name="connsiteX483" fmla="*/ 3163 w 10000"/>
              <a:gd name="connsiteY483" fmla="*/ 10000 h 10000"/>
              <a:gd name="connsiteX484" fmla="*/ 3129 w 10000"/>
              <a:gd name="connsiteY484" fmla="*/ 10000 h 10000"/>
              <a:gd name="connsiteX485" fmla="*/ 3092 w 10000"/>
              <a:gd name="connsiteY485" fmla="*/ 10000 h 10000"/>
              <a:gd name="connsiteX486" fmla="*/ 3058 w 10000"/>
              <a:gd name="connsiteY486" fmla="*/ 10000 h 10000"/>
              <a:gd name="connsiteX487" fmla="*/ 3023 w 10000"/>
              <a:gd name="connsiteY487" fmla="*/ 10000 h 10000"/>
              <a:gd name="connsiteX488" fmla="*/ 2987 w 10000"/>
              <a:gd name="connsiteY488" fmla="*/ 10000 h 10000"/>
              <a:gd name="connsiteX489" fmla="*/ 2969 w 10000"/>
              <a:gd name="connsiteY489" fmla="*/ 10000 h 10000"/>
              <a:gd name="connsiteX490" fmla="*/ 2934 w 10000"/>
              <a:gd name="connsiteY490" fmla="*/ 10000 h 10000"/>
              <a:gd name="connsiteX491" fmla="*/ 2900 w 10000"/>
              <a:gd name="connsiteY491" fmla="*/ 10000 h 10000"/>
              <a:gd name="connsiteX492" fmla="*/ 2865 w 10000"/>
              <a:gd name="connsiteY492" fmla="*/ 10000 h 10000"/>
              <a:gd name="connsiteX493" fmla="*/ 2829 w 10000"/>
              <a:gd name="connsiteY493" fmla="*/ 10000 h 10000"/>
              <a:gd name="connsiteX494" fmla="*/ 2795 w 10000"/>
              <a:gd name="connsiteY494" fmla="*/ 10000 h 10000"/>
              <a:gd name="connsiteX495" fmla="*/ 2760 w 10000"/>
              <a:gd name="connsiteY495" fmla="*/ 10000 h 10000"/>
              <a:gd name="connsiteX496" fmla="*/ 2724 w 10000"/>
              <a:gd name="connsiteY496" fmla="*/ 10000 h 10000"/>
              <a:gd name="connsiteX497" fmla="*/ 2687 w 10000"/>
              <a:gd name="connsiteY497" fmla="*/ 10000 h 10000"/>
              <a:gd name="connsiteX498" fmla="*/ 2653 w 10000"/>
              <a:gd name="connsiteY498" fmla="*/ 10000 h 10000"/>
              <a:gd name="connsiteX499" fmla="*/ 2637 w 10000"/>
              <a:gd name="connsiteY499" fmla="*/ 10000 h 10000"/>
              <a:gd name="connsiteX500" fmla="*/ 2600 w 10000"/>
              <a:gd name="connsiteY500" fmla="*/ 10000 h 10000"/>
              <a:gd name="connsiteX501" fmla="*/ 2564 w 10000"/>
              <a:gd name="connsiteY501" fmla="*/ 10000 h 10000"/>
              <a:gd name="connsiteX502" fmla="*/ 2531 w 10000"/>
              <a:gd name="connsiteY502" fmla="*/ 10000 h 10000"/>
              <a:gd name="connsiteX503" fmla="*/ 2497 w 10000"/>
              <a:gd name="connsiteY503" fmla="*/ 10000 h 10000"/>
              <a:gd name="connsiteX504" fmla="*/ 2460 w 10000"/>
              <a:gd name="connsiteY504" fmla="*/ 10000 h 10000"/>
              <a:gd name="connsiteX505" fmla="*/ 2426 w 10000"/>
              <a:gd name="connsiteY505" fmla="*/ 10000 h 10000"/>
              <a:gd name="connsiteX506" fmla="*/ 2392 w 10000"/>
              <a:gd name="connsiteY506" fmla="*/ 10000 h 10000"/>
              <a:gd name="connsiteX507" fmla="*/ 2353 w 10000"/>
              <a:gd name="connsiteY507" fmla="*/ 10000 h 10000"/>
              <a:gd name="connsiteX508" fmla="*/ 2337 w 10000"/>
              <a:gd name="connsiteY508" fmla="*/ 10000 h 10000"/>
              <a:gd name="connsiteX509" fmla="*/ 2303 w 10000"/>
              <a:gd name="connsiteY509" fmla="*/ 10000 h 10000"/>
              <a:gd name="connsiteX510" fmla="*/ 2268 w 10000"/>
              <a:gd name="connsiteY510" fmla="*/ 10000 h 10000"/>
              <a:gd name="connsiteX511" fmla="*/ 2231 w 10000"/>
              <a:gd name="connsiteY511" fmla="*/ 10000 h 10000"/>
              <a:gd name="connsiteX512" fmla="*/ 2197 w 10000"/>
              <a:gd name="connsiteY512" fmla="*/ 10000 h 10000"/>
              <a:gd name="connsiteX513" fmla="*/ 2163 w 10000"/>
              <a:gd name="connsiteY513" fmla="*/ 10000 h 10000"/>
              <a:gd name="connsiteX514" fmla="*/ 2126 w 10000"/>
              <a:gd name="connsiteY514" fmla="*/ 10000 h 10000"/>
              <a:gd name="connsiteX515" fmla="*/ 2092 w 10000"/>
              <a:gd name="connsiteY515" fmla="*/ 10000 h 10000"/>
              <a:gd name="connsiteX516" fmla="*/ 2056 w 10000"/>
              <a:gd name="connsiteY516" fmla="*/ 10000 h 10000"/>
              <a:gd name="connsiteX517" fmla="*/ 2021 w 10000"/>
              <a:gd name="connsiteY517" fmla="*/ 10000 h 10000"/>
              <a:gd name="connsiteX518" fmla="*/ 2003 w 10000"/>
              <a:gd name="connsiteY518" fmla="*/ 10000 h 10000"/>
              <a:gd name="connsiteX519" fmla="*/ 1969 w 10000"/>
              <a:gd name="connsiteY519" fmla="*/ 10000 h 10000"/>
              <a:gd name="connsiteX520" fmla="*/ 1932 w 10000"/>
              <a:gd name="connsiteY520" fmla="*/ 10000 h 10000"/>
              <a:gd name="connsiteX521" fmla="*/ 1898 w 10000"/>
              <a:gd name="connsiteY521" fmla="*/ 10000 h 10000"/>
              <a:gd name="connsiteX522" fmla="*/ 1863 w 10000"/>
              <a:gd name="connsiteY522" fmla="*/ 10000 h 10000"/>
              <a:gd name="connsiteX523" fmla="*/ 1827 w 10000"/>
              <a:gd name="connsiteY523" fmla="*/ 10000 h 10000"/>
              <a:gd name="connsiteX524" fmla="*/ 1792 w 10000"/>
              <a:gd name="connsiteY524" fmla="*/ 10000 h 10000"/>
              <a:gd name="connsiteX525" fmla="*/ 1758 w 10000"/>
              <a:gd name="connsiteY525" fmla="*/ 10000 h 10000"/>
              <a:gd name="connsiteX526" fmla="*/ 1723 w 10000"/>
              <a:gd name="connsiteY526" fmla="*/ 10000 h 10000"/>
              <a:gd name="connsiteX527" fmla="*/ 1703 w 10000"/>
              <a:gd name="connsiteY527" fmla="*/ 10000 h 10000"/>
              <a:gd name="connsiteX528" fmla="*/ 1669 w 10000"/>
              <a:gd name="connsiteY528" fmla="*/ 10000 h 10000"/>
              <a:gd name="connsiteX529" fmla="*/ 1636 w 10000"/>
              <a:gd name="connsiteY529" fmla="*/ 10000 h 10000"/>
              <a:gd name="connsiteX530" fmla="*/ 1598 w 10000"/>
              <a:gd name="connsiteY530" fmla="*/ 10000 h 10000"/>
              <a:gd name="connsiteX531" fmla="*/ 1565 w 10000"/>
              <a:gd name="connsiteY531" fmla="*/ 10000 h 10000"/>
              <a:gd name="connsiteX532" fmla="*/ 1531 w 10000"/>
              <a:gd name="connsiteY532" fmla="*/ 10000 h 10000"/>
              <a:gd name="connsiteX533" fmla="*/ 1495 w 10000"/>
              <a:gd name="connsiteY533" fmla="*/ 10000 h 10000"/>
              <a:gd name="connsiteX534" fmla="*/ 1458 w 10000"/>
              <a:gd name="connsiteY534" fmla="*/ 10000 h 10000"/>
              <a:gd name="connsiteX535" fmla="*/ 1422 w 10000"/>
              <a:gd name="connsiteY535" fmla="*/ 10000 h 10000"/>
              <a:gd name="connsiteX536" fmla="*/ 1406 w 10000"/>
              <a:gd name="connsiteY536" fmla="*/ 10000 h 10000"/>
              <a:gd name="connsiteX537" fmla="*/ 1369 w 10000"/>
              <a:gd name="connsiteY537" fmla="*/ 10000 h 10000"/>
              <a:gd name="connsiteX538" fmla="*/ 1335 w 10000"/>
              <a:gd name="connsiteY538" fmla="*/ 10000 h 10000"/>
              <a:gd name="connsiteX539" fmla="*/ 1300 w 10000"/>
              <a:gd name="connsiteY539" fmla="*/ 10000 h 10000"/>
              <a:gd name="connsiteX540" fmla="*/ 1264 w 10000"/>
              <a:gd name="connsiteY540" fmla="*/ 10000 h 10000"/>
              <a:gd name="connsiteX541" fmla="*/ 1231 w 10000"/>
              <a:gd name="connsiteY541" fmla="*/ 10000 h 10000"/>
              <a:gd name="connsiteX542" fmla="*/ 1195 w 10000"/>
              <a:gd name="connsiteY542" fmla="*/ 10000 h 10000"/>
              <a:gd name="connsiteX543" fmla="*/ 1161 w 10000"/>
              <a:gd name="connsiteY543" fmla="*/ 10000 h 10000"/>
              <a:gd name="connsiteX544" fmla="*/ 1122 w 10000"/>
              <a:gd name="connsiteY544" fmla="*/ 10000 h 10000"/>
              <a:gd name="connsiteX545" fmla="*/ 1089 w 10000"/>
              <a:gd name="connsiteY545" fmla="*/ 10000 h 10000"/>
              <a:gd name="connsiteX546" fmla="*/ 1071 w 10000"/>
              <a:gd name="connsiteY546" fmla="*/ 10000 h 10000"/>
              <a:gd name="connsiteX547" fmla="*/ 1037 w 10000"/>
              <a:gd name="connsiteY547" fmla="*/ 10000 h 10000"/>
              <a:gd name="connsiteX548" fmla="*/ 1003 w 10000"/>
              <a:gd name="connsiteY548" fmla="*/ 10000 h 10000"/>
              <a:gd name="connsiteX549" fmla="*/ 966 w 10000"/>
              <a:gd name="connsiteY549" fmla="*/ 10000 h 10000"/>
              <a:gd name="connsiteX550" fmla="*/ 931 w 10000"/>
              <a:gd name="connsiteY550" fmla="*/ 10000 h 10000"/>
              <a:gd name="connsiteX551" fmla="*/ 895 w 10000"/>
              <a:gd name="connsiteY551" fmla="*/ 10000 h 10000"/>
              <a:gd name="connsiteX552" fmla="*/ 861 w 10000"/>
              <a:gd name="connsiteY552" fmla="*/ 10000 h 10000"/>
              <a:gd name="connsiteX553" fmla="*/ 828 w 10000"/>
              <a:gd name="connsiteY553" fmla="*/ 10000 h 10000"/>
              <a:gd name="connsiteX554" fmla="*/ 790 w 10000"/>
              <a:gd name="connsiteY554" fmla="*/ 10000 h 10000"/>
              <a:gd name="connsiteX555" fmla="*/ 774 w 10000"/>
              <a:gd name="connsiteY555" fmla="*/ 10000 h 10000"/>
              <a:gd name="connsiteX556" fmla="*/ 737 w 10000"/>
              <a:gd name="connsiteY556" fmla="*/ 10000 h 10000"/>
              <a:gd name="connsiteX557" fmla="*/ 703 w 10000"/>
              <a:gd name="connsiteY557" fmla="*/ 10000 h 10000"/>
              <a:gd name="connsiteX558" fmla="*/ 668 w 10000"/>
              <a:gd name="connsiteY558" fmla="*/ 10000 h 10000"/>
              <a:gd name="connsiteX559" fmla="*/ 634 w 10000"/>
              <a:gd name="connsiteY559" fmla="*/ 10000 h 10000"/>
              <a:gd name="connsiteX560" fmla="*/ 597 w 10000"/>
              <a:gd name="connsiteY560" fmla="*/ 10000 h 10000"/>
              <a:gd name="connsiteX561" fmla="*/ 561 w 10000"/>
              <a:gd name="connsiteY561" fmla="*/ 10000 h 10000"/>
              <a:gd name="connsiteX562" fmla="*/ 527 w 10000"/>
              <a:gd name="connsiteY562" fmla="*/ 10000 h 10000"/>
              <a:gd name="connsiteX563" fmla="*/ 492 w 10000"/>
              <a:gd name="connsiteY563" fmla="*/ 10000 h 10000"/>
              <a:gd name="connsiteX564" fmla="*/ 474 w 10000"/>
              <a:gd name="connsiteY564" fmla="*/ 10000 h 10000"/>
              <a:gd name="connsiteX565" fmla="*/ 439 w 10000"/>
              <a:gd name="connsiteY565" fmla="*/ 10000 h 10000"/>
              <a:gd name="connsiteX566" fmla="*/ 403 w 10000"/>
              <a:gd name="connsiteY566" fmla="*/ 10000 h 10000"/>
              <a:gd name="connsiteX567" fmla="*/ 369 w 10000"/>
              <a:gd name="connsiteY567" fmla="*/ 10000 h 10000"/>
              <a:gd name="connsiteX568" fmla="*/ 334 w 10000"/>
              <a:gd name="connsiteY568" fmla="*/ 10000 h 10000"/>
              <a:gd name="connsiteX569" fmla="*/ 300 w 10000"/>
              <a:gd name="connsiteY569" fmla="*/ 10000 h 10000"/>
              <a:gd name="connsiteX570" fmla="*/ 263 w 10000"/>
              <a:gd name="connsiteY570" fmla="*/ 10000 h 10000"/>
              <a:gd name="connsiteX571" fmla="*/ 227 w 10000"/>
              <a:gd name="connsiteY571" fmla="*/ 10000 h 10000"/>
              <a:gd name="connsiteX572" fmla="*/ 194 w 10000"/>
              <a:gd name="connsiteY572" fmla="*/ 10000 h 10000"/>
              <a:gd name="connsiteX573" fmla="*/ 158 w 10000"/>
              <a:gd name="connsiteY573" fmla="*/ 10000 h 10000"/>
              <a:gd name="connsiteX574" fmla="*/ 142 w 10000"/>
              <a:gd name="connsiteY574" fmla="*/ 10000 h 10000"/>
              <a:gd name="connsiteX575" fmla="*/ 105 w 10000"/>
              <a:gd name="connsiteY575" fmla="*/ 10000 h 10000"/>
              <a:gd name="connsiteX576" fmla="*/ 71 w 10000"/>
              <a:gd name="connsiteY576" fmla="*/ 10000 h 10000"/>
              <a:gd name="connsiteX577" fmla="*/ 34 w 10000"/>
              <a:gd name="connsiteY577" fmla="*/ 10000 h 10000"/>
              <a:gd name="connsiteX578" fmla="*/ 0 w 10000"/>
              <a:gd name="connsiteY578"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055 w 10000"/>
              <a:gd name="connsiteY262" fmla="*/ 1113 h 10000"/>
              <a:gd name="connsiteX263" fmla="*/ 9137 w 10000"/>
              <a:gd name="connsiteY263" fmla="*/ 1202 h 10000"/>
              <a:gd name="connsiteX264" fmla="*/ 9201 w 10000"/>
              <a:gd name="connsiteY264" fmla="*/ 991 h 10000"/>
              <a:gd name="connsiteX265" fmla="*/ 9263 w 10000"/>
              <a:gd name="connsiteY265" fmla="*/ 906 h 10000"/>
              <a:gd name="connsiteX266" fmla="*/ 9309 w 10000"/>
              <a:gd name="connsiteY266" fmla="*/ 983 h 10000"/>
              <a:gd name="connsiteX267" fmla="*/ 9400 w 10000"/>
              <a:gd name="connsiteY267" fmla="*/ 752 h 10000"/>
              <a:gd name="connsiteX268" fmla="*/ 9449 w 10000"/>
              <a:gd name="connsiteY268" fmla="*/ 841 h 10000"/>
              <a:gd name="connsiteX269" fmla="*/ 9496 w 10000"/>
              <a:gd name="connsiteY269" fmla="*/ 759 h 10000"/>
              <a:gd name="connsiteX270" fmla="*/ 9572 w 10000"/>
              <a:gd name="connsiteY270" fmla="*/ 642 h 10000"/>
              <a:gd name="connsiteX271" fmla="*/ 9647 w 10000"/>
              <a:gd name="connsiteY271" fmla="*/ 812 h 10000"/>
              <a:gd name="connsiteX272" fmla="*/ 9713 w 10000"/>
              <a:gd name="connsiteY272" fmla="*/ 680 h 10000"/>
              <a:gd name="connsiteX273" fmla="*/ 9767 w 10000"/>
              <a:gd name="connsiteY273" fmla="*/ 509 h 10000"/>
              <a:gd name="connsiteX274" fmla="*/ 9831 w 10000"/>
              <a:gd name="connsiteY274" fmla="*/ 545 h 10000"/>
              <a:gd name="connsiteX275" fmla="*/ 9860 w 10000"/>
              <a:gd name="connsiteY275" fmla="*/ 429 h 10000"/>
              <a:gd name="connsiteX276" fmla="*/ 9902 w 10000"/>
              <a:gd name="connsiteY276" fmla="*/ 368 h 10000"/>
              <a:gd name="connsiteX277" fmla="*/ 10000 w 10000"/>
              <a:gd name="connsiteY277" fmla="*/ 0 h 10000"/>
              <a:gd name="connsiteX278" fmla="*/ 9982 w 10000"/>
              <a:gd name="connsiteY278" fmla="*/ 10000 h 10000"/>
              <a:gd name="connsiteX279" fmla="*/ 9947 w 10000"/>
              <a:gd name="connsiteY279" fmla="*/ 10000 h 10000"/>
              <a:gd name="connsiteX280" fmla="*/ 9911 w 10000"/>
              <a:gd name="connsiteY280" fmla="*/ 10000 h 10000"/>
              <a:gd name="connsiteX281" fmla="*/ 9877 w 10000"/>
              <a:gd name="connsiteY281" fmla="*/ 10000 h 10000"/>
              <a:gd name="connsiteX282" fmla="*/ 9840 w 10000"/>
              <a:gd name="connsiteY282" fmla="*/ 10000 h 10000"/>
              <a:gd name="connsiteX283" fmla="*/ 9824 w 10000"/>
              <a:gd name="connsiteY283" fmla="*/ 10000 h 10000"/>
              <a:gd name="connsiteX284" fmla="*/ 9789 w 10000"/>
              <a:gd name="connsiteY284" fmla="*/ 10000 h 10000"/>
              <a:gd name="connsiteX285" fmla="*/ 9755 w 10000"/>
              <a:gd name="connsiteY285" fmla="*/ 10000 h 10000"/>
              <a:gd name="connsiteX286" fmla="*/ 9718 w 10000"/>
              <a:gd name="connsiteY286" fmla="*/ 10000 h 10000"/>
              <a:gd name="connsiteX287" fmla="*/ 9682 w 10000"/>
              <a:gd name="connsiteY287" fmla="*/ 10000 h 10000"/>
              <a:gd name="connsiteX288" fmla="*/ 9648 w 10000"/>
              <a:gd name="connsiteY288" fmla="*/ 10000 h 10000"/>
              <a:gd name="connsiteX289" fmla="*/ 9613 w 10000"/>
              <a:gd name="connsiteY289" fmla="*/ 10000 h 10000"/>
              <a:gd name="connsiteX290" fmla="*/ 9579 w 10000"/>
              <a:gd name="connsiteY290" fmla="*/ 10000 h 10000"/>
              <a:gd name="connsiteX291" fmla="*/ 9542 w 10000"/>
              <a:gd name="connsiteY291" fmla="*/ 10000 h 10000"/>
              <a:gd name="connsiteX292" fmla="*/ 9508 w 10000"/>
              <a:gd name="connsiteY292" fmla="*/ 10000 h 10000"/>
              <a:gd name="connsiteX293" fmla="*/ 9489 w 10000"/>
              <a:gd name="connsiteY293" fmla="*/ 10000 h 10000"/>
              <a:gd name="connsiteX294" fmla="*/ 9455 w 10000"/>
              <a:gd name="connsiteY294" fmla="*/ 10000 h 10000"/>
              <a:gd name="connsiteX295" fmla="*/ 9421 w 10000"/>
              <a:gd name="connsiteY295" fmla="*/ 10000 h 10000"/>
              <a:gd name="connsiteX296" fmla="*/ 9386 w 10000"/>
              <a:gd name="connsiteY296" fmla="*/ 10000 h 10000"/>
              <a:gd name="connsiteX297" fmla="*/ 9348 w 10000"/>
              <a:gd name="connsiteY297" fmla="*/ 10000 h 10000"/>
              <a:gd name="connsiteX298" fmla="*/ 9313 w 10000"/>
              <a:gd name="connsiteY298" fmla="*/ 10000 h 10000"/>
              <a:gd name="connsiteX299" fmla="*/ 9279 w 10000"/>
              <a:gd name="connsiteY299" fmla="*/ 10000 h 10000"/>
              <a:gd name="connsiteX300" fmla="*/ 9245 w 10000"/>
              <a:gd name="connsiteY300" fmla="*/ 10000 h 10000"/>
              <a:gd name="connsiteX301" fmla="*/ 9208 w 10000"/>
              <a:gd name="connsiteY301" fmla="*/ 10000 h 10000"/>
              <a:gd name="connsiteX302" fmla="*/ 9192 w 10000"/>
              <a:gd name="connsiteY302" fmla="*/ 10000 h 10000"/>
              <a:gd name="connsiteX303" fmla="*/ 9155 w 10000"/>
              <a:gd name="connsiteY303" fmla="*/ 10000 h 10000"/>
              <a:gd name="connsiteX304" fmla="*/ 9121 w 10000"/>
              <a:gd name="connsiteY304" fmla="*/ 10000 h 10000"/>
              <a:gd name="connsiteX305" fmla="*/ 9085 w 10000"/>
              <a:gd name="connsiteY305" fmla="*/ 10000 h 10000"/>
              <a:gd name="connsiteX306" fmla="*/ 9052 w 10000"/>
              <a:gd name="connsiteY306" fmla="*/ 10000 h 10000"/>
              <a:gd name="connsiteX307" fmla="*/ 9016 w 10000"/>
              <a:gd name="connsiteY307" fmla="*/ 10000 h 10000"/>
              <a:gd name="connsiteX308" fmla="*/ 8979 w 10000"/>
              <a:gd name="connsiteY308" fmla="*/ 10000 h 10000"/>
              <a:gd name="connsiteX309" fmla="*/ 8945 w 10000"/>
              <a:gd name="connsiteY309" fmla="*/ 10000 h 10000"/>
              <a:gd name="connsiteX310" fmla="*/ 8910 w 10000"/>
              <a:gd name="connsiteY310" fmla="*/ 10000 h 10000"/>
              <a:gd name="connsiteX311" fmla="*/ 8894 w 10000"/>
              <a:gd name="connsiteY311" fmla="*/ 10000 h 10000"/>
              <a:gd name="connsiteX312" fmla="*/ 8858 w 10000"/>
              <a:gd name="connsiteY312" fmla="*/ 10000 h 10000"/>
              <a:gd name="connsiteX313" fmla="*/ 8821 w 10000"/>
              <a:gd name="connsiteY313" fmla="*/ 10000 h 10000"/>
              <a:gd name="connsiteX314" fmla="*/ 8787 w 10000"/>
              <a:gd name="connsiteY314" fmla="*/ 10000 h 10000"/>
              <a:gd name="connsiteX315" fmla="*/ 8752 w 10000"/>
              <a:gd name="connsiteY315" fmla="*/ 10000 h 10000"/>
              <a:gd name="connsiteX316" fmla="*/ 8718 w 10000"/>
              <a:gd name="connsiteY316" fmla="*/ 10000 h 10000"/>
              <a:gd name="connsiteX317" fmla="*/ 8681 w 10000"/>
              <a:gd name="connsiteY317" fmla="*/ 10000 h 10000"/>
              <a:gd name="connsiteX318" fmla="*/ 8647 w 10000"/>
              <a:gd name="connsiteY318" fmla="*/ 10000 h 10000"/>
              <a:gd name="connsiteX319" fmla="*/ 8613 w 10000"/>
              <a:gd name="connsiteY319" fmla="*/ 10000 h 10000"/>
              <a:gd name="connsiteX320" fmla="*/ 8576 w 10000"/>
              <a:gd name="connsiteY320" fmla="*/ 10000 h 10000"/>
              <a:gd name="connsiteX321" fmla="*/ 8560 w 10000"/>
              <a:gd name="connsiteY321" fmla="*/ 10000 h 10000"/>
              <a:gd name="connsiteX322" fmla="*/ 8524 w 10000"/>
              <a:gd name="connsiteY322" fmla="*/ 10000 h 10000"/>
              <a:gd name="connsiteX323" fmla="*/ 8487 w 10000"/>
              <a:gd name="connsiteY323" fmla="*/ 10000 h 10000"/>
              <a:gd name="connsiteX324" fmla="*/ 8451 w 10000"/>
              <a:gd name="connsiteY324" fmla="*/ 10000 h 10000"/>
              <a:gd name="connsiteX325" fmla="*/ 8418 w 10000"/>
              <a:gd name="connsiteY325" fmla="*/ 10000 h 10000"/>
              <a:gd name="connsiteX326" fmla="*/ 8384 w 10000"/>
              <a:gd name="connsiteY326" fmla="*/ 10000 h 10000"/>
              <a:gd name="connsiteX327" fmla="*/ 8347 w 10000"/>
              <a:gd name="connsiteY327" fmla="*/ 10000 h 10000"/>
              <a:gd name="connsiteX328" fmla="*/ 8313 w 10000"/>
              <a:gd name="connsiteY328" fmla="*/ 10000 h 10000"/>
              <a:gd name="connsiteX329" fmla="*/ 8277 w 10000"/>
              <a:gd name="connsiteY329" fmla="*/ 10000 h 10000"/>
              <a:gd name="connsiteX330" fmla="*/ 8260 w 10000"/>
              <a:gd name="connsiteY330" fmla="*/ 10000 h 10000"/>
              <a:gd name="connsiteX331" fmla="*/ 8224 w 10000"/>
              <a:gd name="connsiteY331" fmla="*/ 10000 h 10000"/>
              <a:gd name="connsiteX332" fmla="*/ 8190 w 10000"/>
              <a:gd name="connsiteY332" fmla="*/ 10000 h 10000"/>
              <a:gd name="connsiteX333" fmla="*/ 8155 w 10000"/>
              <a:gd name="connsiteY333" fmla="*/ 10000 h 10000"/>
              <a:gd name="connsiteX334" fmla="*/ 8119 w 10000"/>
              <a:gd name="connsiteY334" fmla="*/ 10000 h 10000"/>
              <a:gd name="connsiteX335" fmla="*/ 8084 w 10000"/>
              <a:gd name="connsiteY335" fmla="*/ 10000 h 10000"/>
              <a:gd name="connsiteX336" fmla="*/ 8048 w 10000"/>
              <a:gd name="connsiteY336" fmla="*/ 10000 h 10000"/>
              <a:gd name="connsiteX337" fmla="*/ 8013 w 10000"/>
              <a:gd name="connsiteY337" fmla="*/ 10000 h 10000"/>
              <a:gd name="connsiteX338" fmla="*/ 7979 w 10000"/>
              <a:gd name="connsiteY338" fmla="*/ 10000 h 10000"/>
              <a:gd name="connsiteX339" fmla="*/ 7961 w 10000"/>
              <a:gd name="connsiteY339" fmla="*/ 10000 h 10000"/>
              <a:gd name="connsiteX340" fmla="*/ 7924 w 10000"/>
              <a:gd name="connsiteY340" fmla="*/ 10000 h 10000"/>
              <a:gd name="connsiteX341" fmla="*/ 7890 w 10000"/>
              <a:gd name="connsiteY341" fmla="*/ 10000 h 10000"/>
              <a:gd name="connsiteX342" fmla="*/ 7857 w 10000"/>
              <a:gd name="connsiteY342" fmla="*/ 10000 h 10000"/>
              <a:gd name="connsiteX343" fmla="*/ 7819 w 10000"/>
              <a:gd name="connsiteY343" fmla="*/ 10000 h 10000"/>
              <a:gd name="connsiteX344" fmla="*/ 7785 w 10000"/>
              <a:gd name="connsiteY344" fmla="*/ 10000 h 10000"/>
              <a:gd name="connsiteX345" fmla="*/ 7752 w 10000"/>
              <a:gd name="connsiteY345" fmla="*/ 10000 h 10000"/>
              <a:gd name="connsiteX346" fmla="*/ 7714 w 10000"/>
              <a:gd name="connsiteY346" fmla="*/ 10000 h 10000"/>
              <a:gd name="connsiteX347" fmla="*/ 7679 w 10000"/>
              <a:gd name="connsiteY347" fmla="*/ 10000 h 10000"/>
              <a:gd name="connsiteX348" fmla="*/ 7643 w 10000"/>
              <a:gd name="connsiteY348" fmla="*/ 10000 h 10000"/>
              <a:gd name="connsiteX349" fmla="*/ 7629 w 10000"/>
              <a:gd name="connsiteY349" fmla="*/ 10000 h 10000"/>
              <a:gd name="connsiteX350" fmla="*/ 7590 w 10000"/>
              <a:gd name="connsiteY350" fmla="*/ 10000 h 10000"/>
              <a:gd name="connsiteX351" fmla="*/ 7556 w 10000"/>
              <a:gd name="connsiteY351" fmla="*/ 10000 h 10000"/>
              <a:gd name="connsiteX352" fmla="*/ 7523 w 10000"/>
              <a:gd name="connsiteY352" fmla="*/ 10000 h 10000"/>
              <a:gd name="connsiteX353" fmla="*/ 7487 w 10000"/>
              <a:gd name="connsiteY353" fmla="*/ 10000 h 10000"/>
              <a:gd name="connsiteX354" fmla="*/ 7452 w 10000"/>
              <a:gd name="connsiteY354" fmla="*/ 10000 h 10000"/>
              <a:gd name="connsiteX355" fmla="*/ 7416 w 10000"/>
              <a:gd name="connsiteY355" fmla="*/ 10000 h 10000"/>
              <a:gd name="connsiteX356" fmla="*/ 7382 w 10000"/>
              <a:gd name="connsiteY356" fmla="*/ 10000 h 10000"/>
              <a:gd name="connsiteX357" fmla="*/ 7345 w 10000"/>
              <a:gd name="connsiteY357" fmla="*/ 10000 h 10000"/>
              <a:gd name="connsiteX358" fmla="*/ 7329 w 10000"/>
              <a:gd name="connsiteY358" fmla="*/ 10000 h 10000"/>
              <a:gd name="connsiteX359" fmla="*/ 7295 w 10000"/>
              <a:gd name="connsiteY359" fmla="*/ 10000 h 10000"/>
              <a:gd name="connsiteX360" fmla="*/ 7258 w 10000"/>
              <a:gd name="connsiteY360" fmla="*/ 10000 h 10000"/>
              <a:gd name="connsiteX361" fmla="*/ 7223 w 10000"/>
              <a:gd name="connsiteY361" fmla="*/ 10000 h 10000"/>
              <a:gd name="connsiteX362" fmla="*/ 7187 w 10000"/>
              <a:gd name="connsiteY362" fmla="*/ 10000 h 10000"/>
              <a:gd name="connsiteX363" fmla="*/ 7153 w 10000"/>
              <a:gd name="connsiteY363" fmla="*/ 10000 h 10000"/>
              <a:gd name="connsiteX364" fmla="*/ 7118 w 10000"/>
              <a:gd name="connsiteY364" fmla="*/ 10000 h 10000"/>
              <a:gd name="connsiteX365" fmla="*/ 7082 w 10000"/>
              <a:gd name="connsiteY365" fmla="*/ 10000 h 10000"/>
              <a:gd name="connsiteX366" fmla="*/ 7048 w 10000"/>
              <a:gd name="connsiteY366" fmla="*/ 10000 h 10000"/>
              <a:gd name="connsiteX367" fmla="*/ 7011 w 10000"/>
              <a:gd name="connsiteY367" fmla="*/ 10000 h 10000"/>
              <a:gd name="connsiteX368" fmla="*/ 6995 w 10000"/>
              <a:gd name="connsiteY368" fmla="*/ 10000 h 10000"/>
              <a:gd name="connsiteX369" fmla="*/ 6960 w 10000"/>
              <a:gd name="connsiteY369" fmla="*/ 10000 h 10000"/>
              <a:gd name="connsiteX370" fmla="*/ 6924 w 10000"/>
              <a:gd name="connsiteY370" fmla="*/ 10000 h 10000"/>
              <a:gd name="connsiteX371" fmla="*/ 6890 w 10000"/>
              <a:gd name="connsiteY371" fmla="*/ 10000 h 10000"/>
              <a:gd name="connsiteX372" fmla="*/ 6853 w 10000"/>
              <a:gd name="connsiteY372" fmla="*/ 10000 h 10000"/>
              <a:gd name="connsiteX373" fmla="*/ 6819 w 10000"/>
              <a:gd name="connsiteY373" fmla="*/ 10000 h 10000"/>
              <a:gd name="connsiteX374" fmla="*/ 6782 w 10000"/>
              <a:gd name="connsiteY374" fmla="*/ 10000 h 10000"/>
              <a:gd name="connsiteX375" fmla="*/ 6748 w 10000"/>
              <a:gd name="connsiteY375" fmla="*/ 10000 h 10000"/>
              <a:gd name="connsiteX376" fmla="*/ 6715 w 10000"/>
              <a:gd name="connsiteY376" fmla="*/ 10000 h 10000"/>
              <a:gd name="connsiteX377" fmla="*/ 6695 w 10000"/>
              <a:gd name="connsiteY377" fmla="*/ 10000 h 10000"/>
              <a:gd name="connsiteX378" fmla="*/ 6660 w 10000"/>
              <a:gd name="connsiteY378" fmla="*/ 10000 h 10000"/>
              <a:gd name="connsiteX379" fmla="*/ 6626 w 10000"/>
              <a:gd name="connsiteY379" fmla="*/ 10000 h 10000"/>
              <a:gd name="connsiteX380" fmla="*/ 6590 w 10000"/>
              <a:gd name="connsiteY380" fmla="*/ 10000 h 10000"/>
              <a:gd name="connsiteX381" fmla="*/ 6555 w 10000"/>
              <a:gd name="connsiteY381" fmla="*/ 10000 h 10000"/>
              <a:gd name="connsiteX382" fmla="*/ 6521 w 10000"/>
              <a:gd name="connsiteY382" fmla="*/ 10000 h 10000"/>
              <a:gd name="connsiteX383" fmla="*/ 6487 w 10000"/>
              <a:gd name="connsiteY383" fmla="*/ 10000 h 10000"/>
              <a:gd name="connsiteX384" fmla="*/ 6448 w 10000"/>
              <a:gd name="connsiteY384" fmla="*/ 10000 h 10000"/>
              <a:gd name="connsiteX385" fmla="*/ 6414 w 10000"/>
              <a:gd name="connsiteY385" fmla="*/ 10000 h 10000"/>
              <a:gd name="connsiteX386" fmla="*/ 6397 w 10000"/>
              <a:gd name="connsiteY386" fmla="*/ 10000 h 10000"/>
              <a:gd name="connsiteX387" fmla="*/ 6361 w 10000"/>
              <a:gd name="connsiteY387" fmla="*/ 10000 h 10000"/>
              <a:gd name="connsiteX388" fmla="*/ 6326 w 10000"/>
              <a:gd name="connsiteY388" fmla="*/ 10000 h 10000"/>
              <a:gd name="connsiteX389" fmla="*/ 6292 w 10000"/>
              <a:gd name="connsiteY389" fmla="*/ 10000 h 10000"/>
              <a:gd name="connsiteX390" fmla="*/ 6255 w 10000"/>
              <a:gd name="connsiteY390" fmla="*/ 10000 h 10000"/>
              <a:gd name="connsiteX391" fmla="*/ 6221 w 10000"/>
              <a:gd name="connsiteY391" fmla="*/ 10000 h 10000"/>
              <a:gd name="connsiteX392" fmla="*/ 6187 w 10000"/>
              <a:gd name="connsiteY392" fmla="*/ 10000 h 10000"/>
              <a:gd name="connsiteX393" fmla="*/ 6152 w 10000"/>
              <a:gd name="connsiteY393" fmla="*/ 10000 h 10000"/>
              <a:gd name="connsiteX394" fmla="*/ 6114 w 10000"/>
              <a:gd name="connsiteY394" fmla="*/ 10000 h 10000"/>
              <a:gd name="connsiteX395" fmla="*/ 6079 w 10000"/>
              <a:gd name="connsiteY395" fmla="*/ 10000 h 10000"/>
              <a:gd name="connsiteX396" fmla="*/ 6063 w 10000"/>
              <a:gd name="connsiteY396" fmla="*/ 10000 h 10000"/>
              <a:gd name="connsiteX397" fmla="*/ 6027 w 10000"/>
              <a:gd name="connsiteY397" fmla="*/ 10000 h 10000"/>
              <a:gd name="connsiteX398" fmla="*/ 5994 w 10000"/>
              <a:gd name="connsiteY398" fmla="*/ 10000 h 10000"/>
              <a:gd name="connsiteX399" fmla="*/ 5958 w 10000"/>
              <a:gd name="connsiteY399" fmla="*/ 10000 h 10000"/>
              <a:gd name="connsiteX400" fmla="*/ 5921 w 10000"/>
              <a:gd name="connsiteY400" fmla="*/ 10000 h 10000"/>
              <a:gd name="connsiteX401" fmla="*/ 5887 w 10000"/>
              <a:gd name="connsiteY401" fmla="*/ 10000 h 10000"/>
              <a:gd name="connsiteX402" fmla="*/ 5852 w 10000"/>
              <a:gd name="connsiteY402" fmla="*/ 10000 h 10000"/>
              <a:gd name="connsiteX403" fmla="*/ 5818 w 10000"/>
              <a:gd name="connsiteY403" fmla="*/ 10000 h 10000"/>
              <a:gd name="connsiteX404" fmla="*/ 5782 w 10000"/>
              <a:gd name="connsiteY404" fmla="*/ 10000 h 10000"/>
              <a:gd name="connsiteX405" fmla="*/ 5765 w 10000"/>
              <a:gd name="connsiteY405" fmla="*/ 10000 h 10000"/>
              <a:gd name="connsiteX406" fmla="*/ 5729 w 10000"/>
              <a:gd name="connsiteY406" fmla="*/ 10000 h 10000"/>
              <a:gd name="connsiteX407" fmla="*/ 5693 w 10000"/>
              <a:gd name="connsiteY407" fmla="*/ 10000 h 10000"/>
              <a:gd name="connsiteX408" fmla="*/ 5660 w 10000"/>
              <a:gd name="connsiteY408" fmla="*/ 10000 h 10000"/>
              <a:gd name="connsiteX409" fmla="*/ 5626 w 10000"/>
              <a:gd name="connsiteY409" fmla="*/ 10000 h 10000"/>
              <a:gd name="connsiteX410" fmla="*/ 5587 w 10000"/>
              <a:gd name="connsiteY410" fmla="*/ 10000 h 10000"/>
              <a:gd name="connsiteX411" fmla="*/ 5553 w 10000"/>
              <a:gd name="connsiteY411" fmla="*/ 10000 h 10000"/>
              <a:gd name="connsiteX412" fmla="*/ 5518 w 10000"/>
              <a:gd name="connsiteY412" fmla="*/ 10000 h 10000"/>
              <a:gd name="connsiteX413" fmla="*/ 5484 w 10000"/>
              <a:gd name="connsiteY413" fmla="*/ 10000 h 10000"/>
              <a:gd name="connsiteX414" fmla="*/ 5464 w 10000"/>
              <a:gd name="connsiteY414" fmla="*/ 10000 h 10000"/>
              <a:gd name="connsiteX415" fmla="*/ 5431 w 10000"/>
              <a:gd name="connsiteY415" fmla="*/ 10000 h 10000"/>
              <a:gd name="connsiteX416" fmla="*/ 5393 w 10000"/>
              <a:gd name="connsiteY416" fmla="*/ 10000 h 10000"/>
              <a:gd name="connsiteX417" fmla="*/ 5360 w 10000"/>
              <a:gd name="connsiteY417" fmla="*/ 10000 h 10000"/>
              <a:gd name="connsiteX418" fmla="*/ 5326 w 10000"/>
              <a:gd name="connsiteY418" fmla="*/ 10000 h 10000"/>
              <a:gd name="connsiteX419" fmla="*/ 5290 w 10000"/>
              <a:gd name="connsiteY419" fmla="*/ 10000 h 10000"/>
              <a:gd name="connsiteX420" fmla="*/ 5255 w 10000"/>
              <a:gd name="connsiteY420" fmla="*/ 10000 h 10000"/>
              <a:gd name="connsiteX421" fmla="*/ 5218 w 10000"/>
              <a:gd name="connsiteY421" fmla="*/ 10000 h 10000"/>
              <a:gd name="connsiteX422" fmla="*/ 5184 w 10000"/>
              <a:gd name="connsiteY422" fmla="*/ 10000 h 10000"/>
              <a:gd name="connsiteX423" fmla="*/ 5150 w 10000"/>
              <a:gd name="connsiteY423" fmla="*/ 10000 h 10000"/>
              <a:gd name="connsiteX424" fmla="*/ 5132 w 10000"/>
              <a:gd name="connsiteY424" fmla="*/ 10000 h 10000"/>
              <a:gd name="connsiteX425" fmla="*/ 5097 w 10000"/>
              <a:gd name="connsiteY425" fmla="*/ 10000 h 10000"/>
              <a:gd name="connsiteX426" fmla="*/ 5061 w 10000"/>
              <a:gd name="connsiteY426" fmla="*/ 10000 h 10000"/>
              <a:gd name="connsiteX427" fmla="*/ 5026 w 10000"/>
              <a:gd name="connsiteY427" fmla="*/ 10000 h 10000"/>
              <a:gd name="connsiteX428" fmla="*/ 4990 w 10000"/>
              <a:gd name="connsiteY428" fmla="*/ 10000 h 10000"/>
              <a:gd name="connsiteX429" fmla="*/ 4956 w 10000"/>
              <a:gd name="connsiteY429" fmla="*/ 10000 h 10000"/>
              <a:gd name="connsiteX430" fmla="*/ 4921 w 10000"/>
              <a:gd name="connsiteY430" fmla="*/ 10000 h 10000"/>
              <a:gd name="connsiteX431" fmla="*/ 4885 w 10000"/>
              <a:gd name="connsiteY431" fmla="*/ 10000 h 10000"/>
              <a:gd name="connsiteX432" fmla="*/ 4850 w 10000"/>
              <a:gd name="connsiteY432" fmla="*/ 10000 h 10000"/>
              <a:gd name="connsiteX433" fmla="*/ 4832 w 10000"/>
              <a:gd name="connsiteY433" fmla="*/ 10000 h 10000"/>
              <a:gd name="connsiteX434" fmla="*/ 4798 w 10000"/>
              <a:gd name="connsiteY434" fmla="*/ 10000 h 10000"/>
              <a:gd name="connsiteX435" fmla="*/ 4763 w 10000"/>
              <a:gd name="connsiteY435" fmla="*/ 10000 h 10000"/>
              <a:gd name="connsiteX436" fmla="*/ 4727 w 10000"/>
              <a:gd name="connsiteY436" fmla="*/ 10000 h 10000"/>
              <a:gd name="connsiteX437" fmla="*/ 4692 w 10000"/>
              <a:gd name="connsiteY437" fmla="*/ 10000 h 10000"/>
              <a:gd name="connsiteX438" fmla="*/ 4656 w 10000"/>
              <a:gd name="connsiteY438" fmla="*/ 10000 h 10000"/>
              <a:gd name="connsiteX439" fmla="*/ 4623 w 10000"/>
              <a:gd name="connsiteY439" fmla="*/ 10000 h 10000"/>
              <a:gd name="connsiteX440" fmla="*/ 4587 w 10000"/>
              <a:gd name="connsiteY440" fmla="*/ 10000 h 10000"/>
              <a:gd name="connsiteX441" fmla="*/ 4552 w 10000"/>
              <a:gd name="connsiteY441" fmla="*/ 10000 h 10000"/>
              <a:gd name="connsiteX442" fmla="*/ 4518 w 10000"/>
              <a:gd name="connsiteY442" fmla="*/ 10000 h 10000"/>
              <a:gd name="connsiteX443" fmla="*/ 4498 w 10000"/>
              <a:gd name="connsiteY443" fmla="*/ 10000 h 10000"/>
              <a:gd name="connsiteX444" fmla="*/ 4465 w 10000"/>
              <a:gd name="connsiteY444" fmla="*/ 10000 h 10000"/>
              <a:gd name="connsiteX445" fmla="*/ 4429 w 10000"/>
              <a:gd name="connsiteY445" fmla="*/ 10000 h 10000"/>
              <a:gd name="connsiteX446" fmla="*/ 4395 w 10000"/>
              <a:gd name="connsiteY446" fmla="*/ 10000 h 10000"/>
              <a:gd name="connsiteX447" fmla="*/ 4356 w 10000"/>
              <a:gd name="connsiteY447" fmla="*/ 10000 h 10000"/>
              <a:gd name="connsiteX448" fmla="*/ 4323 w 10000"/>
              <a:gd name="connsiteY448" fmla="*/ 10000 h 10000"/>
              <a:gd name="connsiteX449" fmla="*/ 4289 w 10000"/>
              <a:gd name="connsiteY449" fmla="*/ 10000 h 10000"/>
              <a:gd name="connsiteX450" fmla="*/ 4253 w 10000"/>
              <a:gd name="connsiteY450" fmla="*/ 10000 h 10000"/>
              <a:gd name="connsiteX451" fmla="*/ 4218 w 10000"/>
              <a:gd name="connsiteY451" fmla="*/ 10000 h 10000"/>
              <a:gd name="connsiteX452" fmla="*/ 4200 w 10000"/>
              <a:gd name="connsiteY452" fmla="*/ 10000 h 10000"/>
              <a:gd name="connsiteX453" fmla="*/ 4164 w 10000"/>
              <a:gd name="connsiteY453" fmla="*/ 10000 h 10000"/>
              <a:gd name="connsiteX454" fmla="*/ 4129 w 10000"/>
              <a:gd name="connsiteY454" fmla="*/ 10000 h 10000"/>
              <a:gd name="connsiteX455" fmla="*/ 4095 w 10000"/>
              <a:gd name="connsiteY455" fmla="*/ 10000 h 10000"/>
              <a:gd name="connsiteX456" fmla="*/ 4061 w 10000"/>
              <a:gd name="connsiteY456" fmla="*/ 10000 h 10000"/>
              <a:gd name="connsiteX457" fmla="*/ 4024 w 10000"/>
              <a:gd name="connsiteY457" fmla="*/ 10000 h 10000"/>
              <a:gd name="connsiteX458" fmla="*/ 3989 w 10000"/>
              <a:gd name="connsiteY458" fmla="*/ 10000 h 10000"/>
              <a:gd name="connsiteX459" fmla="*/ 3953 w 10000"/>
              <a:gd name="connsiteY459" fmla="*/ 10000 h 10000"/>
              <a:gd name="connsiteX460" fmla="*/ 3919 w 10000"/>
              <a:gd name="connsiteY460" fmla="*/ 10000 h 10000"/>
              <a:gd name="connsiteX461" fmla="*/ 3902 w 10000"/>
              <a:gd name="connsiteY461" fmla="*/ 10000 h 10000"/>
              <a:gd name="connsiteX462" fmla="*/ 3868 w 10000"/>
              <a:gd name="connsiteY462" fmla="*/ 10000 h 10000"/>
              <a:gd name="connsiteX463" fmla="*/ 3829 w 10000"/>
              <a:gd name="connsiteY463" fmla="*/ 10000 h 10000"/>
              <a:gd name="connsiteX464" fmla="*/ 3795 w 10000"/>
              <a:gd name="connsiteY464" fmla="*/ 10000 h 10000"/>
              <a:gd name="connsiteX465" fmla="*/ 3761 w 10000"/>
              <a:gd name="connsiteY465" fmla="*/ 10000 h 10000"/>
              <a:gd name="connsiteX466" fmla="*/ 3726 w 10000"/>
              <a:gd name="connsiteY466" fmla="*/ 10000 h 10000"/>
              <a:gd name="connsiteX467" fmla="*/ 3690 w 10000"/>
              <a:gd name="connsiteY467" fmla="*/ 10000 h 10000"/>
              <a:gd name="connsiteX468" fmla="*/ 3657 w 10000"/>
              <a:gd name="connsiteY468" fmla="*/ 10000 h 10000"/>
              <a:gd name="connsiteX469" fmla="*/ 3621 w 10000"/>
              <a:gd name="connsiteY469" fmla="*/ 10000 h 10000"/>
              <a:gd name="connsiteX470" fmla="*/ 3586 w 10000"/>
              <a:gd name="connsiteY470" fmla="*/ 10000 h 10000"/>
              <a:gd name="connsiteX471" fmla="*/ 3568 w 10000"/>
              <a:gd name="connsiteY471" fmla="*/ 10000 h 10000"/>
              <a:gd name="connsiteX472" fmla="*/ 3534 w 10000"/>
              <a:gd name="connsiteY472" fmla="*/ 10000 h 10000"/>
              <a:gd name="connsiteX473" fmla="*/ 3495 w 10000"/>
              <a:gd name="connsiteY473" fmla="*/ 10000 h 10000"/>
              <a:gd name="connsiteX474" fmla="*/ 3461 w 10000"/>
              <a:gd name="connsiteY474" fmla="*/ 10000 h 10000"/>
              <a:gd name="connsiteX475" fmla="*/ 3427 w 10000"/>
              <a:gd name="connsiteY475" fmla="*/ 10000 h 10000"/>
              <a:gd name="connsiteX476" fmla="*/ 3392 w 10000"/>
              <a:gd name="connsiteY476" fmla="*/ 10000 h 10000"/>
              <a:gd name="connsiteX477" fmla="*/ 3356 w 10000"/>
              <a:gd name="connsiteY477" fmla="*/ 10000 h 10000"/>
              <a:gd name="connsiteX478" fmla="*/ 3321 w 10000"/>
              <a:gd name="connsiteY478" fmla="*/ 10000 h 10000"/>
              <a:gd name="connsiteX479" fmla="*/ 3287 w 10000"/>
              <a:gd name="connsiteY479" fmla="*/ 10000 h 10000"/>
              <a:gd name="connsiteX480" fmla="*/ 3268 w 10000"/>
              <a:gd name="connsiteY480" fmla="*/ 10000 h 10000"/>
              <a:gd name="connsiteX481" fmla="*/ 3234 w 10000"/>
              <a:gd name="connsiteY481" fmla="*/ 10000 h 10000"/>
              <a:gd name="connsiteX482" fmla="*/ 3200 w 10000"/>
              <a:gd name="connsiteY482" fmla="*/ 10000 h 10000"/>
              <a:gd name="connsiteX483" fmla="*/ 3163 w 10000"/>
              <a:gd name="connsiteY483" fmla="*/ 10000 h 10000"/>
              <a:gd name="connsiteX484" fmla="*/ 3129 w 10000"/>
              <a:gd name="connsiteY484" fmla="*/ 10000 h 10000"/>
              <a:gd name="connsiteX485" fmla="*/ 3092 w 10000"/>
              <a:gd name="connsiteY485" fmla="*/ 10000 h 10000"/>
              <a:gd name="connsiteX486" fmla="*/ 3058 w 10000"/>
              <a:gd name="connsiteY486" fmla="*/ 10000 h 10000"/>
              <a:gd name="connsiteX487" fmla="*/ 3023 w 10000"/>
              <a:gd name="connsiteY487" fmla="*/ 10000 h 10000"/>
              <a:gd name="connsiteX488" fmla="*/ 2987 w 10000"/>
              <a:gd name="connsiteY488" fmla="*/ 10000 h 10000"/>
              <a:gd name="connsiteX489" fmla="*/ 2969 w 10000"/>
              <a:gd name="connsiteY489" fmla="*/ 10000 h 10000"/>
              <a:gd name="connsiteX490" fmla="*/ 2934 w 10000"/>
              <a:gd name="connsiteY490" fmla="*/ 10000 h 10000"/>
              <a:gd name="connsiteX491" fmla="*/ 2900 w 10000"/>
              <a:gd name="connsiteY491" fmla="*/ 10000 h 10000"/>
              <a:gd name="connsiteX492" fmla="*/ 2865 w 10000"/>
              <a:gd name="connsiteY492" fmla="*/ 10000 h 10000"/>
              <a:gd name="connsiteX493" fmla="*/ 2829 w 10000"/>
              <a:gd name="connsiteY493" fmla="*/ 10000 h 10000"/>
              <a:gd name="connsiteX494" fmla="*/ 2795 w 10000"/>
              <a:gd name="connsiteY494" fmla="*/ 10000 h 10000"/>
              <a:gd name="connsiteX495" fmla="*/ 2760 w 10000"/>
              <a:gd name="connsiteY495" fmla="*/ 10000 h 10000"/>
              <a:gd name="connsiteX496" fmla="*/ 2724 w 10000"/>
              <a:gd name="connsiteY496" fmla="*/ 10000 h 10000"/>
              <a:gd name="connsiteX497" fmla="*/ 2687 w 10000"/>
              <a:gd name="connsiteY497" fmla="*/ 10000 h 10000"/>
              <a:gd name="connsiteX498" fmla="*/ 2653 w 10000"/>
              <a:gd name="connsiteY498" fmla="*/ 10000 h 10000"/>
              <a:gd name="connsiteX499" fmla="*/ 2637 w 10000"/>
              <a:gd name="connsiteY499" fmla="*/ 10000 h 10000"/>
              <a:gd name="connsiteX500" fmla="*/ 2600 w 10000"/>
              <a:gd name="connsiteY500" fmla="*/ 10000 h 10000"/>
              <a:gd name="connsiteX501" fmla="*/ 2564 w 10000"/>
              <a:gd name="connsiteY501" fmla="*/ 10000 h 10000"/>
              <a:gd name="connsiteX502" fmla="*/ 2531 w 10000"/>
              <a:gd name="connsiteY502" fmla="*/ 10000 h 10000"/>
              <a:gd name="connsiteX503" fmla="*/ 2497 w 10000"/>
              <a:gd name="connsiteY503" fmla="*/ 10000 h 10000"/>
              <a:gd name="connsiteX504" fmla="*/ 2460 w 10000"/>
              <a:gd name="connsiteY504" fmla="*/ 10000 h 10000"/>
              <a:gd name="connsiteX505" fmla="*/ 2426 w 10000"/>
              <a:gd name="connsiteY505" fmla="*/ 10000 h 10000"/>
              <a:gd name="connsiteX506" fmla="*/ 2392 w 10000"/>
              <a:gd name="connsiteY506" fmla="*/ 10000 h 10000"/>
              <a:gd name="connsiteX507" fmla="*/ 2353 w 10000"/>
              <a:gd name="connsiteY507" fmla="*/ 10000 h 10000"/>
              <a:gd name="connsiteX508" fmla="*/ 2337 w 10000"/>
              <a:gd name="connsiteY508" fmla="*/ 10000 h 10000"/>
              <a:gd name="connsiteX509" fmla="*/ 2303 w 10000"/>
              <a:gd name="connsiteY509" fmla="*/ 10000 h 10000"/>
              <a:gd name="connsiteX510" fmla="*/ 2268 w 10000"/>
              <a:gd name="connsiteY510" fmla="*/ 10000 h 10000"/>
              <a:gd name="connsiteX511" fmla="*/ 2231 w 10000"/>
              <a:gd name="connsiteY511" fmla="*/ 10000 h 10000"/>
              <a:gd name="connsiteX512" fmla="*/ 2197 w 10000"/>
              <a:gd name="connsiteY512" fmla="*/ 10000 h 10000"/>
              <a:gd name="connsiteX513" fmla="*/ 2163 w 10000"/>
              <a:gd name="connsiteY513" fmla="*/ 10000 h 10000"/>
              <a:gd name="connsiteX514" fmla="*/ 2126 w 10000"/>
              <a:gd name="connsiteY514" fmla="*/ 10000 h 10000"/>
              <a:gd name="connsiteX515" fmla="*/ 2092 w 10000"/>
              <a:gd name="connsiteY515" fmla="*/ 10000 h 10000"/>
              <a:gd name="connsiteX516" fmla="*/ 2056 w 10000"/>
              <a:gd name="connsiteY516" fmla="*/ 10000 h 10000"/>
              <a:gd name="connsiteX517" fmla="*/ 2021 w 10000"/>
              <a:gd name="connsiteY517" fmla="*/ 10000 h 10000"/>
              <a:gd name="connsiteX518" fmla="*/ 2003 w 10000"/>
              <a:gd name="connsiteY518" fmla="*/ 10000 h 10000"/>
              <a:gd name="connsiteX519" fmla="*/ 1969 w 10000"/>
              <a:gd name="connsiteY519" fmla="*/ 10000 h 10000"/>
              <a:gd name="connsiteX520" fmla="*/ 1932 w 10000"/>
              <a:gd name="connsiteY520" fmla="*/ 10000 h 10000"/>
              <a:gd name="connsiteX521" fmla="*/ 1898 w 10000"/>
              <a:gd name="connsiteY521" fmla="*/ 10000 h 10000"/>
              <a:gd name="connsiteX522" fmla="*/ 1863 w 10000"/>
              <a:gd name="connsiteY522" fmla="*/ 10000 h 10000"/>
              <a:gd name="connsiteX523" fmla="*/ 1827 w 10000"/>
              <a:gd name="connsiteY523" fmla="*/ 10000 h 10000"/>
              <a:gd name="connsiteX524" fmla="*/ 1792 w 10000"/>
              <a:gd name="connsiteY524" fmla="*/ 10000 h 10000"/>
              <a:gd name="connsiteX525" fmla="*/ 1758 w 10000"/>
              <a:gd name="connsiteY525" fmla="*/ 10000 h 10000"/>
              <a:gd name="connsiteX526" fmla="*/ 1723 w 10000"/>
              <a:gd name="connsiteY526" fmla="*/ 10000 h 10000"/>
              <a:gd name="connsiteX527" fmla="*/ 1703 w 10000"/>
              <a:gd name="connsiteY527" fmla="*/ 10000 h 10000"/>
              <a:gd name="connsiteX528" fmla="*/ 1669 w 10000"/>
              <a:gd name="connsiteY528" fmla="*/ 10000 h 10000"/>
              <a:gd name="connsiteX529" fmla="*/ 1636 w 10000"/>
              <a:gd name="connsiteY529" fmla="*/ 10000 h 10000"/>
              <a:gd name="connsiteX530" fmla="*/ 1598 w 10000"/>
              <a:gd name="connsiteY530" fmla="*/ 10000 h 10000"/>
              <a:gd name="connsiteX531" fmla="*/ 1565 w 10000"/>
              <a:gd name="connsiteY531" fmla="*/ 10000 h 10000"/>
              <a:gd name="connsiteX532" fmla="*/ 1531 w 10000"/>
              <a:gd name="connsiteY532" fmla="*/ 10000 h 10000"/>
              <a:gd name="connsiteX533" fmla="*/ 1495 w 10000"/>
              <a:gd name="connsiteY533" fmla="*/ 10000 h 10000"/>
              <a:gd name="connsiteX534" fmla="*/ 1458 w 10000"/>
              <a:gd name="connsiteY534" fmla="*/ 10000 h 10000"/>
              <a:gd name="connsiteX535" fmla="*/ 1422 w 10000"/>
              <a:gd name="connsiteY535" fmla="*/ 10000 h 10000"/>
              <a:gd name="connsiteX536" fmla="*/ 1406 w 10000"/>
              <a:gd name="connsiteY536" fmla="*/ 10000 h 10000"/>
              <a:gd name="connsiteX537" fmla="*/ 1369 w 10000"/>
              <a:gd name="connsiteY537" fmla="*/ 10000 h 10000"/>
              <a:gd name="connsiteX538" fmla="*/ 1335 w 10000"/>
              <a:gd name="connsiteY538" fmla="*/ 10000 h 10000"/>
              <a:gd name="connsiteX539" fmla="*/ 1300 w 10000"/>
              <a:gd name="connsiteY539" fmla="*/ 10000 h 10000"/>
              <a:gd name="connsiteX540" fmla="*/ 1264 w 10000"/>
              <a:gd name="connsiteY540" fmla="*/ 10000 h 10000"/>
              <a:gd name="connsiteX541" fmla="*/ 1231 w 10000"/>
              <a:gd name="connsiteY541" fmla="*/ 10000 h 10000"/>
              <a:gd name="connsiteX542" fmla="*/ 1195 w 10000"/>
              <a:gd name="connsiteY542" fmla="*/ 10000 h 10000"/>
              <a:gd name="connsiteX543" fmla="*/ 1161 w 10000"/>
              <a:gd name="connsiteY543" fmla="*/ 10000 h 10000"/>
              <a:gd name="connsiteX544" fmla="*/ 1122 w 10000"/>
              <a:gd name="connsiteY544" fmla="*/ 10000 h 10000"/>
              <a:gd name="connsiteX545" fmla="*/ 1089 w 10000"/>
              <a:gd name="connsiteY545" fmla="*/ 10000 h 10000"/>
              <a:gd name="connsiteX546" fmla="*/ 1071 w 10000"/>
              <a:gd name="connsiteY546" fmla="*/ 10000 h 10000"/>
              <a:gd name="connsiteX547" fmla="*/ 1037 w 10000"/>
              <a:gd name="connsiteY547" fmla="*/ 10000 h 10000"/>
              <a:gd name="connsiteX548" fmla="*/ 1003 w 10000"/>
              <a:gd name="connsiteY548" fmla="*/ 10000 h 10000"/>
              <a:gd name="connsiteX549" fmla="*/ 966 w 10000"/>
              <a:gd name="connsiteY549" fmla="*/ 10000 h 10000"/>
              <a:gd name="connsiteX550" fmla="*/ 931 w 10000"/>
              <a:gd name="connsiteY550" fmla="*/ 10000 h 10000"/>
              <a:gd name="connsiteX551" fmla="*/ 895 w 10000"/>
              <a:gd name="connsiteY551" fmla="*/ 10000 h 10000"/>
              <a:gd name="connsiteX552" fmla="*/ 861 w 10000"/>
              <a:gd name="connsiteY552" fmla="*/ 10000 h 10000"/>
              <a:gd name="connsiteX553" fmla="*/ 828 w 10000"/>
              <a:gd name="connsiteY553" fmla="*/ 10000 h 10000"/>
              <a:gd name="connsiteX554" fmla="*/ 790 w 10000"/>
              <a:gd name="connsiteY554" fmla="*/ 10000 h 10000"/>
              <a:gd name="connsiteX555" fmla="*/ 774 w 10000"/>
              <a:gd name="connsiteY555" fmla="*/ 10000 h 10000"/>
              <a:gd name="connsiteX556" fmla="*/ 737 w 10000"/>
              <a:gd name="connsiteY556" fmla="*/ 10000 h 10000"/>
              <a:gd name="connsiteX557" fmla="*/ 703 w 10000"/>
              <a:gd name="connsiteY557" fmla="*/ 10000 h 10000"/>
              <a:gd name="connsiteX558" fmla="*/ 668 w 10000"/>
              <a:gd name="connsiteY558" fmla="*/ 10000 h 10000"/>
              <a:gd name="connsiteX559" fmla="*/ 634 w 10000"/>
              <a:gd name="connsiteY559" fmla="*/ 10000 h 10000"/>
              <a:gd name="connsiteX560" fmla="*/ 597 w 10000"/>
              <a:gd name="connsiteY560" fmla="*/ 10000 h 10000"/>
              <a:gd name="connsiteX561" fmla="*/ 561 w 10000"/>
              <a:gd name="connsiteY561" fmla="*/ 10000 h 10000"/>
              <a:gd name="connsiteX562" fmla="*/ 527 w 10000"/>
              <a:gd name="connsiteY562" fmla="*/ 10000 h 10000"/>
              <a:gd name="connsiteX563" fmla="*/ 492 w 10000"/>
              <a:gd name="connsiteY563" fmla="*/ 10000 h 10000"/>
              <a:gd name="connsiteX564" fmla="*/ 474 w 10000"/>
              <a:gd name="connsiteY564" fmla="*/ 10000 h 10000"/>
              <a:gd name="connsiteX565" fmla="*/ 439 w 10000"/>
              <a:gd name="connsiteY565" fmla="*/ 10000 h 10000"/>
              <a:gd name="connsiteX566" fmla="*/ 403 w 10000"/>
              <a:gd name="connsiteY566" fmla="*/ 10000 h 10000"/>
              <a:gd name="connsiteX567" fmla="*/ 369 w 10000"/>
              <a:gd name="connsiteY567" fmla="*/ 10000 h 10000"/>
              <a:gd name="connsiteX568" fmla="*/ 334 w 10000"/>
              <a:gd name="connsiteY568" fmla="*/ 10000 h 10000"/>
              <a:gd name="connsiteX569" fmla="*/ 300 w 10000"/>
              <a:gd name="connsiteY569" fmla="*/ 10000 h 10000"/>
              <a:gd name="connsiteX570" fmla="*/ 263 w 10000"/>
              <a:gd name="connsiteY570" fmla="*/ 10000 h 10000"/>
              <a:gd name="connsiteX571" fmla="*/ 227 w 10000"/>
              <a:gd name="connsiteY571" fmla="*/ 10000 h 10000"/>
              <a:gd name="connsiteX572" fmla="*/ 194 w 10000"/>
              <a:gd name="connsiteY572" fmla="*/ 10000 h 10000"/>
              <a:gd name="connsiteX573" fmla="*/ 158 w 10000"/>
              <a:gd name="connsiteY573" fmla="*/ 10000 h 10000"/>
              <a:gd name="connsiteX574" fmla="*/ 142 w 10000"/>
              <a:gd name="connsiteY574" fmla="*/ 10000 h 10000"/>
              <a:gd name="connsiteX575" fmla="*/ 105 w 10000"/>
              <a:gd name="connsiteY575" fmla="*/ 10000 h 10000"/>
              <a:gd name="connsiteX576" fmla="*/ 71 w 10000"/>
              <a:gd name="connsiteY576" fmla="*/ 10000 h 10000"/>
              <a:gd name="connsiteX577" fmla="*/ 34 w 10000"/>
              <a:gd name="connsiteY577" fmla="*/ 10000 h 10000"/>
              <a:gd name="connsiteX578" fmla="*/ 0 w 10000"/>
              <a:gd name="connsiteY578"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055 w 10000"/>
              <a:gd name="connsiteY262" fmla="*/ 1113 h 10000"/>
              <a:gd name="connsiteX263" fmla="*/ 9127 w 10000"/>
              <a:gd name="connsiteY263" fmla="*/ 1175 h 10000"/>
              <a:gd name="connsiteX264" fmla="*/ 9201 w 10000"/>
              <a:gd name="connsiteY264" fmla="*/ 991 h 10000"/>
              <a:gd name="connsiteX265" fmla="*/ 9263 w 10000"/>
              <a:gd name="connsiteY265" fmla="*/ 906 h 10000"/>
              <a:gd name="connsiteX266" fmla="*/ 9309 w 10000"/>
              <a:gd name="connsiteY266" fmla="*/ 983 h 10000"/>
              <a:gd name="connsiteX267" fmla="*/ 9400 w 10000"/>
              <a:gd name="connsiteY267" fmla="*/ 752 h 10000"/>
              <a:gd name="connsiteX268" fmla="*/ 9449 w 10000"/>
              <a:gd name="connsiteY268" fmla="*/ 841 h 10000"/>
              <a:gd name="connsiteX269" fmla="*/ 9496 w 10000"/>
              <a:gd name="connsiteY269" fmla="*/ 759 h 10000"/>
              <a:gd name="connsiteX270" fmla="*/ 9572 w 10000"/>
              <a:gd name="connsiteY270" fmla="*/ 642 h 10000"/>
              <a:gd name="connsiteX271" fmla="*/ 9647 w 10000"/>
              <a:gd name="connsiteY271" fmla="*/ 812 h 10000"/>
              <a:gd name="connsiteX272" fmla="*/ 9713 w 10000"/>
              <a:gd name="connsiteY272" fmla="*/ 680 h 10000"/>
              <a:gd name="connsiteX273" fmla="*/ 9767 w 10000"/>
              <a:gd name="connsiteY273" fmla="*/ 509 h 10000"/>
              <a:gd name="connsiteX274" fmla="*/ 9831 w 10000"/>
              <a:gd name="connsiteY274" fmla="*/ 545 h 10000"/>
              <a:gd name="connsiteX275" fmla="*/ 9860 w 10000"/>
              <a:gd name="connsiteY275" fmla="*/ 429 h 10000"/>
              <a:gd name="connsiteX276" fmla="*/ 9902 w 10000"/>
              <a:gd name="connsiteY276" fmla="*/ 368 h 10000"/>
              <a:gd name="connsiteX277" fmla="*/ 10000 w 10000"/>
              <a:gd name="connsiteY277" fmla="*/ 0 h 10000"/>
              <a:gd name="connsiteX278" fmla="*/ 9982 w 10000"/>
              <a:gd name="connsiteY278" fmla="*/ 10000 h 10000"/>
              <a:gd name="connsiteX279" fmla="*/ 9947 w 10000"/>
              <a:gd name="connsiteY279" fmla="*/ 10000 h 10000"/>
              <a:gd name="connsiteX280" fmla="*/ 9911 w 10000"/>
              <a:gd name="connsiteY280" fmla="*/ 10000 h 10000"/>
              <a:gd name="connsiteX281" fmla="*/ 9877 w 10000"/>
              <a:gd name="connsiteY281" fmla="*/ 10000 h 10000"/>
              <a:gd name="connsiteX282" fmla="*/ 9840 w 10000"/>
              <a:gd name="connsiteY282" fmla="*/ 10000 h 10000"/>
              <a:gd name="connsiteX283" fmla="*/ 9824 w 10000"/>
              <a:gd name="connsiteY283" fmla="*/ 10000 h 10000"/>
              <a:gd name="connsiteX284" fmla="*/ 9789 w 10000"/>
              <a:gd name="connsiteY284" fmla="*/ 10000 h 10000"/>
              <a:gd name="connsiteX285" fmla="*/ 9755 w 10000"/>
              <a:gd name="connsiteY285" fmla="*/ 10000 h 10000"/>
              <a:gd name="connsiteX286" fmla="*/ 9718 w 10000"/>
              <a:gd name="connsiteY286" fmla="*/ 10000 h 10000"/>
              <a:gd name="connsiteX287" fmla="*/ 9682 w 10000"/>
              <a:gd name="connsiteY287" fmla="*/ 10000 h 10000"/>
              <a:gd name="connsiteX288" fmla="*/ 9648 w 10000"/>
              <a:gd name="connsiteY288" fmla="*/ 10000 h 10000"/>
              <a:gd name="connsiteX289" fmla="*/ 9613 w 10000"/>
              <a:gd name="connsiteY289" fmla="*/ 10000 h 10000"/>
              <a:gd name="connsiteX290" fmla="*/ 9579 w 10000"/>
              <a:gd name="connsiteY290" fmla="*/ 10000 h 10000"/>
              <a:gd name="connsiteX291" fmla="*/ 9542 w 10000"/>
              <a:gd name="connsiteY291" fmla="*/ 10000 h 10000"/>
              <a:gd name="connsiteX292" fmla="*/ 9508 w 10000"/>
              <a:gd name="connsiteY292" fmla="*/ 10000 h 10000"/>
              <a:gd name="connsiteX293" fmla="*/ 9489 w 10000"/>
              <a:gd name="connsiteY293" fmla="*/ 10000 h 10000"/>
              <a:gd name="connsiteX294" fmla="*/ 9455 w 10000"/>
              <a:gd name="connsiteY294" fmla="*/ 10000 h 10000"/>
              <a:gd name="connsiteX295" fmla="*/ 9421 w 10000"/>
              <a:gd name="connsiteY295" fmla="*/ 10000 h 10000"/>
              <a:gd name="connsiteX296" fmla="*/ 9386 w 10000"/>
              <a:gd name="connsiteY296" fmla="*/ 10000 h 10000"/>
              <a:gd name="connsiteX297" fmla="*/ 9348 w 10000"/>
              <a:gd name="connsiteY297" fmla="*/ 10000 h 10000"/>
              <a:gd name="connsiteX298" fmla="*/ 9313 w 10000"/>
              <a:gd name="connsiteY298" fmla="*/ 10000 h 10000"/>
              <a:gd name="connsiteX299" fmla="*/ 9279 w 10000"/>
              <a:gd name="connsiteY299" fmla="*/ 10000 h 10000"/>
              <a:gd name="connsiteX300" fmla="*/ 9245 w 10000"/>
              <a:gd name="connsiteY300" fmla="*/ 10000 h 10000"/>
              <a:gd name="connsiteX301" fmla="*/ 9208 w 10000"/>
              <a:gd name="connsiteY301" fmla="*/ 10000 h 10000"/>
              <a:gd name="connsiteX302" fmla="*/ 9192 w 10000"/>
              <a:gd name="connsiteY302" fmla="*/ 10000 h 10000"/>
              <a:gd name="connsiteX303" fmla="*/ 9155 w 10000"/>
              <a:gd name="connsiteY303" fmla="*/ 10000 h 10000"/>
              <a:gd name="connsiteX304" fmla="*/ 9121 w 10000"/>
              <a:gd name="connsiteY304" fmla="*/ 10000 h 10000"/>
              <a:gd name="connsiteX305" fmla="*/ 9085 w 10000"/>
              <a:gd name="connsiteY305" fmla="*/ 10000 h 10000"/>
              <a:gd name="connsiteX306" fmla="*/ 9052 w 10000"/>
              <a:gd name="connsiteY306" fmla="*/ 10000 h 10000"/>
              <a:gd name="connsiteX307" fmla="*/ 9016 w 10000"/>
              <a:gd name="connsiteY307" fmla="*/ 10000 h 10000"/>
              <a:gd name="connsiteX308" fmla="*/ 8979 w 10000"/>
              <a:gd name="connsiteY308" fmla="*/ 10000 h 10000"/>
              <a:gd name="connsiteX309" fmla="*/ 8945 w 10000"/>
              <a:gd name="connsiteY309" fmla="*/ 10000 h 10000"/>
              <a:gd name="connsiteX310" fmla="*/ 8910 w 10000"/>
              <a:gd name="connsiteY310" fmla="*/ 10000 h 10000"/>
              <a:gd name="connsiteX311" fmla="*/ 8894 w 10000"/>
              <a:gd name="connsiteY311" fmla="*/ 10000 h 10000"/>
              <a:gd name="connsiteX312" fmla="*/ 8858 w 10000"/>
              <a:gd name="connsiteY312" fmla="*/ 10000 h 10000"/>
              <a:gd name="connsiteX313" fmla="*/ 8821 w 10000"/>
              <a:gd name="connsiteY313" fmla="*/ 10000 h 10000"/>
              <a:gd name="connsiteX314" fmla="*/ 8787 w 10000"/>
              <a:gd name="connsiteY314" fmla="*/ 10000 h 10000"/>
              <a:gd name="connsiteX315" fmla="*/ 8752 w 10000"/>
              <a:gd name="connsiteY315" fmla="*/ 10000 h 10000"/>
              <a:gd name="connsiteX316" fmla="*/ 8718 w 10000"/>
              <a:gd name="connsiteY316" fmla="*/ 10000 h 10000"/>
              <a:gd name="connsiteX317" fmla="*/ 8681 w 10000"/>
              <a:gd name="connsiteY317" fmla="*/ 10000 h 10000"/>
              <a:gd name="connsiteX318" fmla="*/ 8647 w 10000"/>
              <a:gd name="connsiteY318" fmla="*/ 10000 h 10000"/>
              <a:gd name="connsiteX319" fmla="*/ 8613 w 10000"/>
              <a:gd name="connsiteY319" fmla="*/ 10000 h 10000"/>
              <a:gd name="connsiteX320" fmla="*/ 8576 w 10000"/>
              <a:gd name="connsiteY320" fmla="*/ 10000 h 10000"/>
              <a:gd name="connsiteX321" fmla="*/ 8560 w 10000"/>
              <a:gd name="connsiteY321" fmla="*/ 10000 h 10000"/>
              <a:gd name="connsiteX322" fmla="*/ 8524 w 10000"/>
              <a:gd name="connsiteY322" fmla="*/ 10000 h 10000"/>
              <a:gd name="connsiteX323" fmla="*/ 8487 w 10000"/>
              <a:gd name="connsiteY323" fmla="*/ 10000 h 10000"/>
              <a:gd name="connsiteX324" fmla="*/ 8451 w 10000"/>
              <a:gd name="connsiteY324" fmla="*/ 10000 h 10000"/>
              <a:gd name="connsiteX325" fmla="*/ 8418 w 10000"/>
              <a:gd name="connsiteY325" fmla="*/ 10000 h 10000"/>
              <a:gd name="connsiteX326" fmla="*/ 8384 w 10000"/>
              <a:gd name="connsiteY326" fmla="*/ 10000 h 10000"/>
              <a:gd name="connsiteX327" fmla="*/ 8347 w 10000"/>
              <a:gd name="connsiteY327" fmla="*/ 10000 h 10000"/>
              <a:gd name="connsiteX328" fmla="*/ 8313 w 10000"/>
              <a:gd name="connsiteY328" fmla="*/ 10000 h 10000"/>
              <a:gd name="connsiteX329" fmla="*/ 8277 w 10000"/>
              <a:gd name="connsiteY329" fmla="*/ 10000 h 10000"/>
              <a:gd name="connsiteX330" fmla="*/ 8260 w 10000"/>
              <a:gd name="connsiteY330" fmla="*/ 10000 h 10000"/>
              <a:gd name="connsiteX331" fmla="*/ 8224 w 10000"/>
              <a:gd name="connsiteY331" fmla="*/ 10000 h 10000"/>
              <a:gd name="connsiteX332" fmla="*/ 8190 w 10000"/>
              <a:gd name="connsiteY332" fmla="*/ 10000 h 10000"/>
              <a:gd name="connsiteX333" fmla="*/ 8155 w 10000"/>
              <a:gd name="connsiteY333" fmla="*/ 10000 h 10000"/>
              <a:gd name="connsiteX334" fmla="*/ 8119 w 10000"/>
              <a:gd name="connsiteY334" fmla="*/ 10000 h 10000"/>
              <a:gd name="connsiteX335" fmla="*/ 8084 w 10000"/>
              <a:gd name="connsiteY335" fmla="*/ 10000 h 10000"/>
              <a:gd name="connsiteX336" fmla="*/ 8048 w 10000"/>
              <a:gd name="connsiteY336" fmla="*/ 10000 h 10000"/>
              <a:gd name="connsiteX337" fmla="*/ 8013 w 10000"/>
              <a:gd name="connsiteY337" fmla="*/ 10000 h 10000"/>
              <a:gd name="connsiteX338" fmla="*/ 7979 w 10000"/>
              <a:gd name="connsiteY338" fmla="*/ 10000 h 10000"/>
              <a:gd name="connsiteX339" fmla="*/ 7961 w 10000"/>
              <a:gd name="connsiteY339" fmla="*/ 10000 h 10000"/>
              <a:gd name="connsiteX340" fmla="*/ 7924 w 10000"/>
              <a:gd name="connsiteY340" fmla="*/ 10000 h 10000"/>
              <a:gd name="connsiteX341" fmla="*/ 7890 w 10000"/>
              <a:gd name="connsiteY341" fmla="*/ 10000 h 10000"/>
              <a:gd name="connsiteX342" fmla="*/ 7857 w 10000"/>
              <a:gd name="connsiteY342" fmla="*/ 10000 h 10000"/>
              <a:gd name="connsiteX343" fmla="*/ 7819 w 10000"/>
              <a:gd name="connsiteY343" fmla="*/ 10000 h 10000"/>
              <a:gd name="connsiteX344" fmla="*/ 7785 w 10000"/>
              <a:gd name="connsiteY344" fmla="*/ 10000 h 10000"/>
              <a:gd name="connsiteX345" fmla="*/ 7752 w 10000"/>
              <a:gd name="connsiteY345" fmla="*/ 10000 h 10000"/>
              <a:gd name="connsiteX346" fmla="*/ 7714 w 10000"/>
              <a:gd name="connsiteY346" fmla="*/ 10000 h 10000"/>
              <a:gd name="connsiteX347" fmla="*/ 7679 w 10000"/>
              <a:gd name="connsiteY347" fmla="*/ 10000 h 10000"/>
              <a:gd name="connsiteX348" fmla="*/ 7643 w 10000"/>
              <a:gd name="connsiteY348" fmla="*/ 10000 h 10000"/>
              <a:gd name="connsiteX349" fmla="*/ 7629 w 10000"/>
              <a:gd name="connsiteY349" fmla="*/ 10000 h 10000"/>
              <a:gd name="connsiteX350" fmla="*/ 7590 w 10000"/>
              <a:gd name="connsiteY350" fmla="*/ 10000 h 10000"/>
              <a:gd name="connsiteX351" fmla="*/ 7556 w 10000"/>
              <a:gd name="connsiteY351" fmla="*/ 10000 h 10000"/>
              <a:gd name="connsiteX352" fmla="*/ 7523 w 10000"/>
              <a:gd name="connsiteY352" fmla="*/ 10000 h 10000"/>
              <a:gd name="connsiteX353" fmla="*/ 7487 w 10000"/>
              <a:gd name="connsiteY353" fmla="*/ 10000 h 10000"/>
              <a:gd name="connsiteX354" fmla="*/ 7452 w 10000"/>
              <a:gd name="connsiteY354" fmla="*/ 10000 h 10000"/>
              <a:gd name="connsiteX355" fmla="*/ 7416 w 10000"/>
              <a:gd name="connsiteY355" fmla="*/ 10000 h 10000"/>
              <a:gd name="connsiteX356" fmla="*/ 7382 w 10000"/>
              <a:gd name="connsiteY356" fmla="*/ 10000 h 10000"/>
              <a:gd name="connsiteX357" fmla="*/ 7345 w 10000"/>
              <a:gd name="connsiteY357" fmla="*/ 10000 h 10000"/>
              <a:gd name="connsiteX358" fmla="*/ 7329 w 10000"/>
              <a:gd name="connsiteY358" fmla="*/ 10000 h 10000"/>
              <a:gd name="connsiteX359" fmla="*/ 7295 w 10000"/>
              <a:gd name="connsiteY359" fmla="*/ 10000 h 10000"/>
              <a:gd name="connsiteX360" fmla="*/ 7258 w 10000"/>
              <a:gd name="connsiteY360" fmla="*/ 10000 h 10000"/>
              <a:gd name="connsiteX361" fmla="*/ 7223 w 10000"/>
              <a:gd name="connsiteY361" fmla="*/ 10000 h 10000"/>
              <a:gd name="connsiteX362" fmla="*/ 7187 w 10000"/>
              <a:gd name="connsiteY362" fmla="*/ 10000 h 10000"/>
              <a:gd name="connsiteX363" fmla="*/ 7153 w 10000"/>
              <a:gd name="connsiteY363" fmla="*/ 10000 h 10000"/>
              <a:gd name="connsiteX364" fmla="*/ 7118 w 10000"/>
              <a:gd name="connsiteY364" fmla="*/ 10000 h 10000"/>
              <a:gd name="connsiteX365" fmla="*/ 7082 w 10000"/>
              <a:gd name="connsiteY365" fmla="*/ 10000 h 10000"/>
              <a:gd name="connsiteX366" fmla="*/ 7048 w 10000"/>
              <a:gd name="connsiteY366" fmla="*/ 10000 h 10000"/>
              <a:gd name="connsiteX367" fmla="*/ 7011 w 10000"/>
              <a:gd name="connsiteY367" fmla="*/ 10000 h 10000"/>
              <a:gd name="connsiteX368" fmla="*/ 6995 w 10000"/>
              <a:gd name="connsiteY368" fmla="*/ 10000 h 10000"/>
              <a:gd name="connsiteX369" fmla="*/ 6960 w 10000"/>
              <a:gd name="connsiteY369" fmla="*/ 10000 h 10000"/>
              <a:gd name="connsiteX370" fmla="*/ 6924 w 10000"/>
              <a:gd name="connsiteY370" fmla="*/ 10000 h 10000"/>
              <a:gd name="connsiteX371" fmla="*/ 6890 w 10000"/>
              <a:gd name="connsiteY371" fmla="*/ 10000 h 10000"/>
              <a:gd name="connsiteX372" fmla="*/ 6853 w 10000"/>
              <a:gd name="connsiteY372" fmla="*/ 10000 h 10000"/>
              <a:gd name="connsiteX373" fmla="*/ 6819 w 10000"/>
              <a:gd name="connsiteY373" fmla="*/ 10000 h 10000"/>
              <a:gd name="connsiteX374" fmla="*/ 6782 w 10000"/>
              <a:gd name="connsiteY374" fmla="*/ 10000 h 10000"/>
              <a:gd name="connsiteX375" fmla="*/ 6748 w 10000"/>
              <a:gd name="connsiteY375" fmla="*/ 10000 h 10000"/>
              <a:gd name="connsiteX376" fmla="*/ 6715 w 10000"/>
              <a:gd name="connsiteY376" fmla="*/ 10000 h 10000"/>
              <a:gd name="connsiteX377" fmla="*/ 6695 w 10000"/>
              <a:gd name="connsiteY377" fmla="*/ 10000 h 10000"/>
              <a:gd name="connsiteX378" fmla="*/ 6660 w 10000"/>
              <a:gd name="connsiteY378" fmla="*/ 10000 h 10000"/>
              <a:gd name="connsiteX379" fmla="*/ 6626 w 10000"/>
              <a:gd name="connsiteY379" fmla="*/ 10000 h 10000"/>
              <a:gd name="connsiteX380" fmla="*/ 6590 w 10000"/>
              <a:gd name="connsiteY380" fmla="*/ 10000 h 10000"/>
              <a:gd name="connsiteX381" fmla="*/ 6555 w 10000"/>
              <a:gd name="connsiteY381" fmla="*/ 10000 h 10000"/>
              <a:gd name="connsiteX382" fmla="*/ 6521 w 10000"/>
              <a:gd name="connsiteY382" fmla="*/ 10000 h 10000"/>
              <a:gd name="connsiteX383" fmla="*/ 6487 w 10000"/>
              <a:gd name="connsiteY383" fmla="*/ 10000 h 10000"/>
              <a:gd name="connsiteX384" fmla="*/ 6448 w 10000"/>
              <a:gd name="connsiteY384" fmla="*/ 10000 h 10000"/>
              <a:gd name="connsiteX385" fmla="*/ 6414 w 10000"/>
              <a:gd name="connsiteY385" fmla="*/ 10000 h 10000"/>
              <a:gd name="connsiteX386" fmla="*/ 6397 w 10000"/>
              <a:gd name="connsiteY386" fmla="*/ 10000 h 10000"/>
              <a:gd name="connsiteX387" fmla="*/ 6361 w 10000"/>
              <a:gd name="connsiteY387" fmla="*/ 10000 h 10000"/>
              <a:gd name="connsiteX388" fmla="*/ 6326 w 10000"/>
              <a:gd name="connsiteY388" fmla="*/ 10000 h 10000"/>
              <a:gd name="connsiteX389" fmla="*/ 6292 w 10000"/>
              <a:gd name="connsiteY389" fmla="*/ 10000 h 10000"/>
              <a:gd name="connsiteX390" fmla="*/ 6255 w 10000"/>
              <a:gd name="connsiteY390" fmla="*/ 10000 h 10000"/>
              <a:gd name="connsiteX391" fmla="*/ 6221 w 10000"/>
              <a:gd name="connsiteY391" fmla="*/ 10000 h 10000"/>
              <a:gd name="connsiteX392" fmla="*/ 6187 w 10000"/>
              <a:gd name="connsiteY392" fmla="*/ 10000 h 10000"/>
              <a:gd name="connsiteX393" fmla="*/ 6152 w 10000"/>
              <a:gd name="connsiteY393" fmla="*/ 10000 h 10000"/>
              <a:gd name="connsiteX394" fmla="*/ 6114 w 10000"/>
              <a:gd name="connsiteY394" fmla="*/ 10000 h 10000"/>
              <a:gd name="connsiteX395" fmla="*/ 6079 w 10000"/>
              <a:gd name="connsiteY395" fmla="*/ 10000 h 10000"/>
              <a:gd name="connsiteX396" fmla="*/ 6063 w 10000"/>
              <a:gd name="connsiteY396" fmla="*/ 10000 h 10000"/>
              <a:gd name="connsiteX397" fmla="*/ 6027 w 10000"/>
              <a:gd name="connsiteY397" fmla="*/ 10000 h 10000"/>
              <a:gd name="connsiteX398" fmla="*/ 5994 w 10000"/>
              <a:gd name="connsiteY398" fmla="*/ 10000 h 10000"/>
              <a:gd name="connsiteX399" fmla="*/ 5958 w 10000"/>
              <a:gd name="connsiteY399" fmla="*/ 10000 h 10000"/>
              <a:gd name="connsiteX400" fmla="*/ 5921 w 10000"/>
              <a:gd name="connsiteY400" fmla="*/ 10000 h 10000"/>
              <a:gd name="connsiteX401" fmla="*/ 5887 w 10000"/>
              <a:gd name="connsiteY401" fmla="*/ 10000 h 10000"/>
              <a:gd name="connsiteX402" fmla="*/ 5852 w 10000"/>
              <a:gd name="connsiteY402" fmla="*/ 10000 h 10000"/>
              <a:gd name="connsiteX403" fmla="*/ 5818 w 10000"/>
              <a:gd name="connsiteY403" fmla="*/ 10000 h 10000"/>
              <a:gd name="connsiteX404" fmla="*/ 5782 w 10000"/>
              <a:gd name="connsiteY404" fmla="*/ 10000 h 10000"/>
              <a:gd name="connsiteX405" fmla="*/ 5765 w 10000"/>
              <a:gd name="connsiteY405" fmla="*/ 10000 h 10000"/>
              <a:gd name="connsiteX406" fmla="*/ 5729 w 10000"/>
              <a:gd name="connsiteY406" fmla="*/ 10000 h 10000"/>
              <a:gd name="connsiteX407" fmla="*/ 5693 w 10000"/>
              <a:gd name="connsiteY407" fmla="*/ 10000 h 10000"/>
              <a:gd name="connsiteX408" fmla="*/ 5660 w 10000"/>
              <a:gd name="connsiteY408" fmla="*/ 10000 h 10000"/>
              <a:gd name="connsiteX409" fmla="*/ 5626 w 10000"/>
              <a:gd name="connsiteY409" fmla="*/ 10000 h 10000"/>
              <a:gd name="connsiteX410" fmla="*/ 5587 w 10000"/>
              <a:gd name="connsiteY410" fmla="*/ 10000 h 10000"/>
              <a:gd name="connsiteX411" fmla="*/ 5553 w 10000"/>
              <a:gd name="connsiteY411" fmla="*/ 10000 h 10000"/>
              <a:gd name="connsiteX412" fmla="*/ 5518 w 10000"/>
              <a:gd name="connsiteY412" fmla="*/ 10000 h 10000"/>
              <a:gd name="connsiteX413" fmla="*/ 5484 w 10000"/>
              <a:gd name="connsiteY413" fmla="*/ 10000 h 10000"/>
              <a:gd name="connsiteX414" fmla="*/ 5464 w 10000"/>
              <a:gd name="connsiteY414" fmla="*/ 10000 h 10000"/>
              <a:gd name="connsiteX415" fmla="*/ 5431 w 10000"/>
              <a:gd name="connsiteY415" fmla="*/ 10000 h 10000"/>
              <a:gd name="connsiteX416" fmla="*/ 5393 w 10000"/>
              <a:gd name="connsiteY416" fmla="*/ 10000 h 10000"/>
              <a:gd name="connsiteX417" fmla="*/ 5360 w 10000"/>
              <a:gd name="connsiteY417" fmla="*/ 10000 h 10000"/>
              <a:gd name="connsiteX418" fmla="*/ 5326 w 10000"/>
              <a:gd name="connsiteY418" fmla="*/ 10000 h 10000"/>
              <a:gd name="connsiteX419" fmla="*/ 5290 w 10000"/>
              <a:gd name="connsiteY419" fmla="*/ 10000 h 10000"/>
              <a:gd name="connsiteX420" fmla="*/ 5255 w 10000"/>
              <a:gd name="connsiteY420" fmla="*/ 10000 h 10000"/>
              <a:gd name="connsiteX421" fmla="*/ 5218 w 10000"/>
              <a:gd name="connsiteY421" fmla="*/ 10000 h 10000"/>
              <a:gd name="connsiteX422" fmla="*/ 5184 w 10000"/>
              <a:gd name="connsiteY422" fmla="*/ 10000 h 10000"/>
              <a:gd name="connsiteX423" fmla="*/ 5150 w 10000"/>
              <a:gd name="connsiteY423" fmla="*/ 10000 h 10000"/>
              <a:gd name="connsiteX424" fmla="*/ 5132 w 10000"/>
              <a:gd name="connsiteY424" fmla="*/ 10000 h 10000"/>
              <a:gd name="connsiteX425" fmla="*/ 5097 w 10000"/>
              <a:gd name="connsiteY425" fmla="*/ 10000 h 10000"/>
              <a:gd name="connsiteX426" fmla="*/ 5061 w 10000"/>
              <a:gd name="connsiteY426" fmla="*/ 10000 h 10000"/>
              <a:gd name="connsiteX427" fmla="*/ 5026 w 10000"/>
              <a:gd name="connsiteY427" fmla="*/ 10000 h 10000"/>
              <a:gd name="connsiteX428" fmla="*/ 4990 w 10000"/>
              <a:gd name="connsiteY428" fmla="*/ 10000 h 10000"/>
              <a:gd name="connsiteX429" fmla="*/ 4956 w 10000"/>
              <a:gd name="connsiteY429" fmla="*/ 10000 h 10000"/>
              <a:gd name="connsiteX430" fmla="*/ 4921 w 10000"/>
              <a:gd name="connsiteY430" fmla="*/ 10000 h 10000"/>
              <a:gd name="connsiteX431" fmla="*/ 4885 w 10000"/>
              <a:gd name="connsiteY431" fmla="*/ 10000 h 10000"/>
              <a:gd name="connsiteX432" fmla="*/ 4850 w 10000"/>
              <a:gd name="connsiteY432" fmla="*/ 10000 h 10000"/>
              <a:gd name="connsiteX433" fmla="*/ 4832 w 10000"/>
              <a:gd name="connsiteY433" fmla="*/ 10000 h 10000"/>
              <a:gd name="connsiteX434" fmla="*/ 4798 w 10000"/>
              <a:gd name="connsiteY434" fmla="*/ 10000 h 10000"/>
              <a:gd name="connsiteX435" fmla="*/ 4763 w 10000"/>
              <a:gd name="connsiteY435" fmla="*/ 10000 h 10000"/>
              <a:gd name="connsiteX436" fmla="*/ 4727 w 10000"/>
              <a:gd name="connsiteY436" fmla="*/ 10000 h 10000"/>
              <a:gd name="connsiteX437" fmla="*/ 4692 w 10000"/>
              <a:gd name="connsiteY437" fmla="*/ 10000 h 10000"/>
              <a:gd name="connsiteX438" fmla="*/ 4656 w 10000"/>
              <a:gd name="connsiteY438" fmla="*/ 10000 h 10000"/>
              <a:gd name="connsiteX439" fmla="*/ 4623 w 10000"/>
              <a:gd name="connsiteY439" fmla="*/ 10000 h 10000"/>
              <a:gd name="connsiteX440" fmla="*/ 4587 w 10000"/>
              <a:gd name="connsiteY440" fmla="*/ 10000 h 10000"/>
              <a:gd name="connsiteX441" fmla="*/ 4552 w 10000"/>
              <a:gd name="connsiteY441" fmla="*/ 10000 h 10000"/>
              <a:gd name="connsiteX442" fmla="*/ 4518 w 10000"/>
              <a:gd name="connsiteY442" fmla="*/ 10000 h 10000"/>
              <a:gd name="connsiteX443" fmla="*/ 4498 w 10000"/>
              <a:gd name="connsiteY443" fmla="*/ 10000 h 10000"/>
              <a:gd name="connsiteX444" fmla="*/ 4465 w 10000"/>
              <a:gd name="connsiteY444" fmla="*/ 10000 h 10000"/>
              <a:gd name="connsiteX445" fmla="*/ 4429 w 10000"/>
              <a:gd name="connsiteY445" fmla="*/ 10000 h 10000"/>
              <a:gd name="connsiteX446" fmla="*/ 4395 w 10000"/>
              <a:gd name="connsiteY446" fmla="*/ 10000 h 10000"/>
              <a:gd name="connsiteX447" fmla="*/ 4356 w 10000"/>
              <a:gd name="connsiteY447" fmla="*/ 10000 h 10000"/>
              <a:gd name="connsiteX448" fmla="*/ 4323 w 10000"/>
              <a:gd name="connsiteY448" fmla="*/ 10000 h 10000"/>
              <a:gd name="connsiteX449" fmla="*/ 4289 w 10000"/>
              <a:gd name="connsiteY449" fmla="*/ 10000 h 10000"/>
              <a:gd name="connsiteX450" fmla="*/ 4253 w 10000"/>
              <a:gd name="connsiteY450" fmla="*/ 10000 h 10000"/>
              <a:gd name="connsiteX451" fmla="*/ 4218 w 10000"/>
              <a:gd name="connsiteY451" fmla="*/ 10000 h 10000"/>
              <a:gd name="connsiteX452" fmla="*/ 4200 w 10000"/>
              <a:gd name="connsiteY452" fmla="*/ 10000 h 10000"/>
              <a:gd name="connsiteX453" fmla="*/ 4164 w 10000"/>
              <a:gd name="connsiteY453" fmla="*/ 10000 h 10000"/>
              <a:gd name="connsiteX454" fmla="*/ 4129 w 10000"/>
              <a:gd name="connsiteY454" fmla="*/ 10000 h 10000"/>
              <a:gd name="connsiteX455" fmla="*/ 4095 w 10000"/>
              <a:gd name="connsiteY455" fmla="*/ 10000 h 10000"/>
              <a:gd name="connsiteX456" fmla="*/ 4061 w 10000"/>
              <a:gd name="connsiteY456" fmla="*/ 10000 h 10000"/>
              <a:gd name="connsiteX457" fmla="*/ 4024 w 10000"/>
              <a:gd name="connsiteY457" fmla="*/ 10000 h 10000"/>
              <a:gd name="connsiteX458" fmla="*/ 3989 w 10000"/>
              <a:gd name="connsiteY458" fmla="*/ 10000 h 10000"/>
              <a:gd name="connsiteX459" fmla="*/ 3953 w 10000"/>
              <a:gd name="connsiteY459" fmla="*/ 10000 h 10000"/>
              <a:gd name="connsiteX460" fmla="*/ 3919 w 10000"/>
              <a:gd name="connsiteY460" fmla="*/ 10000 h 10000"/>
              <a:gd name="connsiteX461" fmla="*/ 3902 w 10000"/>
              <a:gd name="connsiteY461" fmla="*/ 10000 h 10000"/>
              <a:gd name="connsiteX462" fmla="*/ 3868 w 10000"/>
              <a:gd name="connsiteY462" fmla="*/ 10000 h 10000"/>
              <a:gd name="connsiteX463" fmla="*/ 3829 w 10000"/>
              <a:gd name="connsiteY463" fmla="*/ 10000 h 10000"/>
              <a:gd name="connsiteX464" fmla="*/ 3795 w 10000"/>
              <a:gd name="connsiteY464" fmla="*/ 10000 h 10000"/>
              <a:gd name="connsiteX465" fmla="*/ 3761 w 10000"/>
              <a:gd name="connsiteY465" fmla="*/ 10000 h 10000"/>
              <a:gd name="connsiteX466" fmla="*/ 3726 w 10000"/>
              <a:gd name="connsiteY466" fmla="*/ 10000 h 10000"/>
              <a:gd name="connsiteX467" fmla="*/ 3690 w 10000"/>
              <a:gd name="connsiteY467" fmla="*/ 10000 h 10000"/>
              <a:gd name="connsiteX468" fmla="*/ 3657 w 10000"/>
              <a:gd name="connsiteY468" fmla="*/ 10000 h 10000"/>
              <a:gd name="connsiteX469" fmla="*/ 3621 w 10000"/>
              <a:gd name="connsiteY469" fmla="*/ 10000 h 10000"/>
              <a:gd name="connsiteX470" fmla="*/ 3586 w 10000"/>
              <a:gd name="connsiteY470" fmla="*/ 10000 h 10000"/>
              <a:gd name="connsiteX471" fmla="*/ 3568 w 10000"/>
              <a:gd name="connsiteY471" fmla="*/ 10000 h 10000"/>
              <a:gd name="connsiteX472" fmla="*/ 3534 w 10000"/>
              <a:gd name="connsiteY472" fmla="*/ 10000 h 10000"/>
              <a:gd name="connsiteX473" fmla="*/ 3495 w 10000"/>
              <a:gd name="connsiteY473" fmla="*/ 10000 h 10000"/>
              <a:gd name="connsiteX474" fmla="*/ 3461 w 10000"/>
              <a:gd name="connsiteY474" fmla="*/ 10000 h 10000"/>
              <a:gd name="connsiteX475" fmla="*/ 3427 w 10000"/>
              <a:gd name="connsiteY475" fmla="*/ 10000 h 10000"/>
              <a:gd name="connsiteX476" fmla="*/ 3392 w 10000"/>
              <a:gd name="connsiteY476" fmla="*/ 10000 h 10000"/>
              <a:gd name="connsiteX477" fmla="*/ 3356 w 10000"/>
              <a:gd name="connsiteY477" fmla="*/ 10000 h 10000"/>
              <a:gd name="connsiteX478" fmla="*/ 3321 w 10000"/>
              <a:gd name="connsiteY478" fmla="*/ 10000 h 10000"/>
              <a:gd name="connsiteX479" fmla="*/ 3287 w 10000"/>
              <a:gd name="connsiteY479" fmla="*/ 10000 h 10000"/>
              <a:gd name="connsiteX480" fmla="*/ 3268 w 10000"/>
              <a:gd name="connsiteY480" fmla="*/ 10000 h 10000"/>
              <a:gd name="connsiteX481" fmla="*/ 3234 w 10000"/>
              <a:gd name="connsiteY481" fmla="*/ 10000 h 10000"/>
              <a:gd name="connsiteX482" fmla="*/ 3200 w 10000"/>
              <a:gd name="connsiteY482" fmla="*/ 10000 h 10000"/>
              <a:gd name="connsiteX483" fmla="*/ 3163 w 10000"/>
              <a:gd name="connsiteY483" fmla="*/ 10000 h 10000"/>
              <a:gd name="connsiteX484" fmla="*/ 3129 w 10000"/>
              <a:gd name="connsiteY484" fmla="*/ 10000 h 10000"/>
              <a:gd name="connsiteX485" fmla="*/ 3092 w 10000"/>
              <a:gd name="connsiteY485" fmla="*/ 10000 h 10000"/>
              <a:gd name="connsiteX486" fmla="*/ 3058 w 10000"/>
              <a:gd name="connsiteY486" fmla="*/ 10000 h 10000"/>
              <a:gd name="connsiteX487" fmla="*/ 3023 w 10000"/>
              <a:gd name="connsiteY487" fmla="*/ 10000 h 10000"/>
              <a:gd name="connsiteX488" fmla="*/ 2987 w 10000"/>
              <a:gd name="connsiteY488" fmla="*/ 10000 h 10000"/>
              <a:gd name="connsiteX489" fmla="*/ 2969 w 10000"/>
              <a:gd name="connsiteY489" fmla="*/ 10000 h 10000"/>
              <a:gd name="connsiteX490" fmla="*/ 2934 w 10000"/>
              <a:gd name="connsiteY490" fmla="*/ 10000 h 10000"/>
              <a:gd name="connsiteX491" fmla="*/ 2900 w 10000"/>
              <a:gd name="connsiteY491" fmla="*/ 10000 h 10000"/>
              <a:gd name="connsiteX492" fmla="*/ 2865 w 10000"/>
              <a:gd name="connsiteY492" fmla="*/ 10000 h 10000"/>
              <a:gd name="connsiteX493" fmla="*/ 2829 w 10000"/>
              <a:gd name="connsiteY493" fmla="*/ 10000 h 10000"/>
              <a:gd name="connsiteX494" fmla="*/ 2795 w 10000"/>
              <a:gd name="connsiteY494" fmla="*/ 10000 h 10000"/>
              <a:gd name="connsiteX495" fmla="*/ 2760 w 10000"/>
              <a:gd name="connsiteY495" fmla="*/ 10000 h 10000"/>
              <a:gd name="connsiteX496" fmla="*/ 2724 w 10000"/>
              <a:gd name="connsiteY496" fmla="*/ 10000 h 10000"/>
              <a:gd name="connsiteX497" fmla="*/ 2687 w 10000"/>
              <a:gd name="connsiteY497" fmla="*/ 10000 h 10000"/>
              <a:gd name="connsiteX498" fmla="*/ 2653 w 10000"/>
              <a:gd name="connsiteY498" fmla="*/ 10000 h 10000"/>
              <a:gd name="connsiteX499" fmla="*/ 2637 w 10000"/>
              <a:gd name="connsiteY499" fmla="*/ 10000 h 10000"/>
              <a:gd name="connsiteX500" fmla="*/ 2600 w 10000"/>
              <a:gd name="connsiteY500" fmla="*/ 10000 h 10000"/>
              <a:gd name="connsiteX501" fmla="*/ 2564 w 10000"/>
              <a:gd name="connsiteY501" fmla="*/ 10000 h 10000"/>
              <a:gd name="connsiteX502" fmla="*/ 2531 w 10000"/>
              <a:gd name="connsiteY502" fmla="*/ 10000 h 10000"/>
              <a:gd name="connsiteX503" fmla="*/ 2497 w 10000"/>
              <a:gd name="connsiteY503" fmla="*/ 10000 h 10000"/>
              <a:gd name="connsiteX504" fmla="*/ 2460 w 10000"/>
              <a:gd name="connsiteY504" fmla="*/ 10000 h 10000"/>
              <a:gd name="connsiteX505" fmla="*/ 2426 w 10000"/>
              <a:gd name="connsiteY505" fmla="*/ 10000 h 10000"/>
              <a:gd name="connsiteX506" fmla="*/ 2392 w 10000"/>
              <a:gd name="connsiteY506" fmla="*/ 10000 h 10000"/>
              <a:gd name="connsiteX507" fmla="*/ 2353 w 10000"/>
              <a:gd name="connsiteY507" fmla="*/ 10000 h 10000"/>
              <a:gd name="connsiteX508" fmla="*/ 2337 w 10000"/>
              <a:gd name="connsiteY508" fmla="*/ 10000 h 10000"/>
              <a:gd name="connsiteX509" fmla="*/ 2303 w 10000"/>
              <a:gd name="connsiteY509" fmla="*/ 10000 h 10000"/>
              <a:gd name="connsiteX510" fmla="*/ 2268 w 10000"/>
              <a:gd name="connsiteY510" fmla="*/ 10000 h 10000"/>
              <a:gd name="connsiteX511" fmla="*/ 2231 w 10000"/>
              <a:gd name="connsiteY511" fmla="*/ 10000 h 10000"/>
              <a:gd name="connsiteX512" fmla="*/ 2197 w 10000"/>
              <a:gd name="connsiteY512" fmla="*/ 10000 h 10000"/>
              <a:gd name="connsiteX513" fmla="*/ 2163 w 10000"/>
              <a:gd name="connsiteY513" fmla="*/ 10000 h 10000"/>
              <a:gd name="connsiteX514" fmla="*/ 2126 w 10000"/>
              <a:gd name="connsiteY514" fmla="*/ 10000 h 10000"/>
              <a:gd name="connsiteX515" fmla="*/ 2092 w 10000"/>
              <a:gd name="connsiteY515" fmla="*/ 10000 h 10000"/>
              <a:gd name="connsiteX516" fmla="*/ 2056 w 10000"/>
              <a:gd name="connsiteY516" fmla="*/ 10000 h 10000"/>
              <a:gd name="connsiteX517" fmla="*/ 2021 w 10000"/>
              <a:gd name="connsiteY517" fmla="*/ 10000 h 10000"/>
              <a:gd name="connsiteX518" fmla="*/ 2003 w 10000"/>
              <a:gd name="connsiteY518" fmla="*/ 10000 h 10000"/>
              <a:gd name="connsiteX519" fmla="*/ 1969 w 10000"/>
              <a:gd name="connsiteY519" fmla="*/ 10000 h 10000"/>
              <a:gd name="connsiteX520" fmla="*/ 1932 w 10000"/>
              <a:gd name="connsiteY520" fmla="*/ 10000 h 10000"/>
              <a:gd name="connsiteX521" fmla="*/ 1898 w 10000"/>
              <a:gd name="connsiteY521" fmla="*/ 10000 h 10000"/>
              <a:gd name="connsiteX522" fmla="*/ 1863 w 10000"/>
              <a:gd name="connsiteY522" fmla="*/ 10000 h 10000"/>
              <a:gd name="connsiteX523" fmla="*/ 1827 w 10000"/>
              <a:gd name="connsiteY523" fmla="*/ 10000 h 10000"/>
              <a:gd name="connsiteX524" fmla="*/ 1792 w 10000"/>
              <a:gd name="connsiteY524" fmla="*/ 10000 h 10000"/>
              <a:gd name="connsiteX525" fmla="*/ 1758 w 10000"/>
              <a:gd name="connsiteY525" fmla="*/ 10000 h 10000"/>
              <a:gd name="connsiteX526" fmla="*/ 1723 w 10000"/>
              <a:gd name="connsiteY526" fmla="*/ 10000 h 10000"/>
              <a:gd name="connsiteX527" fmla="*/ 1703 w 10000"/>
              <a:gd name="connsiteY527" fmla="*/ 10000 h 10000"/>
              <a:gd name="connsiteX528" fmla="*/ 1669 w 10000"/>
              <a:gd name="connsiteY528" fmla="*/ 10000 h 10000"/>
              <a:gd name="connsiteX529" fmla="*/ 1636 w 10000"/>
              <a:gd name="connsiteY529" fmla="*/ 10000 h 10000"/>
              <a:gd name="connsiteX530" fmla="*/ 1598 w 10000"/>
              <a:gd name="connsiteY530" fmla="*/ 10000 h 10000"/>
              <a:gd name="connsiteX531" fmla="*/ 1565 w 10000"/>
              <a:gd name="connsiteY531" fmla="*/ 10000 h 10000"/>
              <a:gd name="connsiteX532" fmla="*/ 1531 w 10000"/>
              <a:gd name="connsiteY532" fmla="*/ 10000 h 10000"/>
              <a:gd name="connsiteX533" fmla="*/ 1495 w 10000"/>
              <a:gd name="connsiteY533" fmla="*/ 10000 h 10000"/>
              <a:gd name="connsiteX534" fmla="*/ 1458 w 10000"/>
              <a:gd name="connsiteY534" fmla="*/ 10000 h 10000"/>
              <a:gd name="connsiteX535" fmla="*/ 1422 w 10000"/>
              <a:gd name="connsiteY535" fmla="*/ 10000 h 10000"/>
              <a:gd name="connsiteX536" fmla="*/ 1406 w 10000"/>
              <a:gd name="connsiteY536" fmla="*/ 10000 h 10000"/>
              <a:gd name="connsiteX537" fmla="*/ 1369 w 10000"/>
              <a:gd name="connsiteY537" fmla="*/ 10000 h 10000"/>
              <a:gd name="connsiteX538" fmla="*/ 1335 w 10000"/>
              <a:gd name="connsiteY538" fmla="*/ 10000 h 10000"/>
              <a:gd name="connsiteX539" fmla="*/ 1300 w 10000"/>
              <a:gd name="connsiteY539" fmla="*/ 10000 h 10000"/>
              <a:gd name="connsiteX540" fmla="*/ 1264 w 10000"/>
              <a:gd name="connsiteY540" fmla="*/ 10000 h 10000"/>
              <a:gd name="connsiteX541" fmla="*/ 1231 w 10000"/>
              <a:gd name="connsiteY541" fmla="*/ 10000 h 10000"/>
              <a:gd name="connsiteX542" fmla="*/ 1195 w 10000"/>
              <a:gd name="connsiteY542" fmla="*/ 10000 h 10000"/>
              <a:gd name="connsiteX543" fmla="*/ 1161 w 10000"/>
              <a:gd name="connsiteY543" fmla="*/ 10000 h 10000"/>
              <a:gd name="connsiteX544" fmla="*/ 1122 w 10000"/>
              <a:gd name="connsiteY544" fmla="*/ 10000 h 10000"/>
              <a:gd name="connsiteX545" fmla="*/ 1089 w 10000"/>
              <a:gd name="connsiteY545" fmla="*/ 10000 h 10000"/>
              <a:gd name="connsiteX546" fmla="*/ 1071 w 10000"/>
              <a:gd name="connsiteY546" fmla="*/ 10000 h 10000"/>
              <a:gd name="connsiteX547" fmla="*/ 1037 w 10000"/>
              <a:gd name="connsiteY547" fmla="*/ 10000 h 10000"/>
              <a:gd name="connsiteX548" fmla="*/ 1003 w 10000"/>
              <a:gd name="connsiteY548" fmla="*/ 10000 h 10000"/>
              <a:gd name="connsiteX549" fmla="*/ 966 w 10000"/>
              <a:gd name="connsiteY549" fmla="*/ 10000 h 10000"/>
              <a:gd name="connsiteX550" fmla="*/ 931 w 10000"/>
              <a:gd name="connsiteY550" fmla="*/ 10000 h 10000"/>
              <a:gd name="connsiteX551" fmla="*/ 895 w 10000"/>
              <a:gd name="connsiteY551" fmla="*/ 10000 h 10000"/>
              <a:gd name="connsiteX552" fmla="*/ 861 w 10000"/>
              <a:gd name="connsiteY552" fmla="*/ 10000 h 10000"/>
              <a:gd name="connsiteX553" fmla="*/ 828 w 10000"/>
              <a:gd name="connsiteY553" fmla="*/ 10000 h 10000"/>
              <a:gd name="connsiteX554" fmla="*/ 790 w 10000"/>
              <a:gd name="connsiteY554" fmla="*/ 10000 h 10000"/>
              <a:gd name="connsiteX555" fmla="*/ 774 w 10000"/>
              <a:gd name="connsiteY555" fmla="*/ 10000 h 10000"/>
              <a:gd name="connsiteX556" fmla="*/ 737 w 10000"/>
              <a:gd name="connsiteY556" fmla="*/ 10000 h 10000"/>
              <a:gd name="connsiteX557" fmla="*/ 703 w 10000"/>
              <a:gd name="connsiteY557" fmla="*/ 10000 h 10000"/>
              <a:gd name="connsiteX558" fmla="*/ 668 w 10000"/>
              <a:gd name="connsiteY558" fmla="*/ 10000 h 10000"/>
              <a:gd name="connsiteX559" fmla="*/ 634 w 10000"/>
              <a:gd name="connsiteY559" fmla="*/ 10000 h 10000"/>
              <a:gd name="connsiteX560" fmla="*/ 597 w 10000"/>
              <a:gd name="connsiteY560" fmla="*/ 10000 h 10000"/>
              <a:gd name="connsiteX561" fmla="*/ 561 w 10000"/>
              <a:gd name="connsiteY561" fmla="*/ 10000 h 10000"/>
              <a:gd name="connsiteX562" fmla="*/ 527 w 10000"/>
              <a:gd name="connsiteY562" fmla="*/ 10000 h 10000"/>
              <a:gd name="connsiteX563" fmla="*/ 492 w 10000"/>
              <a:gd name="connsiteY563" fmla="*/ 10000 h 10000"/>
              <a:gd name="connsiteX564" fmla="*/ 474 w 10000"/>
              <a:gd name="connsiteY564" fmla="*/ 10000 h 10000"/>
              <a:gd name="connsiteX565" fmla="*/ 439 w 10000"/>
              <a:gd name="connsiteY565" fmla="*/ 10000 h 10000"/>
              <a:gd name="connsiteX566" fmla="*/ 403 w 10000"/>
              <a:gd name="connsiteY566" fmla="*/ 10000 h 10000"/>
              <a:gd name="connsiteX567" fmla="*/ 369 w 10000"/>
              <a:gd name="connsiteY567" fmla="*/ 10000 h 10000"/>
              <a:gd name="connsiteX568" fmla="*/ 334 w 10000"/>
              <a:gd name="connsiteY568" fmla="*/ 10000 h 10000"/>
              <a:gd name="connsiteX569" fmla="*/ 300 w 10000"/>
              <a:gd name="connsiteY569" fmla="*/ 10000 h 10000"/>
              <a:gd name="connsiteX570" fmla="*/ 263 w 10000"/>
              <a:gd name="connsiteY570" fmla="*/ 10000 h 10000"/>
              <a:gd name="connsiteX571" fmla="*/ 227 w 10000"/>
              <a:gd name="connsiteY571" fmla="*/ 10000 h 10000"/>
              <a:gd name="connsiteX572" fmla="*/ 194 w 10000"/>
              <a:gd name="connsiteY572" fmla="*/ 10000 h 10000"/>
              <a:gd name="connsiteX573" fmla="*/ 158 w 10000"/>
              <a:gd name="connsiteY573" fmla="*/ 10000 h 10000"/>
              <a:gd name="connsiteX574" fmla="*/ 142 w 10000"/>
              <a:gd name="connsiteY574" fmla="*/ 10000 h 10000"/>
              <a:gd name="connsiteX575" fmla="*/ 105 w 10000"/>
              <a:gd name="connsiteY575" fmla="*/ 10000 h 10000"/>
              <a:gd name="connsiteX576" fmla="*/ 71 w 10000"/>
              <a:gd name="connsiteY576" fmla="*/ 10000 h 10000"/>
              <a:gd name="connsiteX577" fmla="*/ 34 w 10000"/>
              <a:gd name="connsiteY577" fmla="*/ 10000 h 10000"/>
              <a:gd name="connsiteX578" fmla="*/ 0 w 10000"/>
              <a:gd name="connsiteY578"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14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055 w 10000"/>
              <a:gd name="connsiteY262" fmla="*/ 1113 h 10000"/>
              <a:gd name="connsiteX263" fmla="*/ 9127 w 10000"/>
              <a:gd name="connsiteY263" fmla="*/ 1175 h 10000"/>
              <a:gd name="connsiteX264" fmla="*/ 9201 w 10000"/>
              <a:gd name="connsiteY264" fmla="*/ 991 h 10000"/>
              <a:gd name="connsiteX265" fmla="*/ 9263 w 10000"/>
              <a:gd name="connsiteY265" fmla="*/ 906 h 10000"/>
              <a:gd name="connsiteX266" fmla="*/ 9309 w 10000"/>
              <a:gd name="connsiteY266" fmla="*/ 983 h 10000"/>
              <a:gd name="connsiteX267" fmla="*/ 9400 w 10000"/>
              <a:gd name="connsiteY267" fmla="*/ 752 h 10000"/>
              <a:gd name="connsiteX268" fmla="*/ 9449 w 10000"/>
              <a:gd name="connsiteY268" fmla="*/ 841 h 10000"/>
              <a:gd name="connsiteX269" fmla="*/ 9496 w 10000"/>
              <a:gd name="connsiteY269" fmla="*/ 759 h 10000"/>
              <a:gd name="connsiteX270" fmla="*/ 9572 w 10000"/>
              <a:gd name="connsiteY270" fmla="*/ 642 h 10000"/>
              <a:gd name="connsiteX271" fmla="*/ 9647 w 10000"/>
              <a:gd name="connsiteY271" fmla="*/ 812 h 10000"/>
              <a:gd name="connsiteX272" fmla="*/ 9713 w 10000"/>
              <a:gd name="connsiteY272" fmla="*/ 680 h 10000"/>
              <a:gd name="connsiteX273" fmla="*/ 9767 w 10000"/>
              <a:gd name="connsiteY273" fmla="*/ 509 h 10000"/>
              <a:gd name="connsiteX274" fmla="*/ 9831 w 10000"/>
              <a:gd name="connsiteY274" fmla="*/ 545 h 10000"/>
              <a:gd name="connsiteX275" fmla="*/ 9860 w 10000"/>
              <a:gd name="connsiteY275" fmla="*/ 429 h 10000"/>
              <a:gd name="connsiteX276" fmla="*/ 9902 w 10000"/>
              <a:gd name="connsiteY276" fmla="*/ 368 h 10000"/>
              <a:gd name="connsiteX277" fmla="*/ 10000 w 10000"/>
              <a:gd name="connsiteY277" fmla="*/ 0 h 10000"/>
              <a:gd name="connsiteX278" fmla="*/ 9982 w 10000"/>
              <a:gd name="connsiteY278" fmla="*/ 10000 h 10000"/>
              <a:gd name="connsiteX279" fmla="*/ 9947 w 10000"/>
              <a:gd name="connsiteY279" fmla="*/ 10000 h 10000"/>
              <a:gd name="connsiteX280" fmla="*/ 9911 w 10000"/>
              <a:gd name="connsiteY280" fmla="*/ 10000 h 10000"/>
              <a:gd name="connsiteX281" fmla="*/ 9877 w 10000"/>
              <a:gd name="connsiteY281" fmla="*/ 10000 h 10000"/>
              <a:gd name="connsiteX282" fmla="*/ 9840 w 10000"/>
              <a:gd name="connsiteY282" fmla="*/ 10000 h 10000"/>
              <a:gd name="connsiteX283" fmla="*/ 9824 w 10000"/>
              <a:gd name="connsiteY283" fmla="*/ 10000 h 10000"/>
              <a:gd name="connsiteX284" fmla="*/ 9789 w 10000"/>
              <a:gd name="connsiteY284" fmla="*/ 10000 h 10000"/>
              <a:gd name="connsiteX285" fmla="*/ 9755 w 10000"/>
              <a:gd name="connsiteY285" fmla="*/ 10000 h 10000"/>
              <a:gd name="connsiteX286" fmla="*/ 9718 w 10000"/>
              <a:gd name="connsiteY286" fmla="*/ 10000 h 10000"/>
              <a:gd name="connsiteX287" fmla="*/ 9682 w 10000"/>
              <a:gd name="connsiteY287" fmla="*/ 10000 h 10000"/>
              <a:gd name="connsiteX288" fmla="*/ 9648 w 10000"/>
              <a:gd name="connsiteY288" fmla="*/ 10000 h 10000"/>
              <a:gd name="connsiteX289" fmla="*/ 9613 w 10000"/>
              <a:gd name="connsiteY289" fmla="*/ 10000 h 10000"/>
              <a:gd name="connsiteX290" fmla="*/ 9579 w 10000"/>
              <a:gd name="connsiteY290" fmla="*/ 10000 h 10000"/>
              <a:gd name="connsiteX291" fmla="*/ 9542 w 10000"/>
              <a:gd name="connsiteY291" fmla="*/ 10000 h 10000"/>
              <a:gd name="connsiteX292" fmla="*/ 9508 w 10000"/>
              <a:gd name="connsiteY292" fmla="*/ 10000 h 10000"/>
              <a:gd name="connsiteX293" fmla="*/ 9489 w 10000"/>
              <a:gd name="connsiteY293" fmla="*/ 10000 h 10000"/>
              <a:gd name="connsiteX294" fmla="*/ 9455 w 10000"/>
              <a:gd name="connsiteY294" fmla="*/ 10000 h 10000"/>
              <a:gd name="connsiteX295" fmla="*/ 9421 w 10000"/>
              <a:gd name="connsiteY295" fmla="*/ 10000 h 10000"/>
              <a:gd name="connsiteX296" fmla="*/ 9386 w 10000"/>
              <a:gd name="connsiteY296" fmla="*/ 10000 h 10000"/>
              <a:gd name="connsiteX297" fmla="*/ 9348 w 10000"/>
              <a:gd name="connsiteY297" fmla="*/ 10000 h 10000"/>
              <a:gd name="connsiteX298" fmla="*/ 9313 w 10000"/>
              <a:gd name="connsiteY298" fmla="*/ 10000 h 10000"/>
              <a:gd name="connsiteX299" fmla="*/ 9279 w 10000"/>
              <a:gd name="connsiteY299" fmla="*/ 10000 h 10000"/>
              <a:gd name="connsiteX300" fmla="*/ 9245 w 10000"/>
              <a:gd name="connsiteY300" fmla="*/ 10000 h 10000"/>
              <a:gd name="connsiteX301" fmla="*/ 9208 w 10000"/>
              <a:gd name="connsiteY301" fmla="*/ 10000 h 10000"/>
              <a:gd name="connsiteX302" fmla="*/ 9192 w 10000"/>
              <a:gd name="connsiteY302" fmla="*/ 10000 h 10000"/>
              <a:gd name="connsiteX303" fmla="*/ 9155 w 10000"/>
              <a:gd name="connsiteY303" fmla="*/ 10000 h 10000"/>
              <a:gd name="connsiteX304" fmla="*/ 9121 w 10000"/>
              <a:gd name="connsiteY304" fmla="*/ 10000 h 10000"/>
              <a:gd name="connsiteX305" fmla="*/ 9085 w 10000"/>
              <a:gd name="connsiteY305" fmla="*/ 10000 h 10000"/>
              <a:gd name="connsiteX306" fmla="*/ 9052 w 10000"/>
              <a:gd name="connsiteY306" fmla="*/ 10000 h 10000"/>
              <a:gd name="connsiteX307" fmla="*/ 9016 w 10000"/>
              <a:gd name="connsiteY307" fmla="*/ 10000 h 10000"/>
              <a:gd name="connsiteX308" fmla="*/ 8979 w 10000"/>
              <a:gd name="connsiteY308" fmla="*/ 10000 h 10000"/>
              <a:gd name="connsiteX309" fmla="*/ 8945 w 10000"/>
              <a:gd name="connsiteY309" fmla="*/ 10000 h 10000"/>
              <a:gd name="connsiteX310" fmla="*/ 8910 w 10000"/>
              <a:gd name="connsiteY310" fmla="*/ 10000 h 10000"/>
              <a:gd name="connsiteX311" fmla="*/ 8894 w 10000"/>
              <a:gd name="connsiteY311" fmla="*/ 10000 h 10000"/>
              <a:gd name="connsiteX312" fmla="*/ 8858 w 10000"/>
              <a:gd name="connsiteY312" fmla="*/ 10000 h 10000"/>
              <a:gd name="connsiteX313" fmla="*/ 8821 w 10000"/>
              <a:gd name="connsiteY313" fmla="*/ 10000 h 10000"/>
              <a:gd name="connsiteX314" fmla="*/ 8787 w 10000"/>
              <a:gd name="connsiteY314" fmla="*/ 10000 h 10000"/>
              <a:gd name="connsiteX315" fmla="*/ 8752 w 10000"/>
              <a:gd name="connsiteY315" fmla="*/ 10000 h 10000"/>
              <a:gd name="connsiteX316" fmla="*/ 8718 w 10000"/>
              <a:gd name="connsiteY316" fmla="*/ 10000 h 10000"/>
              <a:gd name="connsiteX317" fmla="*/ 8681 w 10000"/>
              <a:gd name="connsiteY317" fmla="*/ 10000 h 10000"/>
              <a:gd name="connsiteX318" fmla="*/ 8647 w 10000"/>
              <a:gd name="connsiteY318" fmla="*/ 10000 h 10000"/>
              <a:gd name="connsiteX319" fmla="*/ 8613 w 10000"/>
              <a:gd name="connsiteY319" fmla="*/ 10000 h 10000"/>
              <a:gd name="connsiteX320" fmla="*/ 8576 w 10000"/>
              <a:gd name="connsiteY320" fmla="*/ 10000 h 10000"/>
              <a:gd name="connsiteX321" fmla="*/ 8560 w 10000"/>
              <a:gd name="connsiteY321" fmla="*/ 10000 h 10000"/>
              <a:gd name="connsiteX322" fmla="*/ 8524 w 10000"/>
              <a:gd name="connsiteY322" fmla="*/ 10000 h 10000"/>
              <a:gd name="connsiteX323" fmla="*/ 8487 w 10000"/>
              <a:gd name="connsiteY323" fmla="*/ 10000 h 10000"/>
              <a:gd name="connsiteX324" fmla="*/ 8451 w 10000"/>
              <a:gd name="connsiteY324" fmla="*/ 10000 h 10000"/>
              <a:gd name="connsiteX325" fmla="*/ 8418 w 10000"/>
              <a:gd name="connsiteY325" fmla="*/ 10000 h 10000"/>
              <a:gd name="connsiteX326" fmla="*/ 8384 w 10000"/>
              <a:gd name="connsiteY326" fmla="*/ 10000 h 10000"/>
              <a:gd name="connsiteX327" fmla="*/ 8347 w 10000"/>
              <a:gd name="connsiteY327" fmla="*/ 10000 h 10000"/>
              <a:gd name="connsiteX328" fmla="*/ 8313 w 10000"/>
              <a:gd name="connsiteY328" fmla="*/ 10000 h 10000"/>
              <a:gd name="connsiteX329" fmla="*/ 8277 w 10000"/>
              <a:gd name="connsiteY329" fmla="*/ 10000 h 10000"/>
              <a:gd name="connsiteX330" fmla="*/ 8260 w 10000"/>
              <a:gd name="connsiteY330" fmla="*/ 10000 h 10000"/>
              <a:gd name="connsiteX331" fmla="*/ 8224 w 10000"/>
              <a:gd name="connsiteY331" fmla="*/ 10000 h 10000"/>
              <a:gd name="connsiteX332" fmla="*/ 8190 w 10000"/>
              <a:gd name="connsiteY332" fmla="*/ 10000 h 10000"/>
              <a:gd name="connsiteX333" fmla="*/ 8155 w 10000"/>
              <a:gd name="connsiteY333" fmla="*/ 10000 h 10000"/>
              <a:gd name="connsiteX334" fmla="*/ 8119 w 10000"/>
              <a:gd name="connsiteY334" fmla="*/ 10000 h 10000"/>
              <a:gd name="connsiteX335" fmla="*/ 8084 w 10000"/>
              <a:gd name="connsiteY335" fmla="*/ 10000 h 10000"/>
              <a:gd name="connsiteX336" fmla="*/ 8048 w 10000"/>
              <a:gd name="connsiteY336" fmla="*/ 10000 h 10000"/>
              <a:gd name="connsiteX337" fmla="*/ 8013 w 10000"/>
              <a:gd name="connsiteY337" fmla="*/ 10000 h 10000"/>
              <a:gd name="connsiteX338" fmla="*/ 7979 w 10000"/>
              <a:gd name="connsiteY338" fmla="*/ 10000 h 10000"/>
              <a:gd name="connsiteX339" fmla="*/ 7961 w 10000"/>
              <a:gd name="connsiteY339" fmla="*/ 10000 h 10000"/>
              <a:gd name="connsiteX340" fmla="*/ 7924 w 10000"/>
              <a:gd name="connsiteY340" fmla="*/ 10000 h 10000"/>
              <a:gd name="connsiteX341" fmla="*/ 7890 w 10000"/>
              <a:gd name="connsiteY341" fmla="*/ 10000 h 10000"/>
              <a:gd name="connsiteX342" fmla="*/ 7857 w 10000"/>
              <a:gd name="connsiteY342" fmla="*/ 10000 h 10000"/>
              <a:gd name="connsiteX343" fmla="*/ 7819 w 10000"/>
              <a:gd name="connsiteY343" fmla="*/ 10000 h 10000"/>
              <a:gd name="connsiteX344" fmla="*/ 7785 w 10000"/>
              <a:gd name="connsiteY344" fmla="*/ 10000 h 10000"/>
              <a:gd name="connsiteX345" fmla="*/ 7752 w 10000"/>
              <a:gd name="connsiteY345" fmla="*/ 10000 h 10000"/>
              <a:gd name="connsiteX346" fmla="*/ 7714 w 10000"/>
              <a:gd name="connsiteY346" fmla="*/ 10000 h 10000"/>
              <a:gd name="connsiteX347" fmla="*/ 7679 w 10000"/>
              <a:gd name="connsiteY347" fmla="*/ 10000 h 10000"/>
              <a:gd name="connsiteX348" fmla="*/ 7643 w 10000"/>
              <a:gd name="connsiteY348" fmla="*/ 10000 h 10000"/>
              <a:gd name="connsiteX349" fmla="*/ 7629 w 10000"/>
              <a:gd name="connsiteY349" fmla="*/ 10000 h 10000"/>
              <a:gd name="connsiteX350" fmla="*/ 7590 w 10000"/>
              <a:gd name="connsiteY350" fmla="*/ 10000 h 10000"/>
              <a:gd name="connsiteX351" fmla="*/ 7556 w 10000"/>
              <a:gd name="connsiteY351" fmla="*/ 10000 h 10000"/>
              <a:gd name="connsiteX352" fmla="*/ 7523 w 10000"/>
              <a:gd name="connsiteY352" fmla="*/ 10000 h 10000"/>
              <a:gd name="connsiteX353" fmla="*/ 7487 w 10000"/>
              <a:gd name="connsiteY353" fmla="*/ 10000 h 10000"/>
              <a:gd name="connsiteX354" fmla="*/ 7452 w 10000"/>
              <a:gd name="connsiteY354" fmla="*/ 10000 h 10000"/>
              <a:gd name="connsiteX355" fmla="*/ 7416 w 10000"/>
              <a:gd name="connsiteY355" fmla="*/ 10000 h 10000"/>
              <a:gd name="connsiteX356" fmla="*/ 7382 w 10000"/>
              <a:gd name="connsiteY356" fmla="*/ 10000 h 10000"/>
              <a:gd name="connsiteX357" fmla="*/ 7345 w 10000"/>
              <a:gd name="connsiteY357" fmla="*/ 10000 h 10000"/>
              <a:gd name="connsiteX358" fmla="*/ 7329 w 10000"/>
              <a:gd name="connsiteY358" fmla="*/ 10000 h 10000"/>
              <a:gd name="connsiteX359" fmla="*/ 7295 w 10000"/>
              <a:gd name="connsiteY359" fmla="*/ 10000 h 10000"/>
              <a:gd name="connsiteX360" fmla="*/ 7258 w 10000"/>
              <a:gd name="connsiteY360" fmla="*/ 10000 h 10000"/>
              <a:gd name="connsiteX361" fmla="*/ 7223 w 10000"/>
              <a:gd name="connsiteY361" fmla="*/ 10000 h 10000"/>
              <a:gd name="connsiteX362" fmla="*/ 7187 w 10000"/>
              <a:gd name="connsiteY362" fmla="*/ 10000 h 10000"/>
              <a:gd name="connsiteX363" fmla="*/ 7153 w 10000"/>
              <a:gd name="connsiteY363" fmla="*/ 10000 h 10000"/>
              <a:gd name="connsiteX364" fmla="*/ 7118 w 10000"/>
              <a:gd name="connsiteY364" fmla="*/ 10000 h 10000"/>
              <a:gd name="connsiteX365" fmla="*/ 7082 w 10000"/>
              <a:gd name="connsiteY365" fmla="*/ 10000 h 10000"/>
              <a:gd name="connsiteX366" fmla="*/ 7048 w 10000"/>
              <a:gd name="connsiteY366" fmla="*/ 10000 h 10000"/>
              <a:gd name="connsiteX367" fmla="*/ 7011 w 10000"/>
              <a:gd name="connsiteY367" fmla="*/ 10000 h 10000"/>
              <a:gd name="connsiteX368" fmla="*/ 6995 w 10000"/>
              <a:gd name="connsiteY368" fmla="*/ 10000 h 10000"/>
              <a:gd name="connsiteX369" fmla="*/ 6960 w 10000"/>
              <a:gd name="connsiteY369" fmla="*/ 10000 h 10000"/>
              <a:gd name="connsiteX370" fmla="*/ 6924 w 10000"/>
              <a:gd name="connsiteY370" fmla="*/ 10000 h 10000"/>
              <a:gd name="connsiteX371" fmla="*/ 6890 w 10000"/>
              <a:gd name="connsiteY371" fmla="*/ 10000 h 10000"/>
              <a:gd name="connsiteX372" fmla="*/ 6853 w 10000"/>
              <a:gd name="connsiteY372" fmla="*/ 10000 h 10000"/>
              <a:gd name="connsiteX373" fmla="*/ 6819 w 10000"/>
              <a:gd name="connsiteY373" fmla="*/ 10000 h 10000"/>
              <a:gd name="connsiteX374" fmla="*/ 6782 w 10000"/>
              <a:gd name="connsiteY374" fmla="*/ 10000 h 10000"/>
              <a:gd name="connsiteX375" fmla="*/ 6748 w 10000"/>
              <a:gd name="connsiteY375" fmla="*/ 10000 h 10000"/>
              <a:gd name="connsiteX376" fmla="*/ 6715 w 10000"/>
              <a:gd name="connsiteY376" fmla="*/ 10000 h 10000"/>
              <a:gd name="connsiteX377" fmla="*/ 6695 w 10000"/>
              <a:gd name="connsiteY377" fmla="*/ 10000 h 10000"/>
              <a:gd name="connsiteX378" fmla="*/ 6660 w 10000"/>
              <a:gd name="connsiteY378" fmla="*/ 10000 h 10000"/>
              <a:gd name="connsiteX379" fmla="*/ 6626 w 10000"/>
              <a:gd name="connsiteY379" fmla="*/ 10000 h 10000"/>
              <a:gd name="connsiteX380" fmla="*/ 6590 w 10000"/>
              <a:gd name="connsiteY380" fmla="*/ 10000 h 10000"/>
              <a:gd name="connsiteX381" fmla="*/ 6555 w 10000"/>
              <a:gd name="connsiteY381" fmla="*/ 10000 h 10000"/>
              <a:gd name="connsiteX382" fmla="*/ 6521 w 10000"/>
              <a:gd name="connsiteY382" fmla="*/ 10000 h 10000"/>
              <a:gd name="connsiteX383" fmla="*/ 6487 w 10000"/>
              <a:gd name="connsiteY383" fmla="*/ 10000 h 10000"/>
              <a:gd name="connsiteX384" fmla="*/ 6448 w 10000"/>
              <a:gd name="connsiteY384" fmla="*/ 10000 h 10000"/>
              <a:gd name="connsiteX385" fmla="*/ 6414 w 10000"/>
              <a:gd name="connsiteY385" fmla="*/ 10000 h 10000"/>
              <a:gd name="connsiteX386" fmla="*/ 6397 w 10000"/>
              <a:gd name="connsiteY386" fmla="*/ 10000 h 10000"/>
              <a:gd name="connsiteX387" fmla="*/ 6361 w 10000"/>
              <a:gd name="connsiteY387" fmla="*/ 10000 h 10000"/>
              <a:gd name="connsiteX388" fmla="*/ 6326 w 10000"/>
              <a:gd name="connsiteY388" fmla="*/ 10000 h 10000"/>
              <a:gd name="connsiteX389" fmla="*/ 6292 w 10000"/>
              <a:gd name="connsiteY389" fmla="*/ 10000 h 10000"/>
              <a:gd name="connsiteX390" fmla="*/ 6255 w 10000"/>
              <a:gd name="connsiteY390" fmla="*/ 10000 h 10000"/>
              <a:gd name="connsiteX391" fmla="*/ 6221 w 10000"/>
              <a:gd name="connsiteY391" fmla="*/ 10000 h 10000"/>
              <a:gd name="connsiteX392" fmla="*/ 6187 w 10000"/>
              <a:gd name="connsiteY392" fmla="*/ 10000 h 10000"/>
              <a:gd name="connsiteX393" fmla="*/ 6152 w 10000"/>
              <a:gd name="connsiteY393" fmla="*/ 10000 h 10000"/>
              <a:gd name="connsiteX394" fmla="*/ 6114 w 10000"/>
              <a:gd name="connsiteY394" fmla="*/ 10000 h 10000"/>
              <a:gd name="connsiteX395" fmla="*/ 6079 w 10000"/>
              <a:gd name="connsiteY395" fmla="*/ 10000 h 10000"/>
              <a:gd name="connsiteX396" fmla="*/ 6063 w 10000"/>
              <a:gd name="connsiteY396" fmla="*/ 10000 h 10000"/>
              <a:gd name="connsiteX397" fmla="*/ 6027 w 10000"/>
              <a:gd name="connsiteY397" fmla="*/ 10000 h 10000"/>
              <a:gd name="connsiteX398" fmla="*/ 5994 w 10000"/>
              <a:gd name="connsiteY398" fmla="*/ 10000 h 10000"/>
              <a:gd name="connsiteX399" fmla="*/ 5958 w 10000"/>
              <a:gd name="connsiteY399" fmla="*/ 10000 h 10000"/>
              <a:gd name="connsiteX400" fmla="*/ 5921 w 10000"/>
              <a:gd name="connsiteY400" fmla="*/ 10000 h 10000"/>
              <a:gd name="connsiteX401" fmla="*/ 5887 w 10000"/>
              <a:gd name="connsiteY401" fmla="*/ 10000 h 10000"/>
              <a:gd name="connsiteX402" fmla="*/ 5852 w 10000"/>
              <a:gd name="connsiteY402" fmla="*/ 10000 h 10000"/>
              <a:gd name="connsiteX403" fmla="*/ 5818 w 10000"/>
              <a:gd name="connsiteY403" fmla="*/ 10000 h 10000"/>
              <a:gd name="connsiteX404" fmla="*/ 5782 w 10000"/>
              <a:gd name="connsiteY404" fmla="*/ 10000 h 10000"/>
              <a:gd name="connsiteX405" fmla="*/ 5765 w 10000"/>
              <a:gd name="connsiteY405" fmla="*/ 10000 h 10000"/>
              <a:gd name="connsiteX406" fmla="*/ 5729 w 10000"/>
              <a:gd name="connsiteY406" fmla="*/ 10000 h 10000"/>
              <a:gd name="connsiteX407" fmla="*/ 5693 w 10000"/>
              <a:gd name="connsiteY407" fmla="*/ 10000 h 10000"/>
              <a:gd name="connsiteX408" fmla="*/ 5660 w 10000"/>
              <a:gd name="connsiteY408" fmla="*/ 10000 h 10000"/>
              <a:gd name="connsiteX409" fmla="*/ 5626 w 10000"/>
              <a:gd name="connsiteY409" fmla="*/ 10000 h 10000"/>
              <a:gd name="connsiteX410" fmla="*/ 5587 w 10000"/>
              <a:gd name="connsiteY410" fmla="*/ 10000 h 10000"/>
              <a:gd name="connsiteX411" fmla="*/ 5553 w 10000"/>
              <a:gd name="connsiteY411" fmla="*/ 10000 h 10000"/>
              <a:gd name="connsiteX412" fmla="*/ 5518 w 10000"/>
              <a:gd name="connsiteY412" fmla="*/ 10000 h 10000"/>
              <a:gd name="connsiteX413" fmla="*/ 5484 w 10000"/>
              <a:gd name="connsiteY413" fmla="*/ 10000 h 10000"/>
              <a:gd name="connsiteX414" fmla="*/ 5464 w 10000"/>
              <a:gd name="connsiteY414" fmla="*/ 10000 h 10000"/>
              <a:gd name="connsiteX415" fmla="*/ 5431 w 10000"/>
              <a:gd name="connsiteY415" fmla="*/ 10000 h 10000"/>
              <a:gd name="connsiteX416" fmla="*/ 5393 w 10000"/>
              <a:gd name="connsiteY416" fmla="*/ 10000 h 10000"/>
              <a:gd name="connsiteX417" fmla="*/ 5360 w 10000"/>
              <a:gd name="connsiteY417" fmla="*/ 10000 h 10000"/>
              <a:gd name="connsiteX418" fmla="*/ 5326 w 10000"/>
              <a:gd name="connsiteY418" fmla="*/ 10000 h 10000"/>
              <a:gd name="connsiteX419" fmla="*/ 5290 w 10000"/>
              <a:gd name="connsiteY419" fmla="*/ 10000 h 10000"/>
              <a:gd name="connsiteX420" fmla="*/ 5255 w 10000"/>
              <a:gd name="connsiteY420" fmla="*/ 10000 h 10000"/>
              <a:gd name="connsiteX421" fmla="*/ 5218 w 10000"/>
              <a:gd name="connsiteY421" fmla="*/ 10000 h 10000"/>
              <a:gd name="connsiteX422" fmla="*/ 5184 w 10000"/>
              <a:gd name="connsiteY422" fmla="*/ 10000 h 10000"/>
              <a:gd name="connsiteX423" fmla="*/ 5150 w 10000"/>
              <a:gd name="connsiteY423" fmla="*/ 10000 h 10000"/>
              <a:gd name="connsiteX424" fmla="*/ 5132 w 10000"/>
              <a:gd name="connsiteY424" fmla="*/ 10000 h 10000"/>
              <a:gd name="connsiteX425" fmla="*/ 5097 w 10000"/>
              <a:gd name="connsiteY425" fmla="*/ 10000 h 10000"/>
              <a:gd name="connsiteX426" fmla="*/ 5061 w 10000"/>
              <a:gd name="connsiteY426" fmla="*/ 10000 h 10000"/>
              <a:gd name="connsiteX427" fmla="*/ 5026 w 10000"/>
              <a:gd name="connsiteY427" fmla="*/ 10000 h 10000"/>
              <a:gd name="connsiteX428" fmla="*/ 4990 w 10000"/>
              <a:gd name="connsiteY428" fmla="*/ 10000 h 10000"/>
              <a:gd name="connsiteX429" fmla="*/ 4956 w 10000"/>
              <a:gd name="connsiteY429" fmla="*/ 10000 h 10000"/>
              <a:gd name="connsiteX430" fmla="*/ 4921 w 10000"/>
              <a:gd name="connsiteY430" fmla="*/ 10000 h 10000"/>
              <a:gd name="connsiteX431" fmla="*/ 4885 w 10000"/>
              <a:gd name="connsiteY431" fmla="*/ 10000 h 10000"/>
              <a:gd name="connsiteX432" fmla="*/ 4850 w 10000"/>
              <a:gd name="connsiteY432" fmla="*/ 10000 h 10000"/>
              <a:gd name="connsiteX433" fmla="*/ 4832 w 10000"/>
              <a:gd name="connsiteY433" fmla="*/ 10000 h 10000"/>
              <a:gd name="connsiteX434" fmla="*/ 4798 w 10000"/>
              <a:gd name="connsiteY434" fmla="*/ 10000 h 10000"/>
              <a:gd name="connsiteX435" fmla="*/ 4763 w 10000"/>
              <a:gd name="connsiteY435" fmla="*/ 10000 h 10000"/>
              <a:gd name="connsiteX436" fmla="*/ 4727 w 10000"/>
              <a:gd name="connsiteY436" fmla="*/ 10000 h 10000"/>
              <a:gd name="connsiteX437" fmla="*/ 4692 w 10000"/>
              <a:gd name="connsiteY437" fmla="*/ 10000 h 10000"/>
              <a:gd name="connsiteX438" fmla="*/ 4656 w 10000"/>
              <a:gd name="connsiteY438" fmla="*/ 10000 h 10000"/>
              <a:gd name="connsiteX439" fmla="*/ 4623 w 10000"/>
              <a:gd name="connsiteY439" fmla="*/ 10000 h 10000"/>
              <a:gd name="connsiteX440" fmla="*/ 4587 w 10000"/>
              <a:gd name="connsiteY440" fmla="*/ 10000 h 10000"/>
              <a:gd name="connsiteX441" fmla="*/ 4552 w 10000"/>
              <a:gd name="connsiteY441" fmla="*/ 10000 h 10000"/>
              <a:gd name="connsiteX442" fmla="*/ 4518 w 10000"/>
              <a:gd name="connsiteY442" fmla="*/ 10000 h 10000"/>
              <a:gd name="connsiteX443" fmla="*/ 4498 w 10000"/>
              <a:gd name="connsiteY443" fmla="*/ 10000 h 10000"/>
              <a:gd name="connsiteX444" fmla="*/ 4465 w 10000"/>
              <a:gd name="connsiteY444" fmla="*/ 10000 h 10000"/>
              <a:gd name="connsiteX445" fmla="*/ 4429 w 10000"/>
              <a:gd name="connsiteY445" fmla="*/ 10000 h 10000"/>
              <a:gd name="connsiteX446" fmla="*/ 4395 w 10000"/>
              <a:gd name="connsiteY446" fmla="*/ 10000 h 10000"/>
              <a:gd name="connsiteX447" fmla="*/ 4356 w 10000"/>
              <a:gd name="connsiteY447" fmla="*/ 10000 h 10000"/>
              <a:gd name="connsiteX448" fmla="*/ 4323 w 10000"/>
              <a:gd name="connsiteY448" fmla="*/ 10000 h 10000"/>
              <a:gd name="connsiteX449" fmla="*/ 4289 w 10000"/>
              <a:gd name="connsiteY449" fmla="*/ 10000 h 10000"/>
              <a:gd name="connsiteX450" fmla="*/ 4253 w 10000"/>
              <a:gd name="connsiteY450" fmla="*/ 10000 h 10000"/>
              <a:gd name="connsiteX451" fmla="*/ 4218 w 10000"/>
              <a:gd name="connsiteY451" fmla="*/ 10000 h 10000"/>
              <a:gd name="connsiteX452" fmla="*/ 4200 w 10000"/>
              <a:gd name="connsiteY452" fmla="*/ 10000 h 10000"/>
              <a:gd name="connsiteX453" fmla="*/ 4164 w 10000"/>
              <a:gd name="connsiteY453" fmla="*/ 10000 h 10000"/>
              <a:gd name="connsiteX454" fmla="*/ 4129 w 10000"/>
              <a:gd name="connsiteY454" fmla="*/ 10000 h 10000"/>
              <a:gd name="connsiteX455" fmla="*/ 4095 w 10000"/>
              <a:gd name="connsiteY455" fmla="*/ 10000 h 10000"/>
              <a:gd name="connsiteX456" fmla="*/ 4061 w 10000"/>
              <a:gd name="connsiteY456" fmla="*/ 10000 h 10000"/>
              <a:gd name="connsiteX457" fmla="*/ 4024 w 10000"/>
              <a:gd name="connsiteY457" fmla="*/ 10000 h 10000"/>
              <a:gd name="connsiteX458" fmla="*/ 3989 w 10000"/>
              <a:gd name="connsiteY458" fmla="*/ 10000 h 10000"/>
              <a:gd name="connsiteX459" fmla="*/ 3953 w 10000"/>
              <a:gd name="connsiteY459" fmla="*/ 10000 h 10000"/>
              <a:gd name="connsiteX460" fmla="*/ 3919 w 10000"/>
              <a:gd name="connsiteY460" fmla="*/ 10000 h 10000"/>
              <a:gd name="connsiteX461" fmla="*/ 3902 w 10000"/>
              <a:gd name="connsiteY461" fmla="*/ 10000 h 10000"/>
              <a:gd name="connsiteX462" fmla="*/ 3868 w 10000"/>
              <a:gd name="connsiteY462" fmla="*/ 10000 h 10000"/>
              <a:gd name="connsiteX463" fmla="*/ 3829 w 10000"/>
              <a:gd name="connsiteY463" fmla="*/ 10000 h 10000"/>
              <a:gd name="connsiteX464" fmla="*/ 3795 w 10000"/>
              <a:gd name="connsiteY464" fmla="*/ 10000 h 10000"/>
              <a:gd name="connsiteX465" fmla="*/ 3761 w 10000"/>
              <a:gd name="connsiteY465" fmla="*/ 10000 h 10000"/>
              <a:gd name="connsiteX466" fmla="*/ 3726 w 10000"/>
              <a:gd name="connsiteY466" fmla="*/ 10000 h 10000"/>
              <a:gd name="connsiteX467" fmla="*/ 3690 w 10000"/>
              <a:gd name="connsiteY467" fmla="*/ 10000 h 10000"/>
              <a:gd name="connsiteX468" fmla="*/ 3657 w 10000"/>
              <a:gd name="connsiteY468" fmla="*/ 10000 h 10000"/>
              <a:gd name="connsiteX469" fmla="*/ 3621 w 10000"/>
              <a:gd name="connsiteY469" fmla="*/ 10000 h 10000"/>
              <a:gd name="connsiteX470" fmla="*/ 3586 w 10000"/>
              <a:gd name="connsiteY470" fmla="*/ 10000 h 10000"/>
              <a:gd name="connsiteX471" fmla="*/ 3568 w 10000"/>
              <a:gd name="connsiteY471" fmla="*/ 10000 h 10000"/>
              <a:gd name="connsiteX472" fmla="*/ 3534 w 10000"/>
              <a:gd name="connsiteY472" fmla="*/ 10000 h 10000"/>
              <a:gd name="connsiteX473" fmla="*/ 3495 w 10000"/>
              <a:gd name="connsiteY473" fmla="*/ 10000 h 10000"/>
              <a:gd name="connsiteX474" fmla="*/ 3461 w 10000"/>
              <a:gd name="connsiteY474" fmla="*/ 10000 h 10000"/>
              <a:gd name="connsiteX475" fmla="*/ 3427 w 10000"/>
              <a:gd name="connsiteY475" fmla="*/ 10000 h 10000"/>
              <a:gd name="connsiteX476" fmla="*/ 3392 w 10000"/>
              <a:gd name="connsiteY476" fmla="*/ 10000 h 10000"/>
              <a:gd name="connsiteX477" fmla="*/ 3356 w 10000"/>
              <a:gd name="connsiteY477" fmla="*/ 10000 h 10000"/>
              <a:gd name="connsiteX478" fmla="*/ 3321 w 10000"/>
              <a:gd name="connsiteY478" fmla="*/ 10000 h 10000"/>
              <a:gd name="connsiteX479" fmla="*/ 3287 w 10000"/>
              <a:gd name="connsiteY479" fmla="*/ 10000 h 10000"/>
              <a:gd name="connsiteX480" fmla="*/ 3268 w 10000"/>
              <a:gd name="connsiteY480" fmla="*/ 10000 h 10000"/>
              <a:gd name="connsiteX481" fmla="*/ 3234 w 10000"/>
              <a:gd name="connsiteY481" fmla="*/ 10000 h 10000"/>
              <a:gd name="connsiteX482" fmla="*/ 3200 w 10000"/>
              <a:gd name="connsiteY482" fmla="*/ 10000 h 10000"/>
              <a:gd name="connsiteX483" fmla="*/ 3163 w 10000"/>
              <a:gd name="connsiteY483" fmla="*/ 10000 h 10000"/>
              <a:gd name="connsiteX484" fmla="*/ 3129 w 10000"/>
              <a:gd name="connsiteY484" fmla="*/ 10000 h 10000"/>
              <a:gd name="connsiteX485" fmla="*/ 3092 w 10000"/>
              <a:gd name="connsiteY485" fmla="*/ 10000 h 10000"/>
              <a:gd name="connsiteX486" fmla="*/ 3058 w 10000"/>
              <a:gd name="connsiteY486" fmla="*/ 10000 h 10000"/>
              <a:gd name="connsiteX487" fmla="*/ 3023 w 10000"/>
              <a:gd name="connsiteY487" fmla="*/ 10000 h 10000"/>
              <a:gd name="connsiteX488" fmla="*/ 2987 w 10000"/>
              <a:gd name="connsiteY488" fmla="*/ 10000 h 10000"/>
              <a:gd name="connsiteX489" fmla="*/ 2969 w 10000"/>
              <a:gd name="connsiteY489" fmla="*/ 10000 h 10000"/>
              <a:gd name="connsiteX490" fmla="*/ 2934 w 10000"/>
              <a:gd name="connsiteY490" fmla="*/ 10000 h 10000"/>
              <a:gd name="connsiteX491" fmla="*/ 2900 w 10000"/>
              <a:gd name="connsiteY491" fmla="*/ 10000 h 10000"/>
              <a:gd name="connsiteX492" fmla="*/ 2865 w 10000"/>
              <a:gd name="connsiteY492" fmla="*/ 10000 h 10000"/>
              <a:gd name="connsiteX493" fmla="*/ 2829 w 10000"/>
              <a:gd name="connsiteY493" fmla="*/ 10000 h 10000"/>
              <a:gd name="connsiteX494" fmla="*/ 2795 w 10000"/>
              <a:gd name="connsiteY494" fmla="*/ 10000 h 10000"/>
              <a:gd name="connsiteX495" fmla="*/ 2760 w 10000"/>
              <a:gd name="connsiteY495" fmla="*/ 10000 h 10000"/>
              <a:gd name="connsiteX496" fmla="*/ 2724 w 10000"/>
              <a:gd name="connsiteY496" fmla="*/ 10000 h 10000"/>
              <a:gd name="connsiteX497" fmla="*/ 2687 w 10000"/>
              <a:gd name="connsiteY497" fmla="*/ 10000 h 10000"/>
              <a:gd name="connsiteX498" fmla="*/ 2653 w 10000"/>
              <a:gd name="connsiteY498" fmla="*/ 10000 h 10000"/>
              <a:gd name="connsiteX499" fmla="*/ 2637 w 10000"/>
              <a:gd name="connsiteY499" fmla="*/ 10000 h 10000"/>
              <a:gd name="connsiteX500" fmla="*/ 2600 w 10000"/>
              <a:gd name="connsiteY500" fmla="*/ 10000 h 10000"/>
              <a:gd name="connsiteX501" fmla="*/ 2564 w 10000"/>
              <a:gd name="connsiteY501" fmla="*/ 10000 h 10000"/>
              <a:gd name="connsiteX502" fmla="*/ 2531 w 10000"/>
              <a:gd name="connsiteY502" fmla="*/ 10000 h 10000"/>
              <a:gd name="connsiteX503" fmla="*/ 2497 w 10000"/>
              <a:gd name="connsiteY503" fmla="*/ 10000 h 10000"/>
              <a:gd name="connsiteX504" fmla="*/ 2460 w 10000"/>
              <a:gd name="connsiteY504" fmla="*/ 10000 h 10000"/>
              <a:gd name="connsiteX505" fmla="*/ 2426 w 10000"/>
              <a:gd name="connsiteY505" fmla="*/ 10000 h 10000"/>
              <a:gd name="connsiteX506" fmla="*/ 2392 w 10000"/>
              <a:gd name="connsiteY506" fmla="*/ 10000 h 10000"/>
              <a:gd name="connsiteX507" fmla="*/ 2353 w 10000"/>
              <a:gd name="connsiteY507" fmla="*/ 10000 h 10000"/>
              <a:gd name="connsiteX508" fmla="*/ 2337 w 10000"/>
              <a:gd name="connsiteY508" fmla="*/ 10000 h 10000"/>
              <a:gd name="connsiteX509" fmla="*/ 2303 w 10000"/>
              <a:gd name="connsiteY509" fmla="*/ 10000 h 10000"/>
              <a:gd name="connsiteX510" fmla="*/ 2268 w 10000"/>
              <a:gd name="connsiteY510" fmla="*/ 10000 h 10000"/>
              <a:gd name="connsiteX511" fmla="*/ 2231 w 10000"/>
              <a:gd name="connsiteY511" fmla="*/ 10000 h 10000"/>
              <a:gd name="connsiteX512" fmla="*/ 2197 w 10000"/>
              <a:gd name="connsiteY512" fmla="*/ 10000 h 10000"/>
              <a:gd name="connsiteX513" fmla="*/ 2163 w 10000"/>
              <a:gd name="connsiteY513" fmla="*/ 10000 h 10000"/>
              <a:gd name="connsiteX514" fmla="*/ 2126 w 10000"/>
              <a:gd name="connsiteY514" fmla="*/ 10000 h 10000"/>
              <a:gd name="connsiteX515" fmla="*/ 2092 w 10000"/>
              <a:gd name="connsiteY515" fmla="*/ 10000 h 10000"/>
              <a:gd name="connsiteX516" fmla="*/ 2056 w 10000"/>
              <a:gd name="connsiteY516" fmla="*/ 10000 h 10000"/>
              <a:gd name="connsiteX517" fmla="*/ 2021 w 10000"/>
              <a:gd name="connsiteY517" fmla="*/ 10000 h 10000"/>
              <a:gd name="connsiteX518" fmla="*/ 2003 w 10000"/>
              <a:gd name="connsiteY518" fmla="*/ 10000 h 10000"/>
              <a:gd name="connsiteX519" fmla="*/ 1969 w 10000"/>
              <a:gd name="connsiteY519" fmla="*/ 10000 h 10000"/>
              <a:gd name="connsiteX520" fmla="*/ 1932 w 10000"/>
              <a:gd name="connsiteY520" fmla="*/ 10000 h 10000"/>
              <a:gd name="connsiteX521" fmla="*/ 1898 w 10000"/>
              <a:gd name="connsiteY521" fmla="*/ 10000 h 10000"/>
              <a:gd name="connsiteX522" fmla="*/ 1863 w 10000"/>
              <a:gd name="connsiteY522" fmla="*/ 10000 h 10000"/>
              <a:gd name="connsiteX523" fmla="*/ 1827 w 10000"/>
              <a:gd name="connsiteY523" fmla="*/ 10000 h 10000"/>
              <a:gd name="connsiteX524" fmla="*/ 1792 w 10000"/>
              <a:gd name="connsiteY524" fmla="*/ 10000 h 10000"/>
              <a:gd name="connsiteX525" fmla="*/ 1758 w 10000"/>
              <a:gd name="connsiteY525" fmla="*/ 10000 h 10000"/>
              <a:gd name="connsiteX526" fmla="*/ 1723 w 10000"/>
              <a:gd name="connsiteY526" fmla="*/ 10000 h 10000"/>
              <a:gd name="connsiteX527" fmla="*/ 1703 w 10000"/>
              <a:gd name="connsiteY527" fmla="*/ 10000 h 10000"/>
              <a:gd name="connsiteX528" fmla="*/ 1669 w 10000"/>
              <a:gd name="connsiteY528" fmla="*/ 10000 h 10000"/>
              <a:gd name="connsiteX529" fmla="*/ 1636 w 10000"/>
              <a:gd name="connsiteY529" fmla="*/ 10000 h 10000"/>
              <a:gd name="connsiteX530" fmla="*/ 1598 w 10000"/>
              <a:gd name="connsiteY530" fmla="*/ 10000 h 10000"/>
              <a:gd name="connsiteX531" fmla="*/ 1565 w 10000"/>
              <a:gd name="connsiteY531" fmla="*/ 10000 h 10000"/>
              <a:gd name="connsiteX532" fmla="*/ 1531 w 10000"/>
              <a:gd name="connsiteY532" fmla="*/ 10000 h 10000"/>
              <a:gd name="connsiteX533" fmla="*/ 1495 w 10000"/>
              <a:gd name="connsiteY533" fmla="*/ 10000 h 10000"/>
              <a:gd name="connsiteX534" fmla="*/ 1458 w 10000"/>
              <a:gd name="connsiteY534" fmla="*/ 10000 h 10000"/>
              <a:gd name="connsiteX535" fmla="*/ 1422 w 10000"/>
              <a:gd name="connsiteY535" fmla="*/ 10000 h 10000"/>
              <a:gd name="connsiteX536" fmla="*/ 1406 w 10000"/>
              <a:gd name="connsiteY536" fmla="*/ 10000 h 10000"/>
              <a:gd name="connsiteX537" fmla="*/ 1369 w 10000"/>
              <a:gd name="connsiteY537" fmla="*/ 10000 h 10000"/>
              <a:gd name="connsiteX538" fmla="*/ 1335 w 10000"/>
              <a:gd name="connsiteY538" fmla="*/ 10000 h 10000"/>
              <a:gd name="connsiteX539" fmla="*/ 1300 w 10000"/>
              <a:gd name="connsiteY539" fmla="*/ 10000 h 10000"/>
              <a:gd name="connsiteX540" fmla="*/ 1264 w 10000"/>
              <a:gd name="connsiteY540" fmla="*/ 10000 h 10000"/>
              <a:gd name="connsiteX541" fmla="*/ 1231 w 10000"/>
              <a:gd name="connsiteY541" fmla="*/ 10000 h 10000"/>
              <a:gd name="connsiteX542" fmla="*/ 1195 w 10000"/>
              <a:gd name="connsiteY542" fmla="*/ 10000 h 10000"/>
              <a:gd name="connsiteX543" fmla="*/ 1161 w 10000"/>
              <a:gd name="connsiteY543" fmla="*/ 10000 h 10000"/>
              <a:gd name="connsiteX544" fmla="*/ 1122 w 10000"/>
              <a:gd name="connsiteY544" fmla="*/ 10000 h 10000"/>
              <a:gd name="connsiteX545" fmla="*/ 1089 w 10000"/>
              <a:gd name="connsiteY545" fmla="*/ 10000 h 10000"/>
              <a:gd name="connsiteX546" fmla="*/ 1071 w 10000"/>
              <a:gd name="connsiteY546" fmla="*/ 10000 h 10000"/>
              <a:gd name="connsiteX547" fmla="*/ 1037 w 10000"/>
              <a:gd name="connsiteY547" fmla="*/ 10000 h 10000"/>
              <a:gd name="connsiteX548" fmla="*/ 1003 w 10000"/>
              <a:gd name="connsiteY548" fmla="*/ 10000 h 10000"/>
              <a:gd name="connsiteX549" fmla="*/ 966 w 10000"/>
              <a:gd name="connsiteY549" fmla="*/ 10000 h 10000"/>
              <a:gd name="connsiteX550" fmla="*/ 931 w 10000"/>
              <a:gd name="connsiteY550" fmla="*/ 10000 h 10000"/>
              <a:gd name="connsiteX551" fmla="*/ 895 w 10000"/>
              <a:gd name="connsiteY551" fmla="*/ 10000 h 10000"/>
              <a:gd name="connsiteX552" fmla="*/ 861 w 10000"/>
              <a:gd name="connsiteY552" fmla="*/ 10000 h 10000"/>
              <a:gd name="connsiteX553" fmla="*/ 828 w 10000"/>
              <a:gd name="connsiteY553" fmla="*/ 10000 h 10000"/>
              <a:gd name="connsiteX554" fmla="*/ 790 w 10000"/>
              <a:gd name="connsiteY554" fmla="*/ 10000 h 10000"/>
              <a:gd name="connsiteX555" fmla="*/ 774 w 10000"/>
              <a:gd name="connsiteY555" fmla="*/ 10000 h 10000"/>
              <a:gd name="connsiteX556" fmla="*/ 737 w 10000"/>
              <a:gd name="connsiteY556" fmla="*/ 10000 h 10000"/>
              <a:gd name="connsiteX557" fmla="*/ 703 w 10000"/>
              <a:gd name="connsiteY557" fmla="*/ 10000 h 10000"/>
              <a:gd name="connsiteX558" fmla="*/ 668 w 10000"/>
              <a:gd name="connsiteY558" fmla="*/ 10000 h 10000"/>
              <a:gd name="connsiteX559" fmla="*/ 634 w 10000"/>
              <a:gd name="connsiteY559" fmla="*/ 10000 h 10000"/>
              <a:gd name="connsiteX560" fmla="*/ 597 w 10000"/>
              <a:gd name="connsiteY560" fmla="*/ 10000 h 10000"/>
              <a:gd name="connsiteX561" fmla="*/ 561 w 10000"/>
              <a:gd name="connsiteY561" fmla="*/ 10000 h 10000"/>
              <a:gd name="connsiteX562" fmla="*/ 527 w 10000"/>
              <a:gd name="connsiteY562" fmla="*/ 10000 h 10000"/>
              <a:gd name="connsiteX563" fmla="*/ 492 w 10000"/>
              <a:gd name="connsiteY563" fmla="*/ 10000 h 10000"/>
              <a:gd name="connsiteX564" fmla="*/ 474 w 10000"/>
              <a:gd name="connsiteY564" fmla="*/ 10000 h 10000"/>
              <a:gd name="connsiteX565" fmla="*/ 439 w 10000"/>
              <a:gd name="connsiteY565" fmla="*/ 10000 h 10000"/>
              <a:gd name="connsiteX566" fmla="*/ 403 w 10000"/>
              <a:gd name="connsiteY566" fmla="*/ 10000 h 10000"/>
              <a:gd name="connsiteX567" fmla="*/ 369 w 10000"/>
              <a:gd name="connsiteY567" fmla="*/ 10000 h 10000"/>
              <a:gd name="connsiteX568" fmla="*/ 334 w 10000"/>
              <a:gd name="connsiteY568" fmla="*/ 10000 h 10000"/>
              <a:gd name="connsiteX569" fmla="*/ 300 w 10000"/>
              <a:gd name="connsiteY569" fmla="*/ 10000 h 10000"/>
              <a:gd name="connsiteX570" fmla="*/ 263 w 10000"/>
              <a:gd name="connsiteY570" fmla="*/ 10000 h 10000"/>
              <a:gd name="connsiteX571" fmla="*/ 227 w 10000"/>
              <a:gd name="connsiteY571" fmla="*/ 10000 h 10000"/>
              <a:gd name="connsiteX572" fmla="*/ 194 w 10000"/>
              <a:gd name="connsiteY572" fmla="*/ 10000 h 10000"/>
              <a:gd name="connsiteX573" fmla="*/ 158 w 10000"/>
              <a:gd name="connsiteY573" fmla="*/ 10000 h 10000"/>
              <a:gd name="connsiteX574" fmla="*/ 142 w 10000"/>
              <a:gd name="connsiteY574" fmla="*/ 10000 h 10000"/>
              <a:gd name="connsiteX575" fmla="*/ 105 w 10000"/>
              <a:gd name="connsiteY575" fmla="*/ 10000 h 10000"/>
              <a:gd name="connsiteX576" fmla="*/ 71 w 10000"/>
              <a:gd name="connsiteY576" fmla="*/ 10000 h 10000"/>
              <a:gd name="connsiteX577" fmla="*/ 34 w 10000"/>
              <a:gd name="connsiteY577" fmla="*/ 10000 h 10000"/>
              <a:gd name="connsiteX578" fmla="*/ 0 w 10000"/>
              <a:gd name="connsiteY578"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23 w 10000"/>
              <a:gd name="connsiteY185" fmla="*/ 1976 h 10000"/>
              <a:gd name="connsiteX186" fmla="*/ 6152 w 10000"/>
              <a:gd name="connsiteY186" fmla="*/ 2058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055 w 10000"/>
              <a:gd name="connsiteY262" fmla="*/ 1113 h 10000"/>
              <a:gd name="connsiteX263" fmla="*/ 9127 w 10000"/>
              <a:gd name="connsiteY263" fmla="*/ 1175 h 10000"/>
              <a:gd name="connsiteX264" fmla="*/ 9201 w 10000"/>
              <a:gd name="connsiteY264" fmla="*/ 991 h 10000"/>
              <a:gd name="connsiteX265" fmla="*/ 9263 w 10000"/>
              <a:gd name="connsiteY265" fmla="*/ 906 h 10000"/>
              <a:gd name="connsiteX266" fmla="*/ 9309 w 10000"/>
              <a:gd name="connsiteY266" fmla="*/ 983 h 10000"/>
              <a:gd name="connsiteX267" fmla="*/ 9400 w 10000"/>
              <a:gd name="connsiteY267" fmla="*/ 752 h 10000"/>
              <a:gd name="connsiteX268" fmla="*/ 9449 w 10000"/>
              <a:gd name="connsiteY268" fmla="*/ 841 h 10000"/>
              <a:gd name="connsiteX269" fmla="*/ 9496 w 10000"/>
              <a:gd name="connsiteY269" fmla="*/ 759 h 10000"/>
              <a:gd name="connsiteX270" fmla="*/ 9572 w 10000"/>
              <a:gd name="connsiteY270" fmla="*/ 642 h 10000"/>
              <a:gd name="connsiteX271" fmla="*/ 9647 w 10000"/>
              <a:gd name="connsiteY271" fmla="*/ 812 h 10000"/>
              <a:gd name="connsiteX272" fmla="*/ 9713 w 10000"/>
              <a:gd name="connsiteY272" fmla="*/ 680 h 10000"/>
              <a:gd name="connsiteX273" fmla="*/ 9767 w 10000"/>
              <a:gd name="connsiteY273" fmla="*/ 509 h 10000"/>
              <a:gd name="connsiteX274" fmla="*/ 9831 w 10000"/>
              <a:gd name="connsiteY274" fmla="*/ 545 h 10000"/>
              <a:gd name="connsiteX275" fmla="*/ 9860 w 10000"/>
              <a:gd name="connsiteY275" fmla="*/ 429 h 10000"/>
              <a:gd name="connsiteX276" fmla="*/ 9902 w 10000"/>
              <a:gd name="connsiteY276" fmla="*/ 368 h 10000"/>
              <a:gd name="connsiteX277" fmla="*/ 10000 w 10000"/>
              <a:gd name="connsiteY277" fmla="*/ 0 h 10000"/>
              <a:gd name="connsiteX278" fmla="*/ 9982 w 10000"/>
              <a:gd name="connsiteY278" fmla="*/ 10000 h 10000"/>
              <a:gd name="connsiteX279" fmla="*/ 9947 w 10000"/>
              <a:gd name="connsiteY279" fmla="*/ 10000 h 10000"/>
              <a:gd name="connsiteX280" fmla="*/ 9911 w 10000"/>
              <a:gd name="connsiteY280" fmla="*/ 10000 h 10000"/>
              <a:gd name="connsiteX281" fmla="*/ 9877 w 10000"/>
              <a:gd name="connsiteY281" fmla="*/ 10000 h 10000"/>
              <a:gd name="connsiteX282" fmla="*/ 9840 w 10000"/>
              <a:gd name="connsiteY282" fmla="*/ 10000 h 10000"/>
              <a:gd name="connsiteX283" fmla="*/ 9824 w 10000"/>
              <a:gd name="connsiteY283" fmla="*/ 10000 h 10000"/>
              <a:gd name="connsiteX284" fmla="*/ 9789 w 10000"/>
              <a:gd name="connsiteY284" fmla="*/ 10000 h 10000"/>
              <a:gd name="connsiteX285" fmla="*/ 9755 w 10000"/>
              <a:gd name="connsiteY285" fmla="*/ 10000 h 10000"/>
              <a:gd name="connsiteX286" fmla="*/ 9718 w 10000"/>
              <a:gd name="connsiteY286" fmla="*/ 10000 h 10000"/>
              <a:gd name="connsiteX287" fmla="*/ 9682 w 10000"/>
              <a:gd name="connsiteY287" fmla="*/ 10000 h 10000"/>
              <a:gd name="connsiteX288" fmla="*/ 9648 w 10000"/>
              <a:gd name="connsiteY288" fmla="*/ 10000 h 10000"/>
              <a:gd name="connsiteX289" fmla="*/ 9613 w 10000"/>
              <a:gd name="connsiteY289" fmla="*/ 10000 h 10000"/>
              <a:gd name="connsiteX290" fmla="*/ 9579 w 10000"/>
              <a:gd name="connsiteY290" fmla="*/ 10000 h 10000"/>
              <a:gd name="connsiteX291" fmla="*/ 9542 w 10000"/>
              <a:gd name="connsiteY291" fmla="*/ 10000 h 10000"/>
              <a:gd name="connsiteX292" fmla="*/ 9508 w 10000"/>
              <a:gd name="connsiteY292" fmla="*/ 10000 h 10000"/>
              <a:gd name="connsiteX293" fmla="*/ 9489 w 10000"/>
              <a:gd name="connsiteY293" fmla="*/ 10000 h 10000"/>
              <a:gd name="connsiteX294" fmla="*/ 9455 w 10000"/>
              <a:gd name="connsiteY294" fmla="*/ 10000 h 10000"/>
              <a:gd name="connsiteX295" fmla="*/ 9421 w 10000"/>
              <a:gd name="connsiteY295" fmla="*/ 10000 h 10000"/>
              <a:gd name="connsiteX296" fmla="*/ 9386 w 10000"/>
              <a:gd name="connsiteY296" fmla="*/ 10000 h 10000"/>
              <a:gd name="connsiteX297" fmla="*/ 9348 w 10000"/>
              <a:gd name="connsiteY297" fmla="*/ 10000 h 10000"/>
              <a:gd name="connsiteX298" fmla="*/ 9313 w 10000"/>
              <a:gd name="connsiteY298" fmla="*/ 10000 h 10000"/>
              <a:gd name="connsiteX299" fmla="*/ 9279 w 10000"/>
              <a:gd name="connsiteY299" fmla="*/ 10000 h 10000"/>
              <a:gd name="connsiteX300" fmla="*/ 9245 w 10000"/>
              <a:gd name="connsiteY300" fmla="*/ 10000 h 10000"/>
              <a:gd name="connsiteX301" fmla="*/ 9208 w 10000"/>
              <a:gd name="connsiteY301" fmla="*/ 10000 h 10000"/>
              <a:gd name="connsiteX302" fmla="*/ 9192 w 10000"/>
              <a:gd name="connsiteY302" fmla="*/ 10000 h 10000"/>
              <a:gd name="connsiteX303" fmla="*/ 9155 w 10000"/>
              <a:gd name="connsiteY303" fmla="*/ 10000 h 10000"/>
              <a:gd name="connsiteX304" fmla="*/ 9121 w 10000"/>
              <a:gd name="connsiteY304" fmla="*/ 10000 h 10000"/>
              <a:gd name="connsiteX305" fmla="*/ 9085 w 10000"/>
              <a:gd name="connsiteY305" fmla="*/ 10000 h 10000"/>
              <a:gd name="connsiteX306" fmla="*/ 9052 w 10000"/>
              <a:gd name="connsiteY306" fmla="*/ 10000 h 10000"/>
              <a:gd name="connsiteX307" fmla="*/ 9016 w 10000"/>
              <a:gd name="connsiteY307" fmla="*/ 10000 h 10000"/>
              <a:gd name="connsiteX308" fmla="*/ 8979 w 10000"/>
              <a:gd name="connsiteY308" fmla="*/ 10000 h 10000"/>
              <a:gd name="connsiteX309" fmla="*/ 8945 w 10000"/>
              <a:gd name="connsiteY309" fmla="*/ 10000 h 10000"/>
              <a:gd name="connsiteX310" fmla="*/ 8910 w 10000"/>
              <a:gd name="connsiteY310" fmla="*/ 10000 h 10000"/>
              <a:gd name="connsiteX311" fmla="*/ 8894 w 10000"/>
              <a:gd name="connsiteY311" fmla="*/ 10000 h 10000"/>
              <a:gd name="connsiteX312" fmla="*/ 8858 w 10000"/>
              <a:gd name="connsiteY312" fmla="*/ 10000 h 10000"/>
              <a:gd name="connsiteX313" fmla="*/ 8821 w 10000"/>
              <a:gd name="connsiteY313" fmla="*/ 10000 h 10000"/>
              <a:gd name="connsiteX314" fmla="*/ 8787 w 10000"/>
              <a:gd name="connsiteY314" fmla="*/ 10000 h 10000"/>
              <a:gd name="connsiteX315" fmla="*/ 8752 w 10000"/>
              <a:gd name="connsiteY315" fmla="*/ 10000 h 10000"/>
              <a:gd name="connsiteX316" fmla="*/ 8718 w 10000"/>
              <a:gd name="connsiteY316" fmla="*/ 10000 h 10000"/>
              <a:gd name="connsiteX317" fmla="*/ 8681 w 10000"/>
              <a:gd name="connsiteY317" fmla="*/ 10000 h 10000"/>
              <a:gd name="connsiteX318" fmla="*/ 8647 w 10000"/>
              <a:gd name="connsiteY318" fmla="*/ 10000 h 10000"/>
              <a:gd name="connsiteX319" fmla="*/ 8613 w 10000"/>
              <a:gd name="connsiteY319" fmla="*/ 10000 h 10000"/>
              <a:gd name="connsiteX320" fmla="*/ 8576 w 10000"/>
              <a:gd name="connsiteY320" fmla="*/ 10000 h 10000"/>
              <a:gd name="connsiteX321" fmla="*/ 8560 w 10000"/>
              <a:gd name="connsiteY321" fmla="*/ 10000 h 10000"/>
              <a:gd name="connsiteX322" fmla="*/ 8524 w 10000"/>
              <a:gd name="connsiteY322" fmla="*/ 10000 h 10000"/>
              <a:gd name="connsiteX323" fmla="*/ 8487 w 10000"/>
              <a:gd name="connsiteY323" fmla="*/ 10000 h 10000"/>
              <a:gd name="connsiteX324" fmla="*/ 8451 w 10000"/>
              <a:gd name="connsiteY324" fmla="*/ 10000 h 10000"/>
              <a:gd name="connsiteX325" fmla="*/ 8418 w 10000"/>
              <a:gd name="connsiteY325" fmla="*/ 10000 h 10000"/>
              <a:gd name="connsiteX326" fmla="*/ 8384 w 10000"/>
              <a:gd name="connsiteY326" fmla="*/ 10000 h 10000"/>
              <a:gd name="connsiteX327" fmla="*/ 8347 w 10000"/>
              <a:gd name="connsiteY327" fmla="*/ 10000 h 10000"/>
              <a:gd name="connsiteX328" fmla="*/ 8313 w 10000"/>
              <a:gd name="connsiteY328" fmla="*/ 10000 h 10000"/>
              <a:gd name="connsiteX329" fmla="*/ 8277 w 10000"/>
              <a:gd name="connsiteY329" fmla="*/ 10000 h 10000"/>
              <a:gd name="connsiteX330" fmla="*/ 8260 w 10000"/>
              <a:gd name="connsiteY330" fmla="*/ 10000 h 10000"/>
              <a:gd name="connsiteX331" fmla="*/ 8224 w 10000"/>
              <a:gd name="connsiteY331" fmla="*/ 10000 h 10000"/>
              <a:gd name="connsiteX332" fmla="*/ 8190 w 10000"/>
              <a:gd name="connsiteY332" fmla="*/ 10000 h 10000"/>
              <a:gd name="connsiteX333" fmla="*/ 8155 w 10000"/>
              <a:gd name="connsiteY333" fmla="*/ 10000 h 10000"/>
              <a:gd name="connsiteX334" fmla="*/ 8119 w 10000"/>
              <a:gd name="connsiteY334" fmla="*/ 10000 h 10000"/>
              <a:gd name="connsiteX335" fmla="*/ 8084 w 10000"/>
              <a:gd name="connsiteY335" fmla="*/ 10000 h 10000"/>
              <a:gd name="connsiteX336" fmla="*/ 8048 w 10000"/>
              <a:gd name="connsiteY336" fmla="*/ 10000 h 10000"/>
              <a:gd name="connsiteX337" fmla="*/ 8013 w 10000"/>
              <a:gd name="connsiteY337" fmla="*/ 10000 h 10000"/>
              <a:gd name="connsiteX338" fmla="*/ 7979 w 10000"/>
              <a:gd name="connsiteY338" fmla="*/ 10000 h 10000"/>
              <a:gd name="connsiteX339" fmla="*/ 7961 w 10000"/>
              <a:gd name="connsiteY339" fmla="*/ 10000 h 10000"/>
              <a:gd name="connsiteX340" fmla="*/ 7924 w 10000"/>
              <a:gd name="connsiteY340" fmla="*/ 10000 h 10000"/>
              <a:gd name="connsiteX341" fmla="*/ 7890 w 10000"/>
              <a:gd name="connsiteY341" fmla="*/ 10000 h 10000"/>
              <a:gd name="connsiteX342" fmla="*/ 7857 w 10000"/>
              <a:gd name="connsiteY342" fmla="*/ 10000 h 10000"/>
              <a:gd name="connsiteX343" fmla="*/ 7819 w 10000"/>
              <a:gd name="connsiteY343" fmla="*/ 10000 h 10000"/>
              <a:gd name="connsiteX344" fmla="*/ 7785 w 10000"/>
              <a:gd name="connsiteY344" fmla="*/ 10000 h 10000"/>
              <a:gd name="connsiteX345" fmla="*/ 7752 w 10000"/>
              <a:gd name="connsiteY345" fmla="*/ 10000 h 10000"/>
              <a:gd name="connsiteX346" fmla="*/ 7714 w 10000"/>
              <a:gd name="connsiteY346" fmla="*/ 10000 h 10000"/>
              <a:gd name="connsiteX347" fmla="*/ 7679 w 10000"/>
              <a:gd name="connsiteY347" fmla="*/ 10000 h 10000"/>
              <a:gd name="connsiteX348" fmla="*/ 7643 w 10000"/>
              <a:gd name="connsiteY348" fmla="*/ 10000 h 10000"/>
              <a:gd name="connsiteX349" fmla="*/ 7629 w 10000"/>
              <a:gd name="connsiteY349" fmla="*/ 10000 h 10000"/>
              <a:gd name="connsiteX350" fmla="*/ 7590 w 10000"/>
              <a:gd name="connsiteY350" fmla="*/ 10000 h 10000"/>
              <a:gd name="connsiteX351" fmla="*/ 7556 w 10000"/>
              <a:gd name="connsiteY351" fmla="*/ 10000 h 10000"/>
              <a:gd name="connsiteX352" fmla="*/ 7523 w 10000"/>
              <a:gd name="connsiteY352" fmla="*/ 10000 h 10000"/>
              <a:gd name="connsiteX353" fmla="*/ 7487 w 10000"/>
              <a:gd name="connsiteY353" fmla="*/ 10000 h 10000"/>
              <a:gd name="connsiteX354" fmla="*/ 7452 w 10000"/>
              <a:gd name="connsiteY354" fmla="*/ 10000 h 10000"/>
              <a:gd name="connsiteX355" fmla="*/ 7416 w 10000"/>
              <a:gd name="connsiteY355" fmla="*/ 10000 h 10000"/>
              <a:gd name="connsiteX356" fmla="*/ 7382 w 10000"/>
              <a:gd name="connsiteY356" fmla="*/ 10000 h 10000"/>
              <a:gd name="connsiteX357" fmla="*/ 7345 w 10000"/>
              <a:gd name="connsiteY357" fmla="*/ 10000 h 10000"/>
              <a:gd name="connsiteX358" fmla="*/ 7329 w 10000"/>
              <a:gd name="connsiteY358" fmla="*/ 10000 h 10000"/>
              <a:gd name="connsiteX359" fmla="*/ 7295 w 10000"/>
              <a:gd name="connsiteY359" fmla="*/ 10000 h 10000"/>
              <a:gd name="connsiteX360" fmla="*/ 7258 w 10000"/>
              <a:gd name="connsiteY360" fmla="*/ 10000 h 10000"/>
              <a:gd name="connsiteX361" fmla="*/ 7223 w 10000"/>
              <a:gd name="connsiteY361" fmla="*/ 10000 h 10000"/>
              <a:gd name="connsiteX362" fmla="*/ 7187 w 10000"/>
              <a:gd name="connsiteY362" fmla="*/ 10000 h 10000"/>
              <a:gd name="connsiteX363" fmla="*/ 7153 w 10000"/>
              <a:gd name="connsiteY363" fmla="*/ 10000 h 10000"/>
              <a:gd name="connsiteX364" fmla="*/ 7118 w 10000"/>
              <a:gd name="connsiteY364" fmla="*/ 10000 h 10000"/>
              <a:gd name="connsiteX365" fmla="*/ 7082 w 10000"/>
              <a:gd name="connsiteY365" fmla="*/ 10000 h 10000"/>
              <a:gd name="connsiteX366" fmla="*/ 7048 w 10000"/>
              <a:gd name="connsiteY366" fmla="*/ 10000 h 10000"/>
              <a:gd name="connsiteX367" fmla="*/ 7011 w 10000"/>
              <a:gd name="connsiteY367" fmla="*/ 10000 h 10000"/>
              <a:gd name="connsiteX368" fmla="*/ 6995 w 10000"/>
              <a:gd name="connsiteY368" fmla="*/ 10000 h 10000"/>
              <a:gd name="connsiteX369" fmla="*/ 6960 w 10000"/>
              <a:gd name="connsiteY369" fmla="*/ 10000 h 10000"/>
              <a:gd name="connsiteX370" fmla="*/ 6924 w 10000"/>
              <a:gd name="connsiteY370" fmla="*/ 10000 h 10000"/>
              <a:gd name="connsiteX371" fmla="*/ 6890 w 10000"/>
              <a:gd name="connsiteY371" fmla="*/ 10000 h 10000"/>
              <a:gd name="connsiteX372" fmla="*/ 6853 w 10000"/>
              <a:gd name="connsiteY372" fmla="*/ 10000 h 10000"/>
              <a:gd name="connsiteX373" fmla="*/ 6819 w 10000"/>
              <a:gd name="connsiteY373" fmla="*/ 10000 h 10000"/>
              <a:gd name="connsiteX374" fmla="*/ 6782 w 10000"/>
              <a:gd name="connsiteY374" fmla="*/ 10000 h 10000"/>
              <a:gd name="connsiteX375" fmla="*/ 6748 w 10000"/>
              <a:gd name="connsiteY375" fmla="*/ 10000 h 10000"/>
              <a:gd name="connsiteX376" fmla="*/ 6715 w 10000"/>
              <a:gd name="connsiteY376" fmla="*/ 10000 h 10000"/>
              <a:gd name="connsiteX377" fmla="*/ 6695 w 10000"/>
              <a:gd name="connsiteY377" fmla="*/ 10000 h 10000"/>
              <a:gd name="connsiteX378" fmla="*/ 6660 w 10000"/>
              <a:gd name="connsiteY378" fmla="*/ 10000 h 10000"/>
              <a:gd name="connsiteX379" fmla="*/ 6626 w 10000"/>
              <a:gd name="connsiteY379" fmla="*/ 10000 h 10000"/>
              <a:gd name="connsiteX380" fmla="*/ 6590 w 10000"/>
              <a:gd name="connsiteY380" fmla="*/ 10000 h 10000"/>
              <a:gd name="connsiteX381" fmla="*/ 6555 w 10000"/>
              <a:gd name="connsiteY381" fmla="*/ 10000 h 10000"/>
              <a:gd name="connsiteX382" fmla="*/ 6521 w 10000"/>
              <a:gd name="connsiteY382" fmla="*/ 10000 h 10000"/>
              <a:gd name="connsiteX383" fmla="*/ 6487 w 10000"/>
              <a:gd name="connsiteY383" fmla="*/ 10000 h 10000"/>
              <a:gd name="connsiteX384" fmla="*/ 6448 w 10000"/>
              <a:gd name="connsiteY384" fmla="*/ 10000 h 10000"/>
              <a:gd name="connsiteX385" fmla="*/ 6414 w 10000"/>
              <a:gd name="connsiteY385" fmla="*/ 10000 h 10000"/>
              <a:gd name="connsiteX386" fmla="*/ 6397 w 10000"/>
              <a:gd name="connsiteY386" fmla="*/ 10000 h 10000"/>
              <a:gd name="connsiteX387" fmla="*/ 6361 w 10000"/>
              <a:gd name="connsiteY387" fmla="*/ 10000 h 10000"/>
              <a:gd name="connsiteX388" fmla="*/ 6326 w 10000"/>
              <a:gd name="connsiteY388" fmla="*/ 10000 h 10000"/>
              <a:gd name="connsiteX389" fmla="*/ 6292 w 10000"/>
              <a:gd name="connsiteY389" fmla="*/ 10000 h 10000"/>
              <a:gd name="connsiteX390" fmla="*/ 6255 w 10000"/>
              <a:gd name="connsiteY390" fmla="*/ 10000 h 10000"/>
              <a:gd name="connsiteX391" fmla="*/ 6221 w 10000"/>
              <a:gd name="connsiteY391" fmla="*/ 10000 h 10000"/>
              <a:gd name="connsiteX392" fmla="*/ 6187 w 10000"/>
              <a:gd name="connsiteY392" fmla="*/ 10000 h 10000"/>
              <a:gd name="connsiteX393" fmla="*/ 6152 w 10000"/>
              <a:gd name="connsiteY393" fmla="*/ 10000 h 10000"/>
              <a:gd name="connsiteX394" fmla="*/ 6114 w 10000"/>
              <a:gd name="connsiteY394" fmla="*/ 10000 h 10000"/>
              <a:gd name="connsiteX395" fmla="*/ 6079 w 10000"/>
              <a:gd name="connsiteY395" fmla="*/ 10000 h 10000"/>
              <a:gd name="connsiteX396" fmla="*/ 6063 w 10000"/>
              <a:gd name="connsiteY396" fmla="*/ 10000 h 10000"/>
              <a:gd name="connsiteX397" fmla="*/ 6027 w 10000"/>
              <a:gd name="connsiteY397" fmla="*/ 10000 h 10000"/>
              <a:gd name="connsiteX398" fmla="*/ 5994 w 10000"/>
              <a:gd name="connsiteY398" fmla="*/ 10000 h 10000"/>
              <a:gd name="connsiteX399" fmla="*/ 5958 w 10000"/>
              <a:gd name="connsiteY399" fmla="*/ 10000 h 10000"/>
              <a:gd name="connsiteX400" fmla="*/ 5921 w 10000"/>
              <a:gd name="connsiteY400" fmla="*/ 10000 h 10000"/>
              <a:gd name="connsiteX401" fmla="*/ 5887 w 10000"/>
              <a:gd name="connsiteY401" fmla="*/ 10000 h 10000"/>
              <a:gd name="connsiteX402" fmla="*/ 5852 w 10000"/>
              <a:gd name="connsiteY402" fmla="*/ 10000 h 10000"/>
              <a:gd name="connsiteX403" fmla="*/ 5818 w 10000"/>
              <a:gd name="connsiteY403" fmla="*/ 10000 h 10000"/>
              <a:gd name="connsiteX404" fmla="*/ 5782 w 10000"/>
              <a:gd name="connsiteY404" fmla="*/ 10000 h 10000"/>
              <a:gd name="connsiteX405" fmla="*/ 5765 w 10000"/>
              <a:gd name="connsiteY405" fmla="*/ 10000 h 10000"/>
              <a:gd name="connsiteX406" fmla="*/ 5729 w 10000"/>
              <a:gd name="connsiteY406" fmla="*/ 10000 h 10000"/>
              <a:gd name="connsiteX407" fmla="*/ 5693 w 10000"/>
              <a:gd name="connsiteY407" fmla="*/ 10000 h 10000"/>
              <a:gd name="connsiteX408" fmla="*/ 5660 w 10000"/>
              <a:gd name="connsiteY408" fmla="*/ 10000 h 10000"/>
              <a:gd name="connsiteX409" fmla="*/ 5626 w 10000"/>
              <a:gd name="connsiteY409" fmla="*/ 10000 h 10000"/>
              <a:gd name="connsiteX410" fmla="*/ 5587 w 10000"/>
              <a:gd name="connsiteY410" fmla="*/ 10000 h 10000"/>
              <a:gd name="connsiteX411" fmla="*/ 5553 w 10000"/>
              <a:gd name="connsiteY411" fmla="*/ 10000 h 10000"/>
              <a:gd name="connsiteX412" fmla="*/ 5518 w 10000"/>
              <a:gd name="connsiteY412" fmla="*/ 10000 h 10000"/>
              <a:gd name="connsiteX413" fmla="*/ 5484 w 10000"/>
              <a:gd name="connsiteY413" fmla="*/ 10000 h 10000"/>
              <a:gd name="connsiteX414" fmla="*/ 5464 w 10000"/>
              <a:gd name="connsiteY414" fmla="*/ 10000 h 10000"/>
              <a:gd name="connsiteX415" fmla="*/ 5431 w 10000"/>
              <a:gd name="connsiteY415" fmla="*/ 10000 h 10000"/>
              <a:gd name="connsiteX416" fmla="*/ 5393 w 10000"/>
              <a:gd name="connsiteY416" fmla="*/ 10000 h 10000"/>
              <a:gd name="connsiteX417" fmla="*/ 5360 w 10000"/>
              <a:gd name="connsiteY417" fmla="*/ 10000 h 10000"/>
              <a:gd name="connsiteX418" fmla="*/ 5326 w 10000"/>
              <a:gd name="connsiteY418" fmla="*/ 10000 h 10000"/>
              <a:gd name="connsiteX419" fmla="*/ 5290 w 10000"/>
              <a:gd name="connsiteY419" fmla="*/ 10000 h 10000"/>
              <a:gd name="connsiteX420" fmla="*/ 5255 w 10000"/>
              <a:gd name="connsiteY420" fmla="*/ 10000 h 10000"/>
              <a:gd name="connsiteX421" fmla="*/ 5218 w 10000"/>
              <a:gd name="connsiteY421" fmla="*/ 10000 h 10000"/>
              <a:gd name="connsiteX422" fmla="*/ 5184 w 10000"/>
              <a:gd name="connsiteY422" fmla="*/ 10000 h 10000"/>
              <a:gd name="connsiteX423" fmla="*/ 5150 w 10000"/>
              <a:gd name="connsiteY423" fmla="*/ 10000 h 10000"/>
              <a:gd name="connsiteX424" fmla="*/ 5132 w 10000"/>
              <a:gd name="connsiteY424" fmla="*/ 10000 h 10000"/>
              <a:gd name="connsiteX425" fmla="*/ 5097 w 10000"/>
              <a:gd name="connsiteY425" fmla="*/ 10000 h 10000"/>
              <a:gd name="connsiteX426" fmla="*/ 5061 w 10000"/>
              <a:gd name="connsiteY426" fmla="*/ 10000 h 10000"/>
              <a:gd name="connsiteX427" fmla="*/ 5026 w 10000"/>
              <a:gd name="connsiteY427" fmla="*/ 10000 h 10000"/>
              <a:gd name="connsiteX428" fmla="*/ 4990 w 10000"/>
              <a:gd name="connsiteY428" fmla="*/ 10000 h 10000"/>
              <a:gd name="connsiteX429" fmla="*/ 4956 w 10000"/>
              <a:gd name="connsiteY429" fmla="*/ 10000 h 10000"/>
              <a:gd name="connsiteX430" fmla="*/ 4921 w 10000"/>
              <a:gd name="connsiteY430" fmla="*/ 10000 h 10000"/>
              <a:gd name="connsiteX431" fmla="*/ 4885 w 10000"/>
              <a:gd name="connsiteY431" fmla="*/ 10000 h 10000"/>
              <a:gd name="connsiteX432" fmla="*/ 4850 w 10000"/>
              <a:gd name="connsiteY432" fmla="*/ 10000 h 10000"/>
              <a:gd name="connsiteX433" fmla="*/ 4832 w 10000"/>
              <a:gd name="connsiteY433" fmla="*/ 10000 h 10000"/>
              <a:gd name="connsiteX434" fmla="*/ 4798 w 10000"/>
              <a:gd name="connsiteY434" fmla="*/ 10000 h 10000"/>
              <a:gd name="connsiteX435" fmla="*/ 4763 w 10000"/>
              <a:gd name="connsiteY435" fmla="*/ 10000 h 10000"/>
              <a:gd name="connsiteX436" fmla="*/ 4727 w 10000"/>
              <a:gd name="connsiteY436" fmla="*/ 10000 h 10000"/>
              <a:gd name="connsiteX437" fmla="*/ 4692 w 10000"/>
              <a:gd name="connsiteY437" fmla="*/ 10000 h 10000"/>
              <a:gd name="connsiteX438" fmla="*/ 4656 w 10000"/>
              <a:gd name="connsiteY438" fmla="*/ 10000 h 10000"/>
              <a:gd name="connsiteX439" fmla="*/ 4623 w 10000"/>
              <a:gd name="connsiteY439" fmla="*/ 10000 h 10000"/>
              <a:gd name="connsiteX440" fmla="*/ 4587 w 10000"/>
              <a:gd name="connsiteY440" fmla="*/ 10000 h 10000"/>
              <a:gd name="connsiteX441" fmla="*/ 4552 w 10000"/>
              <a:gd name="connsiteY441" fmla="*/ 10000 h 10000"/>
              <a:gd name="connsiteX442" fmla="*/ 4518 w 10000"/>
              <a:gd name="connsiteY442" fmla="*/ 10000 h 10000"/>
              <a:gd name="connsiteX443" fmla="*/ 4498 w 10000"/>
              <a:gd name="connsiteY443" fmla="*/ 10000 h 10000"/>
              <a:gd name="connsiteX444" fmla="*/ 4465 w 10000"/>
              <a:gd name="connsiteY444" fmla="*/ 10000 h 10000"/>
              <a:gd name="connsiteX445" fmla="*/ 4429 w 10000"/>
              <a:gd name="connsiteY445" fmla="*/ 10000 h 10000"/>
              <a:gd name="connsiteX446" fmla="*/ 4395 w 10000"/>
              <a:gd name="connsiteY446" fmla="*/ 10000 h 10000"/>
              <a:gd name="connsiteX447" fmla="*/ 4356 w 10000"/>
              <a:gd name="connsiteY447" fmla="*/ 10000 h 10000"/>
              <a:gd name="connsiteX448" fmla="*/ 4323 w 10000"/>
              <a:gd name="connsiteY448" fmla="*/ 10000 h 10000"/>
              <a:gd name="connsiteX449" fmla="*/ 4289 w 10000"/>
              <a:gd name="connsiteY449" fmla="*/ 10000 h 10000"/>
              <a:gd name="connsiteX450" fmla="*/ 4253 w 10000"/>
              <a:gd name="connsiteY450" fmla="*/ 10000 h 10000"/>
              <a:gd name="connsiteX451" fmla="*/ 4218 w 10000"/>
              <a:gd name="connsiteY451" fmla="*/ 10000 h 10000"/>
              <a:gd name="connsiteX452" fmla="*/ 4200 w 10000"/>
              <a:gd name="connsiteY452" fmla="*/ 10000 h 10000"/>
              <a:gd name="connsiteX453" fmla="*/ 4164 w 10000"/>
              <a:gd name="connsiteY453" fmla="*/ 10000 h 10000"/>
              <a:gd name="connsiteX454" fmla="*/ 4129 w 10000"/>
              <a:gd name="connsiteY454" fmla="*/ 10000 h 10000"/>
              <a:gd name="connsiteX455" fmla="*/ 4095 w 10000"/>
              <a:gd name="connsiteY455" fmla="*/ 10000 h 10000"/>
              <a:gd name="connsiteX456" fmla="*/ 4061 w 10000"/>
              <a:gd name="connsiteY456" fmla="*/ 10000 h 10000"/>
              <a:gd name="connsiteX457" fmla="*/ 4024 w 10000"/>
              <a:gd name="connsiteY457" fmla="*/ 10000 h 10000"/>
              <a:gd name="connsiteX458" fmla="*/ 3989 w 10000"/>
              <a:gd name="connsiteY458" fmla="*/ 10000 h 10000"/>
              <a:gd name="connsiteX459" fmla="*/ 3953 w 10000"/>
              <a:gd name="connsiteY459" fmla="*/ 10000 h 10000"/>
              <a:gd name="connsiteX460" fmla="*/ 3919 w 10000"/>
              <a:gd name="connsiteY460" fmla="*/ 10000 h 10000"/>
              <a:gd name="connsiteX461" fmla="*/ 3902 w 10000"/>
              <a:gd name="connsiteY461" fmla="*/ 10000 h 10000"/>
              <a:gd name="connsiteX462" fmla="*/ 3868 w 10000"/>
              <a:gd name="connsiteY462" fmla="*/ 10000 h 10000"/>
              <a:gd name="connsiteX463" fmla="*/ 3829 w 10000"/>
              <a:gd name="connsiteY463" fmla="*/ 10000 h 10000"/>
              <a:gd name="connsiteX464" fmla="*/ 3795 w 10000"/>
              <a:gd name="connsiteY464" fmla="*/ 10000 h 10000"/>
              <a:gd name="connsiteX465" fmla="*/ 3761 w 10000"/>
              <a:gd name="connsiteY465" fmla="*/ 10000 h 10000"/>
              <a:gd name="connsiteX466" fmla="*/ 3726 w 10000"/>
              <a:gd name="connsiteY466" fmla="*/ 10000 h 10000"/>
              <a:gd name="connsiteX467" fmla="*/ 3690 w 10000"/>
              <a:gd name="connsiteY467" fmla="*/ 10000 h 10000"/>
              <a:gd name="connsiteX468" fmla="*/ 3657 w 10000"/>
              <a:gd name="connsiteY468" fmla="*/ 10000 h 10000"/>
              <a:gd name="connsiteX469" fmla="*/ 3621 w 10000"/>
              <a:gd name="connsiteY469" fmla="*/ 10000 h 10000"/>
              <a:gd name="connsiteX470" fmla="*/ 3586 w 10000"/>
              <a:gd name="connsiteY470" fmla="*/ 10000 h 10000"/>
              <a:gd name="connsiteX471" fmla="*/ 3568 w 10000"/>
              <a:gd name="connsiteY471" fmla="*/ 10000 h 10000"/>
              <a:gd name="connsiteX472" fmla="*/ 3534 w 10000"/>
              <a:gd name="connsiteY472" fmla="*/ 10000 h 10000"/>
              <a:gd name="connsiteX473" fmla="*/ 3495 w 10000"/>
              <a:gd name="connsiteY473" fmla="*/ 10000 h 10000"/>
              <a:gd name="connsiteX474" fmla="*/ 3461 w 10000"/>
              <a:gd name="connsiteY474" fmla="*/ 10000 h 10000"/>
              <a:gd name="connsiteX475" fmla="*/ 3427 w 10000"/>
              <a:gd name="connsiteY475" fmla="*/ 10000 h 10000"/>
              <a:gd name="connsiteX476" fmla="*/ 3392 w 10000"/>
              <a:gd name="connsiteY476" fmla="*/ 10000 h 10000"/>
              <a:gd name="connsiteX477" fmla="*/ 3356 w 10000"/>
              <a:gd name="connsiteY477" fmla="*/ 10000 h 10000"/>
              <a:gd name="connsiteX478" fmla="*/ 3321 w 10000"/>
              <a:gd name="connsiteY478" fmla="*/ 10000 h 10000"/>
              <a:gd name="connsiteX479" fmla="*/ 3287 w 10000"/>
              <a:gd name="connsiteY479" fmla="*/ 10000 h 10000"/>
              <a:gd name="connsiteX480" fmla="*/ 3268 w 10000"/>
              <a:gd name="connsiteY480" fmla="*/ 10000 h 10000"/>
              <a:gd name="connsiteX481" fmla="*/ 3234 w 10000"/>
              <a:gd name="connsiteY481" fmla="*/ 10000 h 10000"/>
              <a:gd name="connsiteX482" fmla="*/ 3200 w 10000"/>
              <a:gd name="connsiteY482" fmla="*/ 10000 h 10000"/>
              <a:gd name="connsiteX483" fmla="*/ 3163 w 10000"/>
              <a:gd name="connsiteY483" fmla="*/ 10000 h 10000"/>
              <a:gd name="connsiteX484" fmla="*/ 3129 w 10000"/>
              <a:gd name="connsiteY484" fmla="*/ 10000 h 10000"/>
              <a:gd name="connsiteX485" fmla="*/ 3092 w 10000"/>
              <a:gd name="connsiteY485" fmla="*/ 10000 h 10000"/>
              <a:gd name="connsiteX486" fmla="*/ 3058 w 10000"/>
              <a:gd name="connsiteY486" fmla="*/ 10000 h 10000"/>
              <a:gd name="connsiteX487" fmla="*/ 3023 w 10000"/>
              <a:gd name="connsiteY487" fmla="*/ 10000 h 10000"/>
              <a:gd name="connsiteX488" fmla="*/ 2987 w 10000"/>
              <a:gd name="connsiteY488" fmla="*/ 10000 h 10000"/>
              <a:gd name="connsiteX489" fmla="*/ 2969 w 10000"/>
              <a:gd name="connsiteY489" fmla="*/ 10000 h 10000"/>
              <a:gd name="connsiteX490" fmla="*/ 2934 w 10000"/>
              <a:gd name="connsiteY490" fmla="*/ 10000 h 10000"/>
              <a:gd name="connsiteX491" fmla="*/ 2900 w 10000"/>
              <a:gd name="connsiteY491" fmla="*/ 10000 h 10000"/>
              <a:gd name="connsiteX492" fmla="*/ 2865 w 10000"/>
              <a:gd name="connsiteY492" fmla="*/ 10000 h 10000"/>
              <a:gd name="connsiteX493" fmla="*/ 2829 w 10000"/>
              <a:gd name="connsiteY493" fmla="*/ 10000 h 10000"/>
              <a:gd name="connsiteX494" fmla="*/ 2795 w 10000"/>
              <a:gd name="connsiteY494" fmla="*/ 10000 h 10000"/>
              <a:gd name="connsiteX495" fmla="*/ 2760 w 10000"/>
              <a:gd name="connsiteY495" fmla="*/ 10000 h 10000"/>
              <a:gd name="connsiteX496" fmla="*/ 2724 w 10000"/>
              <a:gd name="connsiteY496" fmla="*/ 10000 h 10000"/>
              <a:gd name="connsiteX497" fmla="*/ 2687 w 10000"/>
              <a:gd name="connsiteY497" fmla="*/ 10000 h 10000"/>
              <a:gd name="connsiteX498" fmla="*/ 2653 w 10000"/>
              <a:gd name="connsiteY498" fmla="*/ 10000 h 10000"/>
              <a:gd name="connsiteX499" fmla="*/ 2637 w 10000"/>
              <a:gd name="connsiteY499" fmla="*/ 10000 h 10000"/>
              <a:gd name="connsiteX500" fmla="*/ 2600 w 10000"/>
              <a:gd name="connsiteY500" fmla="*/ 10000 h 10000"/>
              <a:gd name="connsiteX501" fmla="*/ 2564 w 10000"/>
              <a:gd name="connsiteY501" fmla="*/ 10000 h 10000"/>
              <a:gd name="connsiteX502" fmla="*/ 2531 w 10000"/>
              <a:gd name="connsiteY502" fmla="*/ 10000 h 10000"/>
              <a:gd name="connsiteX503" fmla="*/ 2497 w 10000"/>
              <a:gd name="connsiteY503" fmla="*/ 10000 h 10000"/>
              <a:gd name="connsiteX504" fmla="*/ 2460 w 10000"/>
              <a:gd name="connsiteY504" fmla="*/ 10000 h 10000"/>
              <a:gd name="connsiteX505" fmla="*/ 2426 w 10000"/>
              <a:gd name="connsiteY505" fmla="*/ 10000 h 10000"/>
              <a:gd name="connsiteX506" fmla="*/ 2392 w 10000"/>
              <a:gd name="connsiteY506" fmla="*/ 10000 h 10000"/>
              <a:gd name="connsiteX507" fmla="*/ 2353 w 10000"/>
              <a:gd name="connsiteY507" fmla="*/ 10000 h 10000"/>
              <a:gd name="connsiteX508" fmla="*/ 2337 w 10000"/>
              <a:gd name="connsiteY508" fmla="*/ 10000 h 10000"/>
              <a:gd name="connsiteX509" fmla="*/ 2303 w 10000"/>
              <a:gd name="connsiteY509" fmla="*/ 10000 h 10000"/>
              <a:gd name="connsiteX510" fmla="*/ 2268 w 10000"/>
              <a:gd name="connsiteY510" fmla="*/ 10000 h 10000"/>
              <a:gd name="connsiteX511" fmla="*/ 2231 w 10000"/>
              <a:gd name="connsiteY511" fmla="*/ 10000 h 10000"/>
              <a:gd name="connsiteX512" fmla="*/ 2197 w 10000"/>
              <a:gd name="connsiteY512" fmla="*/ 10000 h 10000"/>
              <a:gd name="connsiteX513" fmla="*/ 2163 w 10000"/>
              <a:gd name="connsiteY513" fmla="*/ 10000 h 10000"/>
              <a:gd name="connsiteX514" fmla="*/ 2126 w 10000"/>
              <a:gd name="connsiteY514" fmla="*/ 10000 h 10000"/>
              <a:gd name="connsiteX515" fmla="*/ 2092 w 10000"/>
              <a:gd name="connsiteY515" fmla="*/ 10000 h 10000"/>
              <a:gd name="connsiteX516" fmla="*/ 2056 w 10000"/>
              <a:gd name="connsiteY516" fmla="*/ 10000 h 10000"/>
              <a:gd name="connsiteX517" fmla="*/ 2021 w 10000"/>
              <a:gd name="connsiteY517" fmla="*/ 10000 h 10000"/>
              <a:gd name="connsiteX518" fmla="*/ 2003 w 10000"/>
              <a:gd name="connsiteY518" fmla="*/ 10000 h 10000"/>
              <a:gd name="connsiteX519" fmla="*/ 1969 w 10000"/>
              <a:gd name="connsiteY519" fmla="*/ 10000 h 10000"/>
              <a:gd name="connsiteX520" fmla="*/ 1932 w 10000"/>
              <a:gd name="connsiteY520" fmla="*/ 10000 h 10000"/>
              <a:gd name="connsiteX521" fmla="*/ 1898 w 10000"/>
              <a:gd name="connsiteY521" fmla="*/ 10000 h 10000"/>
              <a:gd name="connsiteX522" fmla="*/ 1863 w 10000"/>
              <a:gd name="connsiteY522" fmla="*/ 10000 h 10000"/>
              <a:gd name="connsiteX523" fmla="*/ 1827 w 10000"/>
              <a:gd name="connsiteY523" fmla="*/ 10000 h 10000"/>
              <a:gd name="connsiteX524" fmla="*/ 1792 w 10000"/>
              <a:gd name="connsiteY524" fmla="*/ 10000 h 10000"/>
              <a:gd name="connsiteX525" fmla="*/ 1758 w 10000"/>
              <a:gd name="connsiteY525" fmla="*/ 10000 h 10000"/>
              <a:gd name="connsiteX526" fmla="*/ 1723 w 10000"/>
              <a:gd name="connsiteY526" fmla="*/ 10000 h 10000"/>
              <a:gd name="connsiteX527" fmla="*/ 1703 w 10000"/>
              <a:gd name="connsiteY527" fmla="*/ 10000 h 10000"/>
              <a:gd name="connsiteX528" fmla="*/ 1669 w 10000"/>
              <a:gd name="connsiteY528" fmla="*/ 10000 h 10000"/>
              <a:gd name="connsiteX529" fmla="*/ 1636 w 10000"/>
              <a:gd name="connsiteY529" fmla="*/ 10000 h 10000"/>
              <a:gd name="connsiteX530" fmla="*/ 1598 w 10000"/>
              <a:gd name="connsiteY530" fmla="*/ 10000 h 10000"/>
              <a:gd name="connsiteX531" fmla="*/ 1565 w 10000"/>
              <a:gd name="connsiteY531" fmla="*/ 10000 h 10000"/>
              <a:gd name="connsiteX532" fmla="*/ 1531 w 10000"/>
              <a:gd name="connsiteY532" fmla="*/ 10000 h 10000"/>
              <a:gd name="connsiteX533" fmla="*/ 1495 w 10000"/>
              <a:gd name="connsiteY533" fmla="*/ 10000 h 10000"/>
              <a:gd name="connsiteX534" fmla="*/ 1458 w 10000"/>
              <a:gd name="connsiteY534" fmla="*/ 10000 h 10000"/>
              <a:gd name="connsiteX535" fmla="*/ 1422 w 10000"/>
              <a:gd name="connsiteY535" fmla="*/ 10000 h 10000"/>
              <a:gd name="connsiteX536" fmla="*/ 1406 w 10000"/>
              <a:gd name="connsiteY536" fmla="*/ 10000 h 10000"/>
              <a:gd name="connsiteX537" fmla="*/ 1369 w 10000"/>
              <a:gd name="connsiteY537" fmla="*/ 10000 h 10000"/>
              <a:gd name="connsiteX538" fmla="*/ 1335 w 10000"/>
              <a:gd name="connsiteY538" fmla="*/ 10000 h 10000"/>
              <a:gd name="connsiteX539" fmla="*/ 1300 w 10000"/>
              <a:gd name="connsiteY539" fmla="*/ 10000 h 10000"/>
              <a:gd name="connsiteX540" fmla="*/ 1264 w 10000"/>
              <a:gd name="connsiteY540" fmla="*/ 10000 h 10000"/>
              <a:gd name="connsiteX541" fmla="*/ 1231 w 10000"/>
              <a:gd name="connsiteY541" fmla="*/ 10000 h 10000"/>
              <a:gd name="connsiteX542" fmla="*/ 1195 w 10000"/>
              <a:gd name="connsiteY542" fmla="*/ 10000 h 10000"/>
              <a:gd name="connsiteX543" fmla="*/ 1161 w 10000"/>
              <a:gd name="connsiteY543" fmla="*/ 10000 h 10000"/>
              <a:gd name="connsiteX544" fmla="*/ 1122 w 10000"/>
              <a:gd name="connsiteY544" fmla="*/ 10000 h 10000"/>
              <a:gd name="connsiteX545" fmla="*/ 1089 w 10000"/>
              <a:gd name="connsiteY545" fmla="*/ 10000 h 10000"/>
              <a:gd name="connsiteX546" fmla="*/ 1071 w 10000"/>
              <a:gd name="connsiteY546" fmla="*/ 10000 h 10000"/>
              <a:gd name="connsiteX547" fmla="*/ 1037 w 10000"/>
              <a:gd name="connsiteY547" fmla="*/ 10000 h 10000"/>
              <a:gd name="connsiteX548" fmla="*/ 1003 w 10000"/>
              <a:gd name="connsiteY548" fmla="*/ 10000 h 10000"/>
              <a:gd name="connsiteX549" fmla="*/ 966 w 10000"/>
              <a:gd name="connsiteY549" fmla="*/ 10000 h 10000"/>
              <a:gd name="connsiteX550" fmla="*/ 931 w 10000"/>
              <a:gd name="connsiteY550" fmla="*/ 10000 h 10000"/>
              <a:gd name="connsiteX551" fmla="*/ 895 w 10000"/>
              <a:gd name="connsiteY551" fmla="*/ 10000 h 10000"/>
              <a:gd name="connsiteX552" fmla="*/ 861 w 10000"/>
              <a:gd name="connsiteY552" fmla="*/ 10000 h 10000"/>
              <a:gd name="connsiteX553" fmla="*/ 828 w 10000"/>
              <a:gd name="connsiteY553" fmla="*/ 10000 h 10000"/>
              <a:gd name="connsiteX554" fmla="*/ 790 w 10000"/>
              <a:gd name="connsiteY554" fmla="*/ 10000 h 10000"/>
              <a:gd name="connsiteX555" fmla="*/ 774 w 10000"/>
              <a:gd name="connsiteY555" fmla="*/ 10000 h 10000"/>
              <a:gd name="connsiteX556" fmla="*/ 737 w 10000"/>
              <a:gd name="connsiteY556" fmla="*/ 10000 h 10000"/>
              <a:gd name="connsiteX557" fmla="*/ 703 w 10000"/>
              <a:gd name="connsiteY557" fmla="*/ 10000 h 10000"/>
              <a:gd name="connsiteX558" fmla="*/ 668 w 10000"/>
              <a:gd name="connsiteY558" fmla="*/ 10000 h 10000"/>
              <a:gd name="connsiteX559" fmla="*/ 634 w 10000"/>
              <a:gd name="connsiteY559" fmla="*/ 10000 h 10000"/>
              <a:gd name="connsiteX560" fmla="*/ 597 w 10000"/>
              <a:gd name="connsiteY560" fmla="*/ 10000 h 10000"/>
              <a:gd name="connsiteX561" fmla="*/ 561 w 10000"/>
              <a:gd name="connsiteY561" fmla="*/ 10000 h 10000"/>
              <a:gd name="connsiteX562" fmla="*/ 527 w 10000"/>
              <a:gd name="connsiteY562" fmla="*/ 10000 h 10000"/>
              <a:gd name="connsiteX563" fmla="*/ 492 w 10000"/>
              <a:gd name="connsiteY563" fmla="*/ 10000 h 10000"/>
              <a:gd name="connsiteX564" fmla="*/ 474 w 10000"/>
              <a:gd name="connsiteY564" fmla="*/ 10000 h 10000"/>
              <a:gd name="connsiteX565" fmla="*/ 439 w 10000"/>
              <a:gd name="connsiteY565" fmla="*/ 10000 h 10000"/>
              <a:gd name="connsiteX566" fmla="*/ 403 w 10000"/>
              <a:gd name="connsiteY566" fmla="*/ 10000 h 10000"/>
              <a:gd name="connsiteX567" fmla="*/ 369 w 10000"/>
              <a:gd name="connsiteY567" fmla="*/ 10000 h 10000"/>
              <a:gd name="connsiteX568" fmla="*/ 334 w 10000"/>
              <a:gd name="connsiteY568" fmla="*/ 10000 h 10000"/>
              <a:gd name="connsiteX569" fmla="*/ 300 w 10000"/>
              <a:gd name="connsiteY569" fmla="*/ 10000 h 10000"/>
              <a:gd name="connsiteX570" fmla="*/ 263 w 10000"/>
              <a:gd name="connsiteY570" fmla="*/ 10000 h 10000"/>
              <a:gd name="connsiteX571" fmla="*/ 227 w 10000"/>
              <a:gd name="connsiteY571" fmla="*/ 10000 h 10000"/>
              <a:gd name="connsiteX572" fmla="*/ 194 w 10000"/>
              <a:gd name="connsiteY572" fmla="*/ 10000 h 10000"/>
              <a:gd name="connsiteX573" fmla="*/ 158 w 10000"/>
              <a:gd name="connsiteY573" fmla="*/ 10000 h 10000"/>
              <a:gd name="connsiteX574" fmla="*/ 142 w 10000"/>
              <a:gd name="connsiteY574" fmla="*/ 10000 h 10000"/>
              <a:gd name="connsiteX575" fmla="*/ 105 w 10000"/>
              <a:gd name="connsiteY575" fmla="*/ 10000 h 10000"/>
              <a:gd name="connsiteX576" fmla="*/ 71 w 10000"/>
              <a:gd name="connsiteY576" fmla="*/ 10000 h 10000"/>
              <a:gd name="connsiteX577" fmla="*/ 34 w 10000"/>
              <a:gd name="connsiteY577" fmla="*/ 10000 h 10000"/>
              <a:gd name="connsiteX578" fmla="*/ 0 w 10000"/>
              <a:gd name="connsiteY578" fmla="*/ 10000 h 10000"/>
              <a:gd name="connsiteX0" fmla="*/ 0 w 10000"/>
              <a:gd name="connsiteY0" fmla="*/ 10000 h 10000"/>
              <a:gd name="connsiteX1" fmla="*/ 0 w 10000"/>
              <a:gd name="connsiteY1" fmla="*/ 10000 h 10000"/>
              <a:gd name="connsiteX2" fmla="*/ 34 w 10000"/>
              <a:gd name="connsiteY2" fmla="*/ 9957 h 10000"/>
              <a:gd name="connsiteX3" fmla="*/ 71 w 10000"/>
              <a:gd name="connsiteY3" fmla="*/ 9957 h 10000"/>
              <a:gd name="connsiteX4" fmla="*/ 105 w 10000"/>
              <a:gd name="connsiteY4" fmla="*/ 9957 h 10000"/>
              <a:gd name="connsiteX5" fmla="*/ 142 w 10000"/>
              <a:gd name="connsiteY5" fmla="*/ 9957 h 10000"/>
              <a:gd name="connsiteX6" fmla="*/ 158 w 10000"/>
              <a:gd name="connsiteY6" fmla="*/ 9914 h 10000"/>
              <a:gd name="connsiteX7" fmla="*/ 194 w 10000"/>
              <a:gd name="connsiteY7" fmla="*/ 9914 h 10000"/>
              <a:gd name="connsiteX8" fmla="*/ 227 w 10000"/>
              <a:gd name="connsiteY8" fmla="*/ 9871 h 10000"/>
              <a:gd name="connsiteX9" fmla="*/ 263 w 10000"/>
              <a:gd name="connsiteY9" fmla="*/ 9871 h 10000"/>
              <a:gd name="connsiteX10" fmla="*/ 300 w 10000"/>
              <a:gd name="connsiteY10" fmla="*/ 9871 h 10000"/>
              <a:gd name="connsiteX11" fmla="*/ 334 w 10000"/>
              <a:gd name="connsiteY11" fmla="*/ 9832 h 10000"/>
              <a:gd name="connsiteX12" fmla="*/ 369 w 10000"/>
              <a:gd name="connsiteY12" fmla="*/ 9832 h 10000"/>
              <a:gd name="connsiteX13" fmla="*/ 403 w 10000"/>
              <a:gd name="connsiteY13" fmla="*/ 9832 h 10000"/>
              <a:gd name="connsiteX14" fmla="*/ 439 w 10000"/>
              <a:gd name="connsiteY14" fmla="*/ 9789 h 10000"/>
              <a:gd name="connsiteX15" fmla="*/ 474 w 10000"/>
              <a:gd name="connsiteY15" fmla="*/ 9789 h 10000"/>
              <a:gd name="connsiteX16" fmla="*/ 492 w 10000"/>
              <a:gd name="connsiteY16" fmla="*/ 9789 h 10000"/>
              <a:gd name="connsiteX17" fmla="*/ 527 w 10000"/>
              <a:gd name="connsiteY17" fmla="*/ 9746 h 10000"/>
              <a:gd name="connsiteX18" fmla="*/ 561 w 10000"/>
              <a:gd name="connsiteY18" fmla="*/ 9746 h 10000"/>
              <a:gd name="connsiteX19" fmla="*/ 597 w 10000"/>
              <a:gd name="connsiteY19" fmla="*/ 9746 h 10000"/>
              <a:gd name="connsiteX20" fmla="*/ 634 w 10000"/>
              <a:gd name="connsiteY20" fmla="*/ 9746 h 10000"/>
              <a:gd name="connsiteX21" fmla="*/ 668 w 10000"/>
              <a:gd name="connsiteY21" fmla="*/ 9703 h 10000"/>
              <a:gd name="connsiteX22" fmla="*/ 703 w 10000"/>
              <a:gd name="connsiteY22" fmla="*/ 9703 h 10000"/>
              <a:gd name="connsiteX23" fmla="*/ 737 w 10000"/>
              <a:gd name="connsiteY23" fmla="*/ 9703 h 10000"/>
              <a:gd name="connsiteX24" fmla="*/ 774 w 10000"/>
              <a:gd name="connsiteY24" fmla="*/ 9659 h 10000"/>
              <a:gd name="connsiteX25" fmla="*/ 790 w 10000"/>
              <a:gd name="connsiteY25" fmla="*/ 9659 h 10000"/>
              <a:gd name="connsiteX26" fmla="*/ 828 w 10000"/>
              <a:gd name="connsiteY26" fmla="*/ 9659 h 10000"/>
              <a:gd name="connsiteX27" fmla="*/ 861 w 10000"/>
              <a:gd name="connsiteY27" fmla="*/ 9616 h 10000"/>
              <a:gd name="connsiteX28" fmla="*/ 895 w 10000"/>
              <a:gd name="connsiteY28" fmla="*/ 9573 h 10000"/>
              <a:gd name="connsiteX29" fmla="*/ 931 w 10000"/>
              <a:gd name="connsiteY29" fmla="*/ 9573 h 10000"/>
              <a:gd name="connsiteX30" fmla="*/ 966 w 10000"/>
              <a:gd name="connsiteY30" fmla="*/ 9535 h 10000"/>
              <a:gd name="connsiteX31" fmla="*/ 1003 w 10000"/>
              <a:gd name="connsiteY31" fmla="*/ 9616 h 10000"/>
              <a:gd name="connsiteX32" fmla="*/ 1037 w 10000"/>
              <a:gd name="connsiteY32" fmla="*/ 9616 h 10000"/>
              <a:gd name="connsiteX33" fmla="*/ 1071 w 10000"/>
              <a:gd name="connsiteY33" fmla="*/ 9616 h 10000"/>
              <a:gd name="connsiteX34" fmla="*/ 1089 w 10000"/>
              <a:gd name="connsiteY34" fmla="*/ 9616 h 10000"/>
              <a:gd name="connsiteX35" fmla="*/ 1122 w 10000"/>
              <a:gd name="connsiteY35" fmla="*/ 9573 h 10000"/>
              <a:gd name="connsiteX36" fmla="*/ 1161 w 10000"/>
              <a:gd name="connsiteY36" fmla="*/ 9535 h 10000"/>
              <a:gd name="connsiteX37" fmla="*/ 1195 w 10000"/>
              <a:gd name="connsiteY37" fmla="*/ 9492 h 10000"/>
              <a:gd name="connsiteX38" fmla="*/ 1231 w 10000"/>
              <a:gd name="connsiteY38" fmla="*/ 9492 h 10000"/>
              <a:gd name="connsiteX39" fmla="*/ 1264 w 10000"/>
              <a:gd name="connsiteY39" fmla="*/ 9448 h 10000"/>
              <a:gd name="connsiteX40" fmla="*/ 1300 w 10000"/>
              <a:gd name="connsiteY40" fmla="*/ 9405 h 10000"/>
              <a:gd name="connsiteX41" fmla="*/ 1335 w 10000"/>
              <a:gd name="connsiteY41" fmla="*/ 9405 h 10000"/>
              <a:gd name="connsiteX42" fmla="*/ 1369 w 10000"/>
              <a:gd name="connsiteY42" fmla="*/ 9362 h 10000"/>
              <a:gd name="connsiteX43" fmla="*/ 1406 w 10000"/>
              <a:gd name="connsiteY43" fmla="*/ 9362 h 10000"/>
              <a:gd name="connsiteX44" fmla="*/ 1422 w 10000"/>
              <a:gd name="connsiteY44" fmla="*/ 9362 h 10000"/>
              <a:gd name="connsiteX45" fmla="*/ 1458 w 10000"/>
              <a:gd name="connsiteY45" fmla="*/ 9276 h 10000"/>
              <a:gd name="connsiteX46" fmla="*/ 1495 w 10000"/>
              <a:gd name="connsiteY46" fmla="*/ 9237 h 10000"/>
              <a:gd name="connsiteX47" fmla="*/ 1531 w 10000"/>
              <a:gd name="connsiteY47" fmla="*/ 9237 h 10000"/>
              <a:gd name="connsiteX48" fmla="*/ 1565 w 10000"/>
              <a:gd name="connsiteY48" fmla="*/ 9194 h 10000"/>
              <a:gd name="connsiteX49" fmla="*/ 1598 w 10000"/>
              <a:gd name="connsiteY49" fmla="*/ 9151 h 10000"/>
              <a:gd name="connsiteX50" fmla="*/ 1636 w 10000"/>
              <a:gd name="connsiteY50" fmla="*/ 9151 h 10000"/>
              <a:gd name="connsiteX51" fmla="*/ 1669 w 10000"/>
              <a:gd name="connsiteY51" fmla="*/ 9108 h 10000"/>
              <a:gd name="connsiteX52" fmla="*/ 1703 w 10000"/>
              <a:gd name="connsiteY52" fmla="*/ 9065 h 10000"/>
              <a:gd name="connsiteX53" fmla="*/ 1723 w 10000"/>
              <a:gd name="connsiteY53" fmla="*/ 9022 h 10000"/>
              <a:gd name="connsiteX54" fmla="*/ 1758 w 10000"/>
              <a:gd name="connsiteY54" fmla="*/ 8983 h 10000"/>
              <a:gd name="connsiteX55" fmla="*/ 1792 w 10000"/>
              <a:gd name="connsiteY55" fmla="*/ 9022 h 10000"/>
              <a:gd name="connsiteX56" fmla="*/ 1827 w 10000"/>
              <a:gd name="connsiteY56" fmla="*/ 8983 h 10000"/>
              <a:gd name="connsiteX57" fmla="*/ 1863 w 10000"/>
              <a:gd name="connsiteY57" fmla="*/ 8940 h 10000"/>
              <a:gd name="connsiteX58" fmla="*/ 1898 w 10000"/>
              <a:gd name="connsiteY58" fmla="*/ 8940 h 10000"/>
              <a:gd name="connsiteX59" fmla="*/ 1932 w 10000"/>
              <a:gd name="connsiteY59" fmla="*/ 8940 h 10000"/>
              <a:gd name="connsiteX60" fmla="*/ 1969 w 10000"/>
              <a:gd name="connsiteY60" fmla="*/ 8897 h 10000"/>
              <a:gd name="connsiteX61" fmla="*/ 2003 w 10000"/>
              <a:gd name="connsiteY61" fmla="*/ 8897 h 10000"/>
              <a:gd name="connsiteX62" fmla="*/ 2021 w 10000"/>
              <a:gd name="connsiteY62" fmla="*/ 8854 h 10000"/>
              <a:gd name="connsiteX63" fmla="*/ 2056 w 10000"/>
              <a:gd name="connsiteY63" fmla="*/ 8811 h 10000"/>
              <a:gd name="connsiteX64" fmla="*/ 2092 w 10000"/>
              <a:gd name="connsiteY64" fmla="*/ 8811 h 10000"/>
              <a:gd name="connsiteX65" fmla="*/ 2126 w 10000"/>
              <a:gd name="connsiteY65" fmla="*/ 8940 h 10000"/>
              <a:gd name="connsiteX66" fmla="*/ 2163 w 10000"/>
              <a:gd name="connsiteY66" fmla="*/ 9022 h 10000"/>
              <a:gd name="connsiteX67" fmla="*/ 2197 w 10000"/>
              <a:gd name="connsiteY67" fmla="*/ 8983 h 10000"/>
              <a:gd name="connsiteX68" fmla="*/ 2231 w 10000"/>
              <a:gd name="connsiteY68" fmla="*/ 8940 h 10000"/>
              <a:gd name="connsiteX69" fmla="*/ 2268 w 10000"/>
              <a:gd name="connsiteY69" fmla="*/ 8940 h 10000"/>
              <a:gd name="connsiteX70" fmla="*/ 2303 w 10000"/>
              <a:gd name="connsiteY70" fmla="*/ 8940 h 10000"/>
              <a:gd name="connsiteX71" fmla="*/ 2337 w 10000"/>
              <a:gd name="connsiteY71" fmla="*/ 8811 h 10000"/>
              <a:gd name="connsiteX72" fmla="*/ 2353 w 10000"/>
              <a:gd name="connsiteY72" fmla="*/ 8767 h 10000"/>
              <a:gd name="connsiteX73" fmla="*/ 2392 w 10000"/>
              <a:gd name="connsiteY73" fmla="*/ 8724 h 10000"/>
              <a:gd name="connsiteX74" fmla="*/ 2426 w 10000"/>
              <a:gd name="connsiteY74" fmla="*/ 8686 h 10000"/>
              <a:gd name="connsiteX75" fmla="*/ 2460 w 10000"/>
              <a:gd name="connsiteY75" fmla="*/ 8724 h 10000"/>
              <a:gd name="connsiteX76" fmla="*/ 2497 w 10000"/>
              <a:gd name="connsiteY76" fmla="*/ 8724 h 10000"/>
              <a:gd name="connsiteX77" fmla="*/ 2531 w 10000"/>
              <a:gd name="connsiteY77" fmla="*/ 8686 h 10000"/>
              <a:gd name="connsiteX78" fmla="*/ 2564 w 10000"/>
              <a:gd name="connsiteY78" fmla="*/ 8686 h 10000"/>
              <a:gd name="connsiteX79" fmla="*/ 2600 w 10000"/>
              <a:gd name="connsiteY79" fmla="*/ 8686 h 10000"/>
              <a:gd name="connsiteX80" fmla="*/ 2637 w 10000"/>
              <a:gd name="connsiteY80" fmla="*/ 8767 h 10000"/>
              <a:gd name="connsiteX81" fmla="*/ 2653 w 10000"/>
              <a:gd name="connsiteY81" fmla="*/ 8767 h 10000"/>
              <a:gd name="connsiteX82" fmla="*/ 2687 w 10000"/>
              <a:gd name="connsiteY82" fmla="*/ 8686 h 10000"/>
              <a:gd name="connsiteX83" fmla="*/ 2724 w 10000"/>
              <a:gd name="connsiteY83" fmla="*/ 8643 h 10000"/>
              <a:gd name="connsiteX84" fmla="*/ 2760 w 10000"/>
              <a:gd name="connsiteY84" fmla="*/ 8686 h 10000"/>
              <a:gd name="connsiteX85" fmla="*/ 2795 w 10000"/>
              <a:gd name="connsiteY85" fmla="*/ 8643 h 10000"/>
              <a:gd name="connsiteX86" fmla="*/ 2829 w 10000"/>
              <a:gd name="connsiteY86" fmla="*/ 8643 h 10000"/>
              <a:gd name="connsiteX87" fmla="*/ 2865 w 10000"/>
              <a:gd name="connsiteY87" fmla="*/ 8686 h 10000"/>
              <a:gd name="connsiteX88" fmla="*/ 2900 w 10000"/>
              <a:gd name="connsiteY88" fmla="*/ 8724 h 10000"/>
              <a:gd name="connsiteX89" fmla="*/ 2934 w 10000"/>
              <a:gd name="connsiteY89" fmla="*/ 8724 h 10000"/>
              <a:gd name="connsiteX90" fmla="*/ 2969 w 10000"/>
              <a:gd name="connsiteY90" fmla="*/ 8724 h 10000"/>
              <a:gd name="connsiteX91" fmla="*/ 2987 w 10000"/>
              <a:gd name="connsiteY91" fmla="*/ 8686 h 10000"/>
              <a:gd name="connsiteX92" fmla="*/ 3023 w 10000"/>
              <a:gd name="connsiteY92" fmla="*/ 8643 h 10000"/>
              <a:gd name="connsiteX93" fmla="*/ 3058 w 10000"/>
              <a:gd name="connsiteY93" fmla="*/ 8600 h 10000"/>
              <a:gd name="connsiteX94" fmla="*/ 3092 w 10000"/>
              <a:gd name="connsiteY94" fmla="*/ 8600 h 10000"/>
              <a:gd name="connsiteX95" fmla="*/ 3129 w 10000"/>
              <a:gd name="connsiteY95" fmla="*/ 8513 h 10000"/>
              <a:gd name="connsiteX96" fmla="*/ 3163 w 10000"/>
              <a:gd name="connsiteY96" fmla="*/ 8470 h 10000"/>
              <a:gd name="connsiteX97" fmla="*/ 3200 w 10000"/>
              <a:gd name="connsiteY97" fmla="*/ 8470 h 10000"/>
              <a:gd name="connsiteX98" fmla="*/ 3234 w 10000"/>
              <a:gd name="connsiteY98" fmla="*/ 8427 h 10000"/>
              <a:gd name="connsiteX99" fmla="*/ 3268 w 10000"/>
              <a:gd name="connsiteY99" fmla="*/ 8388 h 10000"/>
              <a:gd name="connsiteX100" fmla="*/ 3287 w 10000"/>
              <a:gd name="connsiteY100" fmla="*/ 8302 h 10000"/>
              <a:gd name="connsiteX101" fmla="*/ 3321 w 10000"/>
              <a:gd name="connsiteY101" fmla="*/ 8216 h 10000"/>
              <a:gd name="connsiteX102" fmla="*/ 3356 w 10000"/>
              <a:gd name="connsiteY102" fmla="*/ 8259 h 10000"/>
              <a:gd name="connsiteX103" fmla="*/ 3392 w 10000"/>
              <a:gd name="connsiteY103" fmla="*/ 8173 h 10000"/>
              <a:gd name="connsiteX104" fmla="*/ 3427 w 10000"/>
              <a:gd name="connsiteY104" fmla="*/ 8173 h 10000"/>
              <a:gd name="connsiteX105" fmla="*/ 3461 w 10000"/>
              <a:gd name="connsiteY105" fmla="*/ 8048 h 10000"/>
              <a:gd name="connsiteX106" fmla="*/ 3495 w 10000"/>
              <a:gd name="connsiteY106" fmla="*/ 7918 h 10000"/>
              <a:gd name="connsiteX107" fmla="*/ 3534 w 10000"/>
              <a:gd name="connsiteY107" fmla="*/ 7962 h 10000"/>
              <a:gd name="connsiteX108" fmla="*/ 3568 w 10000"/>
              <a:gd name="connsiteY108" fmla="*/ 8005 h 10000"/>
              <a:gd name="connsiteX109" fmla="*/ 3586 w 10000"/>
              <a:gd name="connsiteY109" fmla="*/ 7962 h 10000"/>
              <a:gd name="connsiteX110" fmla="*/ 3621 w 10000"/>
              <a:gd name="connsiteY110" fmla="*/ 7918 h 10000"/>
              <a:gd name="connsiteX111" fmla="*/ 3657 w 10000"/>
              <a:gd name="connsiteY111" fmla="*/ 7962 h 10000"/>
              <a:gd name="connsiteX112" fmla="*/ 3690 w 10000"/>
              <a:gd name="connsiteY112" fmla="*/ 7918 h 10000"/>
              <a:gd name="connsiteX113" fmla="*/ 3726 w 10000"/>
              <a:gd name="connsiteY113" fmla="*/ 7832 h 10000"/>
              <a:gd name="connsiteX114" fmla="*/ 3761 w 10000"/>
              <a:gd name="connsiteY114" fmla="*/ 7918 h 10000"/>
              <a:gd name="connsiteX115" fmla="*/ 3795 w 10000"/>
              <a:gd name="connsiteY115" fmla="*/ 7918 h 10000"/>
              <a:gd name="connsiteX116" fmla="*/ 3829 w 10000"/>
              <a:gd name="connsiteY116" fmla="*/ 7918 h 10000"/>
              <a:gd name="connsiteX117" fmla="*/ 3868 w 10000"/>
              <a:gd name="connsiteY117" fmla="*/ 7875 h 10000"/>
              <a:gd name="connsiteX118" fmla="*/ 3902 w 10000"/>
              <a:gd name="connsiteY118" fmla="*/ 7962 h 10000"/>
              <a:gd name="connsiteX119" fmla="*/ 3919 w 10000"/>
              <a:gd name="connsiteY119" fmla="*/ 7962 h 10000"/>
              <a:gd name="connsiteX120" fmla="*/ 3953 w 10000"/>
              <a:gd name="connsiteY120" fmla="*/ 7962 h 10000"/>
              <a:gd name="connsiteX121" fmla="*/ 3989 w 10000"/>
              <a:gd name="connsiteY121" fmla="*/ 7918 h 10000"/>
              <a:gd name="connsiteX122" fmla="*/ 4024 w 10000"/>
              <a:gd name="connsiteY122" fmla="*/ 7875 h 10000"/>
              <a:gd name="connsiteX123" fmla="*/ 4061 w 10000"/>
              <a:gd name="connsiteY123" fmla="*/ 7875 h 10000"/>
              <a:gd name="connsiteX124" fmla="*/ 4095 w 10000"/>
              <a:gd name="connsiteY124" fmla="*/ 7794 h 10000"/>
              <a:gd name="connsiteX125" fmla="*/ 4129 w 10000"/>
              <a:gd name="connsiteY125" fmla="*/ 7707 h 10000"/>
              <a:gd name="connsiteX126" fmla="*/ 4164 w 10000"/>
              <a:gd name="connsiteY126" fmla="*/ 7751 h 10000"/>
              <a:gd name="connsiteX127" fmla="*/ 4200 w 10000"/>
              <a:gd name="connsiteY127" fmla="*/ 7751 h 10000"/>
              <a:gd name="connsiteX128" fmla="*/ 4218 w 10000"/>
              <a:gd name="connsiteY128" fmla="*/ 7664 h 10000"/>
              <a:gd name="connsiteX129" fmla="*/ 4253 w 10000"/>
              <a:gd name="connsiteY129" fmla="*/ 7621 h 10000"/>
              <a:gd name="connsiteX130" fmla="*/ 4289 w 10000"/>
              <a:gd name="connsiteY130" fmla="*/ 7496 h 10000"/>
              <a:gd name="connsiteX131" fmla="*/ 4323 w 10000"/>
              <a:gd name="connsiteY131" fmla="*/ 7496 h 10000"/>
              <a:gd name="connsiteX132" fmla="*/ 4356 w 10000"/>
              <a:gd name="connsiteY132" fmla="*/ 7410 h 10000"/>
              <a:gd name="connsiteX133" fmla="*/ 4395 w 10000"/>
              <a:gd name="connsiteY133" fmla="*/ 7281 h 10000"/>
              <a:gd name="connsiteX134" fmla="*/ 4429 w 10000"/>
              <a:gd name="connsiteY134" fmla="*/ 7281 h 10000"/>
              <a:gd name="connsiteX135" fmla="*/ 4465 w 10000"/>
              <a:gd name="connsiteY135" fmla="*/ 7242 h 10000"/>
              <a:gd name="connsiteX136" fmla="*/ 4498 w 10000"/>
              <a:gd name="connsiteY136" fmla="*/ 7410 h 10000"/>
              <a:gd name="connsiteX137" fmla="*/ 4518 w 10000"/>
              <a:gd name="connsiteY137" fmla="*/ 7367 h 10000"/>
              <a:gd name="connsiteX138" fmla="*/ 4552 w 10000"/>
              <a:gd name="connsiteY138" fmla="*/ 7242 h 10000"/>
              <a:gd name="connsiteX139" fmla="*/ 4587 w 10000"/>
              <a:gd name="connsiteY139" fmla="*/ 7242 h 10000"/>
              <a:gd name="connsiteX140" fmla="*/ 4623 w 10000"/>
              <a:gd name="connsiteY140" fmla="*/ 7070 h 10000"/>
              <a:gd name="connsiteX141" fmla="*/ 4656 w 10000"/>
              <a:gd name="connsiteY141" fmla="*/ 7026 h 10000"/>
              <a:gd name="connsiteX142" fmla="*/ 4692 w 10000"/>
              <a:gd name="connsiteY142" fmla="*/ 6902 h 10000"/>
              <a:gd name="connsiteX143" fmla="*/ 4727 w 10000"/>
              <a:gd name="connsiteY143" fmla="*/ 6686 h 10000"/>
              <a:gd name="connsiteX144" fmla="*/ 4763 w 10000"/>
              <a:gd name="connsiteY144" fmla="*/ 6686 h 10000"/>
              <a:gd name="connsiteX145" fmla="*/ 4798 w 10000"/>
              <a:gd name="connsiteY145" fmla="*/ 6604 h 10000"/>
              <a:gd name="connsiteX146" fmla="*/ 4832 w 10000"/>
              <a:gd name="connsiteY146" fmla="*/ 6432 h 10000"/>
              <a:gd name="connsiteX147" fmla="*/ 4850 w 10000"/>
              <a:gd name="connsiteY147" fmla="*/ 6264 h 10000"/>
              <a:gd name="connsiteX148" fmla="*/ 4885 w 10000"/>
              <a:gd name="connsiteY148" fmla="*/ 5837 h 10000"/>
              <a:gd name="connsiteX149" fmla="*/ 4921 w 10000"/>
              <a:gd name="connsiteY149" fmla="*/ 6177 h 10000"/>
              <a:gd name="connsiteX150" fmla="*/ 4956 w 10000"/>
              <a:gd name="connsiteY150" fmla="*/ 6091 h 10000"/>
              <a:gd name="connsiteX151" fmla="*/ 4990 w 10000"/>
              <a:gd name="connsiteY151" fmla="*/ 6307 h 10000"/>
              <a:gd name="connsiteX152" fmla="*/ 5026 w 10000"/>
              <a:gd name="connsiteY152" fmla="*/ 6177 h 10000"/>
              <a:gd name="connsiteX153" fmla="*/ 5061 w 10000"/>
              <a:gd name="connsiteY153" fmla="*/ 6091 h 10000"/>
              <a:gd name="connsiteX154" fmla="*/ 5097 w 10000"/>
              <a:gd name="connsiteY154" fmla="*/ 5880 h 10000"/>
              <a:gd name="connsiteX155" fmla="*/ 5132 w 10000"/>
              <a:gd name="connsiteY155" fmla="*/ 5626 h 10000"/>
              <a:gd name="connsiteX156" fmla="*/ 5150 w 10000"/>
              <a:gd name="connsiteY156" fmla="*/ 5415 h 10000"/>
              <a:gd name="connsiteX157" fmla="*/ 5184 w 10000"/>
              <a:gd name="connsiteY157" fmla="*/ 5540 h 10000"/>
              <a:gd name="connsiteX158" fmla="*/ 5218 w 10000"/>
              <a:gd name="connsiteY158" fmla="*/ 5501 h 10000"/>
              <a:gd name="connsiteX159" fmla="*/ 5255 w 10000"/>
              <a:gd name="connsiteY159" fmla="*/ 5415 h 10000"/>
              <a:gd name="connsiteX160" fmla="*/ 5290 w 10000"/>
              <a:gd name="connsiteY160" fmla="*/ 5329 h 10000"/>
              <a:gd name="connsiteX161" fmla="*/ 5326 w 10000"/>
              <a:gd name="connsiteY161" fmla="*/ 6010 h 10000"/>
              <a:gd name="connsiteX162" fmla="*/ 5360 w 10000"/>
              <a:gd name="connsiteY162" fmla="*/ 6221 h 10000"/>
              <a:gd name="connsiteX163" fmla="*/ 5393 w 10000"/>
              <a:gd name="connsiteY163" fmla="*/ 6010 h 10000"/>
              <a:gd name="connsiteX164" fmla="*/ 5431 w 10000"/>
              <a:gd name="connsiteY164" fmla="*/ 5540 h 10000"/>
              <a:gd name="connsiteX165" fmla="*/ 5464 w 10000"/>
              <a:gd name="connsiteY165" fmla="*/ 5415 h 10000"/>
              <a:gd name="connsiteX166" fmla="*/ 5484 w 10000"/>
              <a:gd name="connsiteY166" fmla="*/ 5204 h 10000"/>
              <a:gd name="connsiteX167" fmla="*/ 5518 w 10000"/>
              <a:gd name="connsiteY167" fmla="*/ 5161 h 10000"/>
              <a:gd name="connsiteX168" fmla="*/ 5553 w 10000"/>
              <a:gd name="connsiteY168" fmla="*/ 4863 h 10000"/>
              <a:gd name="connsiteX169" fmla="*/ 5587 w 10000"/>
              <a:gd name="connsiteY169" fmla="*/ 4609 h 10000"/>
              <a:gd name="connsiteX170" fmla="*/ 5626 w 10000"/>
              <a:gd name="connsiteY170" fmla="*/ 4734 h 10000"/>
              <a:gd name="connsiteX171" fmla="*/ 5660 w 10000"/>
              <a:gd name="connsiteY171" fmla="*/ 4350 h 10000"/>
              <a:gd name="connsiteX172" fmla="*/ 5693 w 10000"/>
              <a:gd name="connsiteY172" fmla="*/ 4393 h 10000"/>
              <a:gd name="connsiteX173" fmla="*/ 5729 w 10000"/>
              <a:gd name="connsiteY173" fmla="*/ 4312 h 10000"/>
              <a:gd name="connsiteX174" fmla="*/ 5765 w 10000"/>
              <a:gd name="connsiteY174" fmla="*/ 4393 h 10000"/>
              <a:gd name="connsiteX175" fmla="*/ 5782 w 10000"/>
              <a:gd name="connsiteY175" fmla="*/ 4096 h 10000"/>
              <a:gd name="connsiteX176" fmla="*/ 5818 w 10000"/>
              <a:gd name="connsiteY176" fmla="*/ 3420 h 10000"/>
              <a:gd name="connsiteX177" fmla="*/ 5852 w 10000"/>
              <a:gd name="connsiteY177" fmla="*/ 2739 h 10000"/>
              <a:gd name="connsiteX178" fmla="*/ 5887 w 10000"/>
              <a:gd name="connsiteY178" fmla="*/ 2825 h 10000"/>
              <a:gd name="connsiteX179" fmla="*/ 5921 w 10000"/>
              <a:gd name="connsiteY179" fmla="*/ 2312 h 10000"/>
              <a:gd name="connsiteX180" fmla="*/ 5958 w 10000"/>
              <a:gd name="connsiteY180" fmla="*/ 2230 h 10000"/>
              <a:gd name="connsiteX181" fmla="*/ 5994 w 10000"/>
              <a:gd name="connsiteY181" fmla="*/ 2273 h 10000"/>
              <a:gd name="connsiteX182" fmla="*/ 6027 w 10000"/>
              <a:gd name="connsiteY182" fmla="*/ 2609 h 10000"/>
              <a:gd name="connsiteX183" fmla="*/ 6063 w 10000"/>
              <a:gd name="connsiteY183" fmla="*/ 2528 h 10000"/>
              <a:gd name="connsiteX184" fmla="*/ 6079 w 10000"/>
              <a:gd name="connsiteY184" fmla="*/ 2484 h 10000"/>
              <a:gd name="connsiteX185" fmla="*/ 6123 w 10000"/>
              <a:gd name="connsiteY185" fmla="*/ 1976 h 10000"/>
              <a:gd name="connsiteX186" fmla="*/ 6143 w 10000"/>
              <a:gd name="connsiteY186" fmla="*/ 2087 h 10000"/>
              <a:gd name="connsiteX187" fmla="*/ 6187 w 10000"/>
              <a:gd name="connsiteY187" fmla="*/ 2187 h 10000"/>
              <a:gd name="connsiteX188" fmla="*/ 6221 w 10000"/>
              <a:gd name="connsiteY188" fmla="*/ 2441 h 10000"/>
              <a:gd name="connsiteX189" fmla="*/ 6255 w 10000"/>
              <a:gd name="connsiteY189" fmla="*/ 2609 h 10000"/>
              <a:gd name="connsiteX190" fmla="*/ 6292 w 10000"/>
              <a:gd name="connsiteY190" fmla="*/ 2528 h 10000"/>
              <a:gd name="connsiteX191" fmla="*/ 6326 w 10000"/>
              <a:gd name="connsiteY191" fmla="*/ 2993 h 10000"/>
              <a:gd name="connsiteX192" fmla="*/ 6361 w 10000"/>
              <a:gd name="connsiteY192" fmla="*/ 3290 h 10000"/>
              <a:gd name="connsiteX193" fmla="*/ 6397 w 10000"/>
              <a:gd name="connsiteY193" fmla="*/ 2868 h 10000"/>
              <a:gd name="connsiteX194" fmla="*/ 6414 w 10000"/>
              <a:gd name="connsiteY194" fmla="*/ 2782 h 10000"/>
              <a:gd name="connsiteX195" fmla="*/ 6448 w 10000"/>
              <a:gd name="connsiteY195" fmla="*/ 2906 h 10000"/>
              <a:gd name="connsiteX196" fmla="*/ 6487 w 10000"/>
              <a:gd name="connsiteY196" fmla="*/ 3165 h 10000"/>
              <a:gd name="connsiteX197" fmla="*/ 6521 w 10000"/>
              <a:gd name="connsiteY197" fmla="*/ 3631 h 10000"/>
              <a:gd name="connsiteX198" fmla="*/ 6555 w 10000"/>
              <a:gd name="connsiteY198" fmla="*/ 4523 h 10000"/>
              <a:gd name="connsiteX199" fmla="*/ 6590 w 10000"/>
              <a:gd name="connsiteY199" fmla="*/ 4182 h 10000"/>
              <a:gd name="connsiteX200" fmla="*/ 6626 w 10000"/>
              <a:gd name="connsiteY200" fmla="*/ 3631 h 10000"/>
              <a:gd name="connsiteX201" fmla="*/ 6660 w 10000"/>
              <a:gd name="connsiteY201" fmla="*/ 3463 h 10000"/>
              <a:gd name="connsiteX202" fmla="*/ 6695 w 10000"/>
              <a:gd name="connsiteY202" fmla="*/ 3463 h 10000"/>
              <a:gd name="connsiteX203" fmla="*/ 6715 w 10000"/>
              <a:gd name="connsiteY203" fmla="*/ 3501 h 10000"/>
              <a:gd name="connsiteX204" fmla="*/ 6748 w 10000"/>
              <a:gd name="connsiteY204" fmla="*/ 3290 h 10000"/>
              <a:gd name="connsiteX205" fmla="*/ 6782 w 10000"/>
              <a:gd name="connsiteY205" fmla="*/ 3588 h 10000"/>
              <a:gd name="connsiteX206" fmla="*/ 6819 w 10000"/>
              <a:gd name="connsiteY206" fmla="*/ 3717 h 10000"/>
              <a:gd name="connsiteX207" fmla="*/ 6853 w 10000"/>
              <a:gd name="connsiteY207" fmla="*/ 4312 h 10000"/>
              <a:gd name="connsiteX208" fmla="*/ 6890 w 10000"/>
              <a:gd name="connsiteY208" fmla="*/ 4647 h 10000"/>
              <a:gd name="connsiteX209" fmla="*/ 6924 w 10000"/>
              <a:gd name="connsiteY209" fmla="*/ 4691 h 10000"/>
              <a:gd name="connsiteX210" fmla="*/ 6931 w 10000"/>
              <a:gd name="connsiteY210" fmla="*/ 4796 h 10000"/>
              <a:gd name="connsiteX211" fmla="*/ 6981 w 10000"/>
              <a:gd name="connsiteY211" fmla="*/ 4854 h 10000"/>
              <a:gd name="connsiteX212" fmla="*/ 7013 w 10000"/>
              <a:gd name="connsiteY212" fmla="*/ 4739 h 10000"/>
              <a:gd name="connsiteX213" fmla="*/ 7052 w 10000"/>
              <a:gd name="connsiteY213" fmla="*/ 5017 h 10000"/>
              <a:gd name="connsiteX214" fmla="*/ 7073 w 10000"/>
              <a:gd name="connsiteY214" fmla="*/ 5113 h 10000"/>
              <a:gd name="connsiteX215" fmla="*/ 7116 w 10000"/>
              <a:gd name="connsiteY215" fmla="*/ 5103 h 10000"/>
              <a:gd name="connsiteX216" fmla="*/ 7144 w 10000"/>
              <a:gd name="connsiteY216" fmla="*/ 5046 h 10000"/>
              <a:gd name="connsiteX217" fmla="*/ 7187 w 10000"/>
              <a:gd name="connsiteY217" fmla="*/ 4930 h 10000"/>
              <a:gd name="connsiteX218" fmla="*/ 7223 w 10000"/>
              <a:gd name="connsiteY218" fmla="*/ 4969 h 10000"/>
              <a:gd name="connsiteX219" fmla="*/ 7258 w 10000"/>
              <a:gd name="connsiteY219" fmla="*/ 4734 h 10000"/>
              <a:gd name="connsiteX220" fmla="*/ 7283 w 10000"/>
              <a:gd name="connsiteY220" fmla="*/ 4480 h 10000"/>
              <a:gd name="connsiteX221" fmla="*/ 7308 w 10000"/>
              <a:gd name="connsiteY221" fmla="*/ 4259 h 10000"/>
              <a:gd name="connsiteX222" fmla="*/ 7345 w 10000"/>
              <a:gd name="connsiteY222" fmla="*/ 4350 h 10000"/>
              <a:gd name="connsiteX223" fmla="*/ 7382 w 10000"/>
              <a:gd name="connsiteY223" fmla="*/ 4139 h 10000"/>
              <a:gd name="connsiteX224" fmla="*/ 7416 w 10000"/>
              <a:gd name="connsiteY224" fmla="*/ 4182 h 10000"/>
              <a:gd name="connsiteX225" fmla="*/ 7452 w 10000"/>
              <a:gd name="connsiteY225" fmla="*/ 4014 h 10000"/>
              <a:gd name="connsiteX226" fmla="*/ 7487 w 10000"/>
              <a:gd name="connsiteY226" fmla="*/ 3760 h 10000"/>
              <a:gd name="connsiteX227" fmla="*/ 7523 w 10000"/>
              <a:gd name="connsiteY227" fmla="*/ 3674 h 10000"/>
              <a:gd name="connsiteX228" fmla="*/ 7556 w 10000"/>
              <a:gd name="connsiteY228" fmla="*/ 3674 h 10000"/>
              <a:gd name="connsiteX229" fmla="*/ 7590 w 10000"/>
              <a:gd name="connsiteY229" fmla="*/ 3674 h 10000"/>
              <a:gd name="connsiteX230" fmla="*/ 7629 w 10000"/>
              <a:gd name="connsiteY230" fmla="*/ 3799 h 10000"/>
              <a:gd name="connsiteX231" fmla="*/ 7643 w 10000"/>
              <a:gd name="connsiteY231" fmla="*/ 3588 h 10000"/>
              <a:gd name="connsiteX232" fmla="*/ 7679 w 10000"/>
              <a:gd name="connsiteY232" fmla="*/ 3760 h 10000"/>
              <a:gd name="connsiteX233" fmla="*/ 7714 w 10000"/>
              <a:gd name="connsiteY233" fmla="*/ 3799 h 10000"/>
              <a:gd name="connsiteX234" fmla="*/ 7752 w 10000"/>
              <a:gd name="connsiteY234" fmla="*/ 3674 h 10000"/>
              <a:gd name="connsiteX235" fmla="*/ 7785 w 10000"/>
              <a:gd name="connsiteY235" fmla="*/ 3717 h 10000"/>
              <a:gd name="connsiteX236" fmla="*/ 7819 w 10000"/>
              <a:gd name="connsiteY236" fmla="*/ 3501 h 10000"/>
              <a:gd name="connsiteX237" fmla="*/ 7857 w 10000"/>
              <a:gd name="connsiteY237" fmla="*/ 3463 h 10000"/>
              <a:gd name="connsiteX238" fmla="*/ 7890 w 10000"/>
              <a:gd name="connsiteY238" fmla="*/ 3290 h 10000"/>
              <a:gd name="connsiteX239" fmla="*/ 7924 w 10000"/>
              <a:gd name="connsiteY239" fmla="*/ 3079 h 10000"/>
              <a:gd name="connsiteX240" fmla="*/ 7961 w 10000"/>
              <a:gd name="connsiteY240" fmla="*/ 3122 h 10000"/>
              <a:gd name="connsiteX241" fmla="*/ 7979 w 10000"/>
              <a:gd name="connsiteY241" fmla="*/ 3333 h 10000"/>
              <a:gd name="connsiteX242" fmla="*/ 8013 w 10000"/>
              <a:gd name="connsiteY242" fmla="*/ 2868 h 10000"/>
              <a:gd name="connsiteX243" fmla="*/ 8048 w 10000"/>
              <a:gd name="connsiteY243" fmla="*/ 2695 h 10000"/>
              <a:gd name="connsiteX244" fmla="*/ 8084 w 10000"/>
              <a:gd name="connsiteY244" fmla="*/ 2398 h 10000"/>
              <a:gd name="connsiteX245" fmla="*/ 8119 w 10000"/>
              <a:gd name="connsiteY245" fmla="*/ 2441 h 10000"/>
              <a:gd name="connsiteX246" fmla="*/ 8155 w 10000"/>
              <a:gd name="connsiteY246" fmla="*/ 2187 h 10000"/>
              <a:gd name="connsiteX247" fmla="*/ 8190 w 10000"/>
              <a:gd name="connsiteY247" fmla="*/ 2355 h 10000"/>
              <a:gd name="connsiteX248" fmla="*/ 8224 w 10000"/>
              <a:gd name="connsiteY248" fmla="*/ 2058 h 10000"/>
              <a:gd name="connsiteX249" fmla="*/ 8273 w 10000"/>
              <a:gd name="connsiteY249" fmla="*/ 1792 h 10000"/>
              <a:gd name="connsiteX250" fmla="*/ 8342 w 10000"/>
              <a:gd name="connsiteY250" fmla="*/ 1943 h 10000"/>
              <a:gd name="connsiteX251" fmla="*/ 8421 w 10000"/>
              <a:gd name="connsiteY251" fmla="*/ 1584 h 10000"/>
              <a:gd name="connsiteX252" fmla="*/ 8487 w 10000"/>
              <a:gd name="connsiteY252" fmla="*/ 1549 h 10000"/>
              <a:gd name="connsiteX253" fmla="*/ 8524 w 10000"/>
              <a:gd name="connsiteY253" fmla="*/ 1424 h 10000"/>
              <a:gd name="connsiteX254" fmla="*/ 8586 w 10000"/>
              <a:gd name="connsiteY254" fmla="*/ 1633 h 10000"/>
              <a:gd name="connsiteX255" fmla="*/ 8660 w 10000"/>
              <a:gd name="connsiteY255" fmla="*/ 1856 h 10000"/>
              <a:gd name="connsiteX256" fmla="*/ 8718 w 10000"/>
              <a:gd name="connsiteY256" fmla="*/ 1442 h 10000"/>
              <a:gd name="connsiteX257" fmla="*/ 8787 w 10000"/>
              <a:gd name="connsiteY257" fmla="*/ 1556 h 10000"/>
              <a:gd name="connsiteX258" fmla="*/ 8859 w 10000"/>
              <a:gd name="connsiteY258" fmla="*/ 1431 h 10000"/>
              <a:gd name="connsiteX259" fmla="*/ 8923 w 10000"/>
              <a:gd name="connsiteY259" fmla="*/ 1202 h 10000"/>
              <a:gd name="connsiteX260" fmla="*/ 8982 w 10000"/>
              <a:gd name="connsiteY260" fmla="*/ 1301 h 10000"/>
              <a:gd name="connsiteX261" fmla="*/ 9053 w 10000"/>
              <a:gd name="connsiteY261" fmla="*/ 1104 h 10000"/>
              <a:gd name="connsiteX262" fmla="*/ 9055 w 10000"/>
              <a:gd name="connsiteY262" fmla="*/ 1113 h 10000"/>
              <a:gd name="connsiteX263" fmla="*/ 9127 w 10000"/>
              <a:gd name="connsiteY263" fmla="*/ 1175 h 10000"/>
              <a:gd name="connsiteX264" fmla="*/ 9201 w 10000"/>
              <a:gd name="connsiteY264" fmla="*/ 991 h 10000"/>
              <a:gd name="connsiteX265" fmla="*/ 9263 w 10000"/>
              <a:gd name="connsiteY265" fmla="*/ 906 h 10000"/>
              <a:gd name="connsiteX266" fmla="*/ 9309 w 10000"/>
              <a:gd name="connsiteY266" fmla="*/ 983 h 10000"/>
              <a:gd name="connsiteX267" fmla="*/ 9400 w 10000"/>
              <a:gd name="connsiteY267" fmla="*/ 752 h 10000"/>
              <a:gd name="connsiteX268" fmla="*/ 9449 w 10000"/>
              <a:gd name="connsiteY268" fmla="*/ 841 h 10000"/>
              <a:gd name="connsiteX269" fmla="*/ 9496 w 10000"/>
              <a:gd name="connsiteY269" fmla="*/ 759 h 10000"/>
              <a:gd name="connsiteX270" fmla="*/ 9572 w 10000"/>
              <a:gd name="connsiteY270" fmla="*/ 642 h 10000"/>
              <a:gd name="connsiteX271" fmla="*/ 9647 w 10000"/>
              <a:gd name="connsiteY271" fmla="*/ 812 h 10000"/>
              <a:gd name="connsiteX272" fmla="*/ 9713 w 10000"/>
              <a:gd name="connsiteY272" fmla="*/ 680 h 10000"/>
              <a:gd name="connsiteX273" fmla="*/ 9767 w 10000"/>
              <a:gd name="connsiteY273" fmla="*/ 509 h 10000"/>
              <a:gd name="connsiteX274" fmla="*/ 9831 w 10000"/>
              <a:gd name="connsiteY274" fmla="*/ 545 h 10000"/>
              <a:gd name="connsiteX275" fmla="*/ 9860 w 10000"/>
              <a:gd name="connsiteY275" fmla="*/ 429 h 10000"/>
              <a:gd name="connsiteX276" fmla="*/ 9902 w 10000"/>
              <a:gd name="connsiteY276" fmla="*/ 368 h 10000"/>
              <a:gd name="connsiteX277" fmla="*/ 10000 w 10000"/>
              <a:gd name="connsiteY277" fmla="*/ 0 h 10000"/>
              <a:gd name="connsiteX278" fmla="*/ 9982 w 10000"/>
              <a:gd name="connsiteY278" fmla="*/ 10000 h 10000"/>
              <a:gd name="connsiteX279" fmla="*/ 9947 w 10000"/>
              <a:gd name="connsiteY279" fmla="*/ 10000 h 10000"/>
              <a:gd name="connsiteX280" fmla="*/ 9911 w 10000"/>
              <a:gd name="connsiteY280" fmla="*/ 10000 h 10000"/>
              <a:gd name="connsiteX281" fmla="*/ 9877 w 10000"/>
              <a:gd name="connsiteY281" fmla="*/ 10000 h 10000"/>
              <a:gd name="connsiteX282" fmla="*/ 9840 w 10000"/>
              <a:gd name="connsiteY282" fmla="*/ 10000 h 10000"/>
              <a:gd name="connsiteX283" fmla="*/ 9824 w 10000"/>
              <a:gd name="connsiteY283" fmla="*/ 10000 h 10000"/>
              <a:gd name="connsiteX284" fmla="*/ 9789 w 10000"/>
              <a:gd name="connsiteY284" fmla="*/ 10000 h 10000"/>
              <a:gd name="connsiteX285" fmla="*/ 9755 w 10000"/>
              <a:gd name="connsiteY285" fmla="*/ 10000 h 10000"/>
              <a:gd name="connsiteX286" fmla="*/ 9718 w 10000"/>
              <a:gd name="connsiteY286" fmla="*/ 10000 h 10000"/>
              <a:gd name="connsiteX287" fmla="*/ 9682 w 10000"/>
              <a:gd name="connsiteY287" fmla="*/ 10000 h 10000"/>
              <a:gd name="connsiteX288" fmla="*/ 9648 w 10000"/>
              <a:gd name="connsiteY288" fmla="*/ 10000 h 10000"/>
              <a:gd name="connsiteX289" fmla="*/ 9613 w 10000"/>
              <a:gd name="connsiteY289" fmla="*/ 10000 h 10000"/>
              <a:gd name="connsiteX290" fmla="*/ 9579 w 10000"/>
              <a:gd name="connsiteY290" fmla="*/ 10000 h 10000"/>
              <a:gd name="connsiteX291" fmla="*/ 9542 w 10000"/>
              <a:gd name="connsiteY291" fmla="*/ 10000 h 10000"/>
              <a:gd name="connsiteX292" fmla="*/ 9508 w 10000"/>
              <a:gd name="connsiteY292" fmla="*/ 10000 h 10000"/>
              <a:gd name="connsiteX293" fmla="*/ 9489 w 10000"/>
              <a:gd name="connsiteY293" fmla="*/ 10000 h 10000"/>
              <a:gd name="connsiteX294" fmla="*/ 9455 w 10000"/>
              <a:gd name="connsiteY294" fmla="*/ 10000 h 10000"/>
              <a:gd name="connsiteX295" fmla="*/ 9421 w 10000"/>
              <a:gd name="connsiteY295" fmla="*/ 10000 h 10000"/>
              <a:gd name="connsiteX296" fmla="*/ 9386 w 10000"/>
              <a:gd name="connsiteY296" fmla="*/ 10000 h 10000"/>
              <a:gd name="connsiteX297" fmla="*/ 9348 w 10000"/>
              <a:gd name="connsiteY297" fmla="*/ 10000 h 10000"/>
              <a:gd name="connsiteX298" fmla="*/ 9313 w 10000"/>
              <a:gd name="connsiteY298" fmla="*/ 10000 h 10000"/>
              <a:gd name="connsiteX299" fmla="*/ 9279 w 10000"/>
              <a:gd name="connsiteY299" fmla="*/ 10000 h 10000"/>
              <a:gd name="connsiteX300" fmla="*/ 9245 w 10000"/>
              <a:gd name="connsiteY300" fmla="*/ 10000 h 10000"/>
              <a:gd name="connsiteX301" fmla="*/ 9208 w 10000"/>
              <a:gd name="connsiteY301" fmla="*/ 10000 h 10000"/>
              <a:gd name="connsiteX302" fmla="*/ 9192 w 10000"/>
              <a:gd name="connsiteY302" fmla="*/ 10000 h 10000"/>
              <a:gd name="connsiteX303" fmla="*/ 9155 w 10000"/>
              <a:gd name="connsiteY303" fmla="*/ 10000 h 10000"/>
              <a:gd name="connsiteX304" fmla="*/ 9121 w 10000"/>
              <a:gd name="connsiteY304" fmla="*/ 10000 h 10000"/>
              <a:gd name="connsiteX305" fmla="*/ 9085 w 10000"/>
              <a:gd name="connsiteY305" fmla="*/ 10000 h 10000"/>
              <a:gd name="connsiteX306" fmla="*/ 9052 w 10000"/>
              <a:gd name="connsiteY306" fmla="*/ 10000 h 10000"/>
              <a:gd name="connsiteX307" fmla="*/ 9016 w 10000"/>
              <a:gd name="connsiteY307" fmla="*/ 10000 h 10000"/>
              <a:gd name="connsiteX308" fmla="*/ 8979 w 10000"/>
              <a:gd name="connsiteY308" fmla="*/ 10000 h 10000"/>
              <a:gd name="connsiteX309" fmla="*/ 8945 w 10000"/>
              <a:gd name="connsiteY309" fmla="*/ 10000 h 10000"/>
              <a:gd name="connsiteX310" fmla="*/ 8910 w 10000"/>
              <a:gd name="connsiteY310" fmla="*/ 10000 h 10000"/>
              <a:gd name="connsiteX311" fmla="*/ 8894 w 10000"/>
              <a:gd name="connsiteY311" fmla="*/ 10000 h 10000"/>
              <a:gd name="connsiteX312" fmla="*/ 8858 w 10000"/>
              <a:gd name="connsiteY312" fmla="*/ 10000 h 10000"/>
              <a:gd name="connsiteX313" fmla="*/ 8821 w 10000"/>
              <a:gd name="connsiteY313" fmla="*/ 10000 h 10000"/>
              <a:gd name="connsiteX314" fmla="*/ 8787 w 10000"/>
              <a:gd name="connsiteY314" fmla="*/ 10000 h 10000"/>
              <a:gd name="connsiteX315" fmla="*/ 8752 w 10000"/>
              <a:gd name="connsiteY315" fmla="*/ 10000 h 10000"/>
              <a:gd name="connsiteX316" fmla="*/ 8718 w 10000"/>
              <a:gd name="connsiteY316" fmla="*/ 10000 h 10000"/>
              <a:gd name="connsiteX317" fmla="*/ 8681 w 10000"/>
              <a:gd name="connsiteY317" fmla="*/ 10000 h 10000"/>
              <a:gd name="connsiteX318" fmla="*/ 8647 w 10000"/>
              <a:gd name="connsiteY318" fmla="*/ 10000 h 10000"/>
              <a:gd name="connsiteX319" fmla="*/ 8613 w 10000"/>
              <a:gd name="connsiteY319" fmla="*/ 10000 h 10000"/>
              <a:gd name="connsiteX320" fmla="*/ 8576 w 10000"/>
              <a:gd name="connsiteY320" fmla="*/ 10000 h 10000"/>
              <a:gd name="connsiteX321" fmla="*/ 8560 w 10000"/>
              <a:gd name="connsiteY321" fmla="*/ 10000 h 10000"/>
              <a:gd name="connsiteX322" fmla="*/ 8524 w 10000"/>
              <a:gd name="connsiteY322" fmla="*/ 10000 h 10000"/>
              <a:gd name="connsiteX323" fmla="*/ 8487 w 10000"/>
              <a:gd name="connsiteY323" fmla="*/ 10000 h 10000"/>
              <a:gd name="connsiteX324" fmla="*/ 8451 w 10000"/>
              <a:gd name="connsiteY324" fmla="*/ 10000 h 10000"/>
              <a:gd name="connsiteX325" fmla="*/ 8418 w 10000"/>
              <a:gd name="connsiteY325" fmla="*/ 10000 h 10000"/>
              <a:gd name="connsiteX326" fmla="*/ 8384 w 10000"/>
              <a:gd name="connsiteY326" fmla="*/ 10000 h 10000"/>
              <a:gd name="connsiteX327" fmla="*/ 8347 w 10000"/>
              <a:gd name="connsiteY327" fmla="*/ 10000 h 10000"/>
              <a:gd name="connsiteX328" fmla="*/ 8313 w 10000"/>
              <a:gd name="connsiteY328" fmla="*/ 10000 h 10000"/>
              <a:gd name="connsiteX329" fmla="*/ 8277 w 10000"/>
              <a:gd name="connsiteY329" fmla="*/ 10000 h 10000"/>
              <a:gd name="connsiteX330" fmla="*/ 8260 w 10000"/>
              <a:gd name="connsiteY330" fmla="*/ 10000 h 10000"/>
              <a:gd name="connsiteX331" fmla="*/ 8224 w 10000"/>
              <a:gd name="connsiteY331" fmla="*/ 10000 h 10000"/>
              <a:gd name="connsiteX332" fmla="*/ 8190 w 10000"/>
              <a:gd name="connsiteY332" fmla="*/ 10000 h 10000"/>
              <a:gd name="connsiteX333" fmla="*/ 8155 w 10000"/>
              <a:gd name="connsiteY333" fmla="*/ 10000 h 10000"/>
              <a:gd name="connsiteX334" fmla="*/ 8119 w 10000"/>
              <a:gd name="connsiteY334" fmla="*/ 10000 h 10000"/>
              <a:gd name="connsiteX335" fmla="*/ 8084 w 10000"/>
              <a:gd name="connsiteY335" fmla="*/ 10000 h 10000"/>
              <a:gd name="connsiteX336" fmla="*/ 8048 w 10000"/>
              <a:gd name="connsiteY336" fmla="*/ 10000 h 10000"/>
              <a:gd name="connsiteX337" fmla="*/ 8013 w 10000"/>
              <a:gd name="connsiteY337" fmla="*/ 10000 h 10000"/>
              <a:gd name="connsiteX338" fmla="*/ 7979 w 10000"/>
              <a:gd name="connsiteY338" fmla="*/ 10000 h 10000"/>
              <a:gd name="connsiteX339" fmla="*/ 7961 w 10000"/>
              <a:gd name="connsiteY339" fmla="*/ 10000 h 10000"/>
              <a:gd name="connsiteX340" fmla="*/ 7924 w 10000"/>
              <a:gd name="connsiteY340" fmla="*/ 10000 h 10000"/>
              <a:gd name="connsiteX341" fmla="*/ 7890 w 10000"/>
              <a:gd name="connsiteY341" fmla="*/ 10000 h 10000"/>
              <a:gd name="connsiteX342" fmla="*/ 7857 w 10000"/>
              <a:gd name="connsiteY342" fmla="*/ 10000 h 10000"/>
              <a:gd name="connsiteX343" fmla="*/ 7819 w 10000"/>
              <a:gd name="connsiteY343" fmla="*/ 10000 h 10000"/>
              <a:gd name="connsiteX344" fmla="*/ 7785 w 10000"/>
              <a:gd name="connsiteY344" fmla="*/ 10000 h 10000"/>
              <a:gd name="connsiteX345" fmla="*/ 7752 w 10000"/>
              <a:gd name="connsiteY345" fmla="*/ 10000 h 10000"/>
              <a:gd name="connsiteX346" fmla="*/ 7714 w 10000"/>
              <a:gd name="connsiteY346" fmla="*/ 10000 h 10000"/>
              <a:gd name="connsiteX347" fmla="*/ 7679 w 10000"/>
              <a:gd name="connsiteY347" fmla="*/ 10000 h 10000"/>
              <a:gd name="connsiteX348" fmla="*/ 7643 w 10000"/>
              <a:gd name="connsiteY348" fmla="*/ 10000 h 10000"/>
              <a:gd name="connsiteX349" fmla="*/ 7629 w 10000"/>
              <a:gd name="connsiteY349" fmla="*/ 10000 h 10000"/>
              <a:gd name="connsiteX350" fmla="*/ 7590 w 10000"/>
              <a:gd name="connsiteY350" fmla="*/ 10000 h 10000"/>
              <a:gd name="connsiteX351" fmla="*/ 7556 w 10000"/>
              <a:gd name="connsiteY351" fmla="*/ 10000 h 10000"/>
              <a:gd name="connsiteX352" fmla="*/ 7523 w 10000"/>
              <a:gd name="connsiteY352" fmla="*/ 10000 h 10000"/>
              <a:gd name="connsiteX353" fmla="*/ 7487 w 10000"/>
              <a:gd name="connsiteY353" fmla="*/ 10000 h 10000"/>
              <a:gd name="connsiteX354" fmla="*/ 7452 w 10000"/>
              <a:gd name="connsiteY354" fmla="*/ 10000 h 10000"/>
              <a:gd name="connsiteX355" fmla="*/ 7416 w 10000"/>
              <a:gd name="connsiteY355" fmla="*/ 10000 h 10000"/>
              <a:gd name="connsiteX356" fmla="*/ 7382 w 10000"/>
              <a:gd name="connsiteY356" fmla="*/ 10000 h 10000"/>
              <a:gd name="connsiteX357" fmla="*/ 7345 w 10000"/>
              <a:gd name="connsiteY357" fmla="*/ 10000 h 10000"/>
              <a:gd name="connsiteX358" fmla="*/ 7329 w 10000"/>
              <a:gd name="connsiteY358" fmla="*/ 10000 h 10000"/>
              <a:gd name="connsiteX359" fmla="*/ 7295 w 10000"/>
              <a:gd name="connsiteY359" fmla="*/ 10000 h 10000"/>
              <a:gd name="connsiteX360" fmla="*/ 7258 w 10000"/>
              <a:gd name="connsiteY360" fmla="*/ 10000 h 10000"/>
              <a:gd name="connsiteX361" fmla="*/ 7223 w 10000"/>
              <a:gd name="connsiteY361" fmla="*/ 10000 h 10000"/>
              <a:gd name="connsiteX362" fmla="*/ 7187 w 10000"/>
              <a:gd name="connsiteY362" fmla="*/ 10000 h 10000"/>
              <a:gd name="connsiteX363" fmla="*/ 7153 w 10000"/>
              <a:gd name="connsiteY363" fmla="*/ 10000 h 10000"/>
              <a:gd name="connsiteX364" fmla="*/ 7118 w 10000"/>
              <a:gd name="connsiteY364" fmla="*/ 10000 h 10000"/>
              <a:gd name="connsiteX365" fmla="*/ 7082 w 10000"/>
              <a:gd name="connsiteY365" fmla="*/ 10000 h 10000"/>
              <a:gd name="connsiteX366" fmla="*/ 7048 w 10000"/>
              <a:gd name="connsiteY366" fmla="*/ 10000 h 10000"/>
              <a:gd name="connsiteX367" fmla="*/ 7011 w 10000"/>
              <a:gd name="connsiteY367" fmla="*/ 10000 h 10000"/>
              <a:gd name="connsiteX368" fmla="*/ 6995 w 10000"/>
              <a:gd name="connsiteY368" fmla="*/ 10000 h 10000"/>
              <a:gd name="connsiteX369" fmla="*/ 6960 w 10000"/>
              <a:gd name="connsiteY369" fmla="*/ 10000 h 10000"/>
              <a:gd name="connsiteX370" fmla="*/ 6924 w 10000"/>
              <a:gd name="connsiteY370" fmla="*/ 10000 h 10000"/>
              <a:gd name="connsiteX371" fmla="*/ 6890 w 10000"/>
              <a:gd name="connsiteY371" fmla="*/ 10000 h 10000"/>
              <a:gd name="connsiteX372" fmla="*/ 6853 w 10000"/>
              <a:gd name="connsiteY372" fmla="*/ 10000 h 10000"/>
              <a:gd name="connsiteX373" fmla="*/ 6819 w 10000"/>
              <a:gd name="connsiteY373" fmla="*/ 10000 h 10000"/>
              <a:gd name="connsiteX374" fmla="*/ 6782 w 10000"/>
              <a:gd name="connsiteY374" fmla="*/ 10000 h 10000"/>
              <a:gd name="connsiteX375" fmla="*/ 6748 w 10000"/>
              <a:gd name="connsiteY375" fmla="*/ 10000 h 10000"/>
              <a:gd name="connsiteX376" fmla="*/ 6715 w 10000"/>
              <a:gd name="connsiteY376" fmla="*/ 10000 h 10000"/>
              <a:gd name="connsiteX377" fmla="*/ 6695 w 10000"/>
              <a:gd name="connsiteY377" fmla="*/ 10000 h 10000"/>
              <a:gd name="connsiteX378" fmla="*/ 6660 w 10000"/>
              <a:gd name="connsiteY378" fmla="*/ 10000 h 10000"/>
              <a:gd name="connsiteX379" fmla="*/ 6626 w 10000"/>
              <a:gd name="connsiteY379" fmla="*/ 10000 h 10000"/>
              <a:gd name="connsiteX380" fmla="*/ 6590 w 10000"/>
              <a:gd name="connsiteY380" fmla="*/ 10000 h 10000"/>
              <a:gd name="connsiteX381" fmla="*/ 6555 w 10000"/>
              <a:gd name="connsiteY381" fmla="*/ 10000 h 10000"/>
              <a:gd name="connsiteX382" fmla="*/ 6521 w 10000"/>
              <a:gd name="connsiteY382" fmla="*/ 10000 h 10000"/>
              <a:gd name="connsiteX383" fmla="*/ 6487 w 10000"/>
              <a:gd name="connsiteY383" fmla="*/ 10000 h 10000"/>
              <a:gd name="connsiteX384" fmla="*/ 6448 w 10000"/>
              <a:gd name="connsiteY384" fmla="*/ 10000 h 10000"/>
              <a:gd name="connsiteX385" fmla="*/ 6414 w 10000"/>
              <a:gd name="connsiteY385" fmla="*/ 10000 h 10000"/>
              <a:gd name="connsiteX386" fmla="*/ 6397 w 10000"/>
              <a:gd name="connsiteY386" fmla="*/ 10000 h 10000"/>
              <a:gd name="connsiteX387" fmla="*/ 6361 w 10000"/>
              <a:gd name="connsiteY387" fmla="*/ 10000 h 10000"/>
              <a:gd name="connsiteX388" fmla="*/ 6326 w 10000"/>
              <a:gd name="connsiteY388" fmla="*/ 10000 h 10000"/>
              <a:gd name="connsiteX389" fmla="*/ 6292 w 10000"/>
              <a:gd name="connsiteY389" fmla="*/ 10000 h 10000"/>
              <a:gd name="connsiteX390" fmla="*/ 6255 w 10000"/>
              <a:gd name="connsiteY390" fmla="*/ 10000 h 10000"/>
              <a:gd name="connsiteX391" fmla="*/ 6221 w 10000"/>
              <a:gd name="connsiteY391" fmla="*/ 10000 h 10000"/>
              <a:gd name="connsiteX392" fmla="*/ 6187 w 10000"/>
              <a:gd name="connsiteY392" fmla="*/ 10000 h 10000"/>
              <a:gd name="connsiteX393" fmla="*/ 6152 w 10000"/>
              <a:gd name="connsiteY393" fmla="*/ 10000 h 10000"/>
              <a:gd name="connsiteX394" fmla="*/ 6114 w 10000"/>
              <a:gd name="connsiteY394" fmla="*/ 10000 h 10000"/>
              <a:gd name="connsiteX395" fmla="*/ 6079 w 10000"/>
              <a:gd name="connsiteY395" fmla="*/ 10000 h 10000"/>
              <a:gd name="connsiteX396" fmla="*/ 6063 w 10000"/>
              <a:gd name="connsiteY396" fmla="*/ 10000 h 10000"/>
              <a:gd name="connsiteX397" fmla="*/ 6027 w 10000"/>
              <a:gd name="connsiteY397" fmla="*/ 10000 h 10000"/>
              <a:gd name="connsiteX398" fmla="*/ 5994 w 10000"/>
              <a:gd name="connsiteY398" fmla="*/ 10000 h 10000"/>
              <a:gd name="connsiteX399" fmla="*/ 5958 w 10000"/>
              <a:gd name="connsiteY399" fmla="*/ 10000 h 10000"/>
              <a:gd name="connsiteX400" fmla="*/ 5921 w 10000"/>
              <a:gd name="connsiteY400" fmla="*/ 10000 h 10000"/>
              <a:gd name="connsiteX401" fmla="*/ 5887 w 10000"/>
              <a:gd name="connsiteY401" fmla="*/ 10000 h 10000"/>
              <a:gd name="connsiteX402" fmla="*/ 5852 w 10000"/>
              <a:gd name="connsiteY402" fmla="*/ 10000 h 10000"/>
              <a:gd name="connsiteX403" fmla="*/ 5818 w 10000"/>
              <a:gd name="connsiteY403" fmla="*/ 10000 h 10000"/>
              <a:gd name="connsiteX404" fmla="*/ 5782 w 10000"/>
              <a:gd name="connsiteY404" fmla="*/ 10000 h 10000"/>
              <a:gd name="connsiteX405" fmla="*/ 5765 w 10000"/>
              <a:gd name="connsiteY405" fmla="*/ 10000 h 10000"/>
              <a:gd name="connsiteX406" fmla="*/ 5729 w 10000"/>
              <a:gd name="connsiteY406" fmla="*/ 10000 h 10000"/>
              <a:gd name="connsiteX407" fmla="*/ 5693 w 10000"/>
              <a:gd name="connsiteY407" fmla="*/ 10000 h 10000"/>
              <a:gd name="connsiteX408" fmla="*/ 5660 w 10000"/>
              <a:gd name="connsiteY408" fmla="*/ 10000 h 10000"/>
              <a:gd name="connsiteX409" fmla="*/ 5626 w 10000"/>
              <a:gd name="connsiteY409" fmla="*/ 10000 h 10000"/>
              <a:gd name="connsiteX410" fmla="*/ 5587 w 10000"/>
              <a:gd name="connsiteY410" fmla="*/ 10000 h 10000"/>
              <a:gd name="connsiteX411" fmla="*/ 5553 w 10000"/>
              <a:gd name="connsiteY411" fmla="*/ 10000 h 10000"/>
              <a:gd name="connsiteX412" fmla="*/ 5518 w 10000"/>
              <a:gd name="connsiteY412" fmla="*/ 10000 h 10000"/>
              <a:gd name="connsiteX413" fmla="*/ 5484 w 10000"/>
              <a:gd name="connsiteY413" fmla="*/ 10000 h 10000"/>
              <a:gd name="connsiteX414" fmla="*/ 5464 w 10000"/>
              <a:gd name="connsiteY414" fmla="*/ 10000 h 10000"/>
              <a:gd name="connsiteX415" fmla="*/ 5431 w 10000"/>
              <a:gd name="connsiteY415" fmla="*/ 10000 h 10000"/>
              <a:gd name="connsiteX416" fmla="*/ 5393 w 10000"/>
              <a:gd name="connsiteY416" fmla="*/ 10000 h 10000"/>
              <a:gd name="connsiteX417" fmla="*/ 5360 w 10000"/>
              <a:gd name="connsiteY417" fmla="*/ 10000 h 10000"/>
              <a:gd name="connsiteX418" fmla="*/ 5326 w 10000"/>
              <a:gd name="connsiteY418" fmla="*/ 10000 h 10000"/>
              <a:gd name="connsiteX419" fmla="*/ 5290 w 10000"/>
              <a:gd name="connsiteY419" fmla="*/ 10000 h 10000"/>
              <a:gd name="connsiteX420" fmla="*/ 5255 w 10000"/>
              <a:gd name="connsiteY420" fmla="*/ 10000 h 10000"/>
              <a:gd name="connsiteX421" fmla="*/ 5218 w 10000"/>
              <a:gd name="connsiteY421" fmla="*/ 10000 h 10000"/>
              <a:gd name="connsiteX422" fmla="*/ 5184 w 10000"/>
              <a:gd name="connsiteY422" fmla="*/ 10000 h 10000"/>
              <a:gd name="connsiteX423" fmla="*/ 5150 w 10000"/>
              <a:gd name="connsiteY423" fmla="*/ 10000 h 10000"/>
              <a:gd name="connsiteX424" fmla="*/ 5132 w 10000"/>
              <a:gd name="connsiteY424" fmla="*/ 10000 h 10000"/>
              <a:gd name="connsiteX425" fmla="*/ 5097 w 10000"/>
              <a:gd name="connsiteY425" fmla="*/ 10000 h 10000"/>
              <a:gd name="connsiteX426" fmla="*/ 5061 w 10000"/>
              <a:gd name="connsiteY426" fmla="*/ 10000 h 10000"/>
              <a:gd name="connsiteX427" fmla="*/ 5026 w 10000"/>
              <a:gd name="connsiteY427" fmla="*/ 10000 h 10000"/>
              <a:gd name="connsiteX428" fmla="*/ 4990 w 10000"/>
              <a:gd name="connsiteY428" fmla="*/ 10000 h 10000"/>
              <a:gd name="connsiteX429" fmla="*/ 4956 w 10000"/>
              <a:gd name="connsiteY429" fmla="*/ 10000 h 10000"/>
              <a:gd name="connsiteX430" fmla="*/ 4921 w 10000"/>
              <a:gd name="connsiteY430" fmla="*/ 10000 h 10000"/>
              <a:gd name="connsiteX431" fmla="*/ 4885 w 10000"/>
              <a:gd name="connsiteY431" fmla="*/ 10000 h 10000"/>
              <a:gd name="connsiteX432" fmla="*/ 4850 w 10000"/>
              <a:gd name="connsiteY432" fmla="*/ 10000 h 10000"/>
              <a:gd name="connsiteX433" fmla="*/ 4832 w 10000"/>
              <a:gd name="connsiteY433" fmla="*/ 10000 h 10000"/>
              <a:gd name="connsiteX434" fmla="*/ 4798 w 10000"/>
              <a:gd name="connsiteY434" fmla="*/ 10000 h 10000"/>
              <a:gd name="connsiteX435" fmla="*/ 4763 w 10000"/>
              <a:gd name="connsiteY435" fmla="*/ 10000 h 10000"/>
              <a:gd name="connsiteX436" fmla="*/ 4727 w 10000"/>
              <a:gd name="connsiteY436" fmla="*/ 10000 h 10000"/>
              <a:gd name="connsiteX437" fmla="*/ 4692 w 10000"/>
              <a:gd name="connsiteY437" fmla="*/ 10000 h 10000"/>
              <a:gd name="connsiteX438" fmla="*/ 4656 w 10000"/>
              <a:gd name="connsiteY438" fmla="*/ 10000 h 10000"/>
              <a:gd name="connsiteX439" fmla="*/ 4623 w 10000"/>
              <a:gd name="connsiteY439" fmla="*/ 10000 h 10000"/>
              <a:gd name="connsiteX440" fmla="*/ 4587 w 10000"/>
              <a:gd name="connsiteY440" fmla="*/ 10000 h 10000"/>
              <a:gd name="connsiteX441" fmla="*/ 4552 w 10000"/>
              <a:gd name="connsiteY441" fmla="*/ 10000 h 10000"/>
              <a:gd name="connsiteX442" fmla="*/ 4518 w 10000"/>
              <a:gd name="connsiteY442" fmla="*/ 10000 h 10000"/>
              <a:gd name="connsiteX443" fmla="*/ 4498 w 10000"/>
              <a:gd name="connsiteY443" fmla="*/ 10000 h 10000"/>
              <a:gd name="connsiteX444" fmla="*/ 4465 w 10000"/>
              <a:gd name="connsiteY444" fmla="*/ 10000 h 10000"/>
              <a:gd name="connsiteX445" fmla="*/ 4429 w 10000"/>
              <a:gd name="connsiteY445" fmla="*/ 10000 h 10000"/>
              <a:gd name="connsiteX446" fmla="*/ 4395 w 10000"/>
              <a:gd name="connsiteY446" fmla="*/ 10000 h 10000"/>
              <a:gd name="connsiteX447" fmla="*/ 4356 w 10000"/>
              <a:gd name="connsiteY447" fmla="*/ 10000 h 10000"/>
              <a:gd name="connsiteX448" fmla="*/ 4323 w 10000"/>
              <a:gd name="connsiteY448" fmla="*/ 10000 h 10000"/>
              <a:gd name="connsiteX449" fmla="*/ 4289 w 10000"/>
              <a:gd name="connsiteY449" fmla="*/ 10000 h 10000"/>
              <a:gd name="connsiteX450" fmla="*/ 4253 w 10000"/>
              <a:gd name="connsiteY450" fmla="*/ 10000 h 10000"/>
              <a:gd name="connsiteX451" fmla="*/ 4218 w 10000"/>
              <a:gd name="connsiteY451" fmla="*/ 10000 h 10000"/>
              <a:gd name="connsiteX452" fmla="*/ 4200 w 10000"/>
              <a:gd name="connsiteY452" fmla="*/ 10000 h 10000"/>
              <a:gd name="connsiteX453" fmla="*/ 4164 w 10000"/>
              <a:gd name="connsiteY453" fmla="*/ 10000 h 10000"/>
              <a:gd name="connsiteX454" fmla="*/ 4129 w 10000"/>
              <a:gd name="connsiteY454" fmla="*/ 10000 h 10000"/>
              <a:gd name="connsiteX455" fmla="*/ 4095 w 10000"/>
              <a:gd name="connsiteY455" fmla="*/ 10000 h 10000"/>
              <a:gd name="connsiteX456" fmla="*/ 4061 w 10000"/>
              <a:gd name="connsiteY456" fmla="*/ 10000 h 10000"/>
              <a:gd name="connsiteX457" fmla="*/ 4024 w 10000"/>
              <a:gd name="connsiteY457" fmla="*/ 10000 h 10000"/>
              <a:gd name="connsiteX458" fmla="*/ 3989 w 10000"/>
              <a:gd name="connsiteY458" fmla="*/ 10000 h 10000"/>
              <a:gd name="connsiteX459" fmla="*/ 3953 w 10000"/>
              <a:gd name="connsiteY459" fmla="*/ 10000 h 10000"/>
              <a:gd name="connsiteX460" fmla="*/ 3919 w 10000"/>
              <a:gd name="connsiteY460" fmla="*/ 10000 h 10000"/>
              <a:gd name="connsiteX461" fmla="*/ 3902 w 10000"/>
              <a:gd name="connsiteY461" fmla="*/ 10000 h 10000"/>
              <a:gd name="connsiteX462" fmla="*/ 3868 w 10000"/>
              <a:gd name="connsiteY462" fmla="*/ 10000 h 10000"/>
              <a:gd name="connsiteX463" fmla="*/ 3829 w 10000"/>
              <a:gd name="connsiteY463" fmla="*/ 10000 h 10000"/>
              <a:gd name="connsiteX464" fmla="*/ 3795 w 10000"/>
              <a:gd name="connsiteY464" fmla="*/ 10000 h 10000"/>
              <a:gd name="connsiteX465" fmla="*/ 3761 w 10000"/>
              <a:gd name="connsiteY465" fmla="*/ 10000 h 10000"/>
              <a:gd name="connsiteX466" fmla="*/ 3726 w 10000"/>
              <a:gd name="connsiteY466" fmla="*/ 10000 h 10000"/>
              <a:gd name="connsiteX467" fmla="*/ 3690 w 10000"/>
              <a:gd name="connsiteY467" fmla="*/ 10000 h 10000"/>
              <a:gd name="connsiteX468" fmla="*/ 3657 w 10000"/>
              <a:gd name="connsiteY468" fmla="*/ 10000 h 10000"/>
              <a:gd name="connsiteX469" fmla="*/ 3621 w 10000"/>
              <a:gd name="connsiteY469" fmla="*/ 10000 h 10000"/>
              <a:gd name="connsiteX470" fmla="*/ 3586 w 10000"/>
              <a:gd name="connsiteY470" fmla="*/ 10000 h 10000"/>
              <a:gd name="connsiteX471" fmla="*/ 3568 w 10000"/>
              <a:gd name="connsiteY471" fmla="*/ 10000 h 10000"/>
              <a:gd name="connsiteX472" fmla="*/ 3534 w 10000"/>
              <a:gd name="connsiteY472" fmla="*/ 10000 h 10000"/>
              <a:gd name="connsiteX473" fmla="*/ 3495 w 10000"/>
              <a:gd name="connsiteY473" fmla="*/ 10000 h 10000"/>
              <a:gd name="connsiteX474" fmla="*/ 3461 w 10000"/>
              <a:gd name="connsiteY474" fmla="*/ 10000 h 10000"/>
              <a:gd name="connsiteX475" fmla="*/ 3427 w 10000"/>
              <a:gd name="connsiteY475" fmla="*/ 10000 h 10000"/>
              <a:gd name="connsiteX476" fmla="*/ 3392 w 10000"/>
              <a:gd name="connsiteY476" fmla="*/ 10000 h 10000"/>
              <a:gd name="connsiteX477" fmla="*/ 3356 w 10000"/>
              <a:gd name="connsiteY477" fmla="*/ 10000 h 10000"/>
              <a:gd name="connsiteX478" fmla="*/ 3321 w 10000"/>
              <a:gd name="connsiteY478" fmla="*/ 10000 h 10000"/>
              <a:gd name="connsiteX479" fmla="*/ 3287 w 10000"/>
              <a:gd name="connsiteY479" fmla="*/ 10000 h 10000"/>
              <a:gd name="connsiteX480" fmla="*/ 3268 w 10000"/>
              <a:gd name="connsiteY480" fmla="*/ 10000 h 10000"/>
              <a:gd name="connsiteX481" fmla="*/ 3234 w 10000"/>
              <a:gd name="connsiteY481" fmla="*/ 10000 h 10000"/>
              <a:gd name="connsiteX482" fmla="*/ 3200 w 10000"/>
              <a:gd name="connsiteY482" fmla="*/ 10000 h 10000"/>
              <a:gd name="connsiteX483" fmla="*/ 3163 w 10000"/>
              <a:gd name="connsiteY483" fmla="*/ 10000 h 10000"/>
              <a:gd name="connsiteX484" fmla="*/ 3129 w 10000"/>
              <a:gd name="connsiteY484" fmla="*/ 10000 h 10000"/>
              <a:gd name="connsiteX485" fmla="*/ 3092 w 10000"/>
              <a:gd name="connsiteY485" fmla="*/ 10000 h 10000"/>
              <a:gd name="connsiteX486" fmla="*/ 3058 w 10000"/>
              <a:gd name="connsiteY486" fmla="*/ 10000 h 10000"/>
              <a:gd name="connsiteX487" fmla="*/ 3023 w 10000"/>
              <a:gd name="connsiteY487" fmla="*/ 10000 h 10000"/>
              <a:gd name="connsiteX488" fmla="*/ 2987 w 10000"/>
              <a:gd name="connsiteY488" fmla="*/ 10000 h 10000"/>
              <a:gd name="connsiteX489" fmla="*/ 2969 w 10000"/>
              <a:gd name="connsiteY489" fmla="*/ 10000 h 10000"/>
              <a:gd name="connsiteX490" fmla="*/ 2934 w 10000"/>
              <a:gd name="connsiteY490" fmla="*/ 10000 h 10000"/>
              <a:gd name="connsiteX491" fmla="*/ 2900 w 10000"/>
              <a:gd name="connsiteY491" fmla="*/ 10000 h 10000"/>
              <a:gd name="connsiteX492" fmla="*/ 2865 w 10000"/>
              <a:gd name="connsiteY492" fmla="*/ 10000 h 10000"/>
              <a:gd name="connsiteX493" fmla="*/ 2829 w 10000"/>
              <a:gd name="connsiteY493" fmla="*/ 10000 h 10000"/>
              <a:gd name="connsiteX494" fmla="*/ 2795 w 10000"/>
              <a:gd name="connsiteY494" fmla="*/ 10000 h 10000"/>
              <a:gd name="connsiteX495" fmla="*/ 2760 w 10000"/>
              <a:gd name="connsiteY495" fmla="*/ 10000 h 10000"/>
              <a:gd name="connsiteX496" fmla="*/ 2724 w 10000"/>
              <a:gd name="connsiteY496" fmla="*/ 10000 h 10000"/>
              <a:gd name="connsiteX497" fmla="*/ 2687 w 10000"/>
              <a:gd name="connsiteY497" fmla="*/ 10000 h 10000"/>
              <a:gd name="connsiteX498" fmla="*/ 2653 w 10000"/>
              <a:gd name="connsiteY498" fmla="*/ 10000 h 10000"/>
              <a:gd name="connsiteX499" fmla="*/ 2637 w 10000"/>
              <a:gd name="connsiteY499" fmla="*/ 10000 h 10000"/>
              <a:gd name="connsiteX500" fmla="*/ 2600 w 10000"/>
              <a:gd name="connsiteY500" fmla="*/ 10000 h 10000"/>
              <a:gd name="connsiteX501" fmla="*/ 2564 w 10000"/>
              <a:gd name="connsiteY501" fmla="*/ 10000 h 10000"/>
              <a:gd name="connsiteX502" fmla="*/ 2531 w 10000"/>
              <a:gd name="connsiteY502" fmla="*/ 10000 h 10000"/>
              <a:gd name="connsiteX503" fmla="*/ 2497 w 10000"/>
              <a:gd name="connsiteY503" fmla="*/ 10000 h 10000"/>
              <a:gd name="connsiteX504" fmla="*/ 2460 w 10000"/>
              <a:gd name="connsiteY504" fmla="*/ 10000 h 10000"/>
              <a:gd name="connsiteX505" fmla="*/ 2426 w 10000"/>
              <a:gd name="connsiteY505" fmla="*/ 10000 h 10000"/>
              <a:gd name="connsiteX506" fmla="*/ 2392 w 10000"/>
              <a:gd name="connsiteY506" fmla="*/ 10000 h 10000"/>
              <a:gd name="connsiteX507" fmla="*/ 2353 w 10000"/>
              <a:gd name="connsiteY507" fmla="*/ 10000 h 10000"/>
              <a:gd name="connsiteX508" fmla="*/ 2337 w 10000"/>
              <a:gd name="connsiteY508" fmla="*/ 10000 h 10000"/>
              <a:gd name="connsiteX509" fmla="*/ 2303 w 10000"/>
              <a:gd name="connsiteY509" fmla="*/ 10000 h 10000"/>
              <a:gd name="connsiteX510" fmla="*/ 2268 w 10000"/>
              <a:gd name="connsiteY510" fmla="*/ 10000 h 10000"/>
              <a:gd name="connsiteX511" fmla="*/ 2231 w 10000"/>
              <a:gd name="connsiteY511" fmla="*/ 10000 h 10000"/>
              <a:gd name="connsiteX512" fmla="*/ 2197 w 10000"/>
              <a:gd name="connsiteY512" fmla="*/ 10000 h 10000"/>
              <a:gd name="connsiteX513" fmla="*/ 2163 w 10000"/>
              <a:gd name="connsiteY513" fmla="*/ 10000 h 10000"/>
              <a:gd name="connsiteX514" fmla="*/ 2126 w 10000"/>
              <a:gd name="connsiteY514" fmla="*/ 10000 h 10000"/>
              <a:gd name="connsiteX515" fmla="*/ 2092 w 10000"/>
              <a:gd name="connsiteY515" fmla="*/ 10000 h 10000"/>
              <a:gd name="connsiteX516" fmla="*/ 2056 w 10000"/>
              <a:gd name="connsiteY516" fmla="*/ 10000 h 10000"/>
              <a:gd name="connsiteX517" fmla="*/ 2021 w 10000"/>
              <a:gd name="connsiteY517" fmla="*/ 10000 h 10000"/>
              <a:gd name="connsiteX518" fmla="*/ 2003 w 10000"/>
              <a:gd name="connsiteY518" fmla="*/ 10000 h 10000"/>
              <a:gd name="connsiteX519" fmla="*/ 1969 w 10000"/>
              <a:gd name="connsiteY519" fmla="*/ 10000 h 10000"/>
              <a:gd name="connsiteX520" fmla="*/ 1932 w 10000"/>
              <a:gd name="connsiteY520" fmla="*/ 10000 h 10000"/>
              <a:gd name="connsiteX521" fmla="*/ 1898 w 10000"/>
              <a:gd name="connsiteY521" fmla="*/ 10000 h 10000"/>
              <a:gd name="connsiteX522" fmla="*/ 1863 w 10000"/>
              <a:gd name="connsiteY522" fmla="*/ 10000 h 10000"/>
              <a:gd name="connsiteX523" fmla="*/ 1827 w 10000"/>
              <a:gd name="connsiteY523" fmla="*/ 10000 h 10000"/>
              <a:gd name="connsiteX524" fmla="*/ 1792 w 10000"/>
              <a:gd name="connsiteY524" fmla="*/ 10000 h 10000"/>
              <a:gd name="connsiteX525" fmla="*/ 1758 w 10000"/>
              <a:gd name="connsiteY525" fmla="*/ 10000 h 10000"/>
              <a:gd name="connsiteX526" fmla="*/ 1723 w 10000"/>
              <a:gd name="connsiteY526" fmla="*/ 10000 h 10000"/>
              <a:gd name="connsiteX527" fmla="*/ 1703 w 10000"/>
              <a:gd name="connsiteY527" fmla="*/ 10000 h 10000"/>
              <a:gd name="connsiteX528" fmla="*/ 1669 w 10000"/>
              <a:gd name="connsiteY528" fmla="*/ 10000 h 10000"/>
              <a:gd name="connsiteX529" fmla="*/ 1636 w 10000"/>
              <a:gd name="connsiteY529" fmla="*/ 10000 h 10000"/>
              <a:gd name="connsiteX530" fmla="*/ 1598 w 10000"/>
              <a:gd name="connsiteY530" fmla="*/ 10000 h 10000"/>
              <a:gd name="connsiteX531" fmla="*/ 1565 w 10000"/>
              <a:gd name="connsiteY531" fmla="*/ 10000 h 10000"/>
              <a:gd name="connsiteX532" fmla="*/ 1531 w 10000"/>
              <a:gd name="connsiteY532" fmla="*/ 10000 h 10000"/>
              <a:gd name="connsiteX533" fmla="*/ 1495 w 10000"/>
              <a:gd name="connsiteY533" fmla="*/ 10000 h 10000"/>
              <a:gd name="connsiteX534" fmla="*/ 1458 w 10000"/>
              <a:gd name="connsiteY534" fmla="*/ 10000 h 10000"/>
              <a:gd name="connsiteX535" fmla="*/ 1422 w 10000"/>
              <a:gd name="connsiteY535" fmla="*/ 10000 h 10000"/>
              <a:gd name="connsiteX536" fmla="*/ 1406 w 10000"/>
              <a:gd name="connsiteY536" fmla="*/ 10000 h 10000"/>
              <a:gd name="connsiteX537" fmla="*/ 1369 w 10000"/>
              <a:gd name="connsiteY537" fmla="*/ 10000 h 10000"/>
              <a:gd name="connsiteX538" fmla="*/ 1335 w 10000"/>
              <a:gd name="connsiteY538" fmla="*/ 10000 h 10000"/>
              <a:gd name="connsiteX539" fmla="*/ 1300 w 10000"/>
              <a:gd name="connsiteY539" fmla="*/ 10000 h 10000"/>
              <a:gd name="connsiteX540" fmla="*/ 1264 w 10000"/>
              <a:gd name="connsiteY540" fmla="*/ 10000 h 10000"/>
              <a:gd name="connsiteX541" fmla="*/ 1231 w 10000"/>
              <a:gd name="connsiteY541" fmla="*/ 10000 h 10000"/>
              <a:gd name="connsiteX542" fmla="*/ 1195 w 10000"/>
              <a:gd name="connsiteY542" fmla="*/ 10000 h 10000"/>
              <a:gd name="connsiteX543" fmla="*/ 1161 w 10000"/>
              <a:gd name="connsiteY543" fmla="*/ 10000 h 10000"/>
              <a:gd name="connsiteX544" fmla="*/ 1122 w 10000"/>
              <a:gd name="connsiteY544" fmla="*/ 10000 h 10000"/>
              <a:gd name="connsiteX545" fmla="*/ 1089 w 10000"/>
              <a:gd name="connsiteY545" fmla="*/ 10000 h 10000"/>
              <a:gd name="connsiteX546" fmla="*/ 1071 w 10000"/>
              <a:gd name="connsiteY546" fmla="*/ 10000 h 10000"/>
              <a:gd name="connsiteX547" fmla="*/ 1037 w 10000"/>
              <a:gd name="connsiteY547" fmla="*/ 10000 h 10000"/>
              <a:gd name="connsiteX548" fmla="*/ 1003 w 10000"/>
              <a:gd name="connsiteY548" fmla="*/ 10000 h 10000"/>
              <a:gd name="connsiteX549" fmla="*/ 966 w 10000"/>
              <a:gd name="connsiteY549" fmla="*/ 10000 h 10000"/>
              <a:gd name="connsiteX550" fmla="*/ 931 w 10000"/>
              <a:gd name="connsiteY550" fmla="*/ 10000 h 10000"/>
              <a:gd name="connsiteX551" fmla="*/ 895 w 10000"/>
              <a:gd name="connsiteY551" fmla="*/ 10000 h 10000"/>
              <a:gd name="connsiteX552" fmla="*/ 861 w 10000"/>
              <a:gd name="connsiteY552" fmla="*/ 10000 h 10000"/>
              <a:gd name="connsiteX553" fmla="*/ 828 w 10000"/>
              <a:gd name="connsiteY553" fmla="*/ 10000 h 10000"/>
              <a:gd name="connsiteX554" fmla="*/ 790 w 10000"/>
              <a:gd name="connsiteY554" fmla="*/ 10000 h 10000"/>
              <a:gd name="connsiteX555" fmla="*/ 774 w 10000"/>
              <a:gd name="connsiteY555" fmla="*/ 10000 h 10000"/>
              <a:gd name="connsiteX556" fmla="*/ 737 w 10000"/>
              <a:gd name="connsiteY556" fmla="*/ 10000 h 10000"/>
              <a:gd name="connsiteX557" fmla="*/ 703 w 10000"/>
              <a:gd name="connsiteY557" fmla="*/ 10000 h 10000"/>
              <a:gd name="connsiteX558" fmla="*/ 668 w 10000"/>
              <a:gd name="connsiteY558" fmla="*/ 10000 h 10000"/>
              <a:gd name="connsiteX559" fmla="*/ 634 w 10000"/>
              <a:gd name="connsiteY559" fmla="*/ 10000 h 10000"/>
              <a:gd name="connsiteX560" fmla="*/ 597 w 10000"/>
              <a:gd name="connsiteY560" fmla="*/ 10000 h 10000"/>
              <a:gd name="connsiteX561" fmla="*/ 561 w 10000"/>
              <a:gd name="connsiteY561" fmla="*/ 10000 h 10000"/>
              <a:gd name="connsiteX562" fmla="*/ 527 w 10000"/>
              <a:gd name="connsiteY562" fmla="*/ 10000 h 10000"/>
              <a:gd name="connsiteX563" fmla="*/ 492 w 10000"/>
              <a:gd name="connsiteY563" fmla="*/ 10000 h 10000"/>
              <a:gd name="connsiteX564" fmla="*/ 474 w 10000"/>
              <a:gd name="connsiteY564" fmla="*/ 10000 h 10000"/>
              <a:gd name="connsiteX565" fmla="*/ 439 w 10000"/>
              <a:gd name="connsiteY565" fmla="*/ 10000 h 10000"/>
              <a:gd name="connsiteX566" fmla="*/ 403 w 10000"/>
              <a:gd name="connsiteY566" fmla="*/ 10000 h 10000"/>
              <a:gd name="connsiteX567" fmla="*/ 369 w 10000"/>
              <a:gd name="connsiteY567" fmla="*/ 10000 h 10000"/>
              <a:gd name="connsiteX568" fmla="*/ 334 w 10000"/>
              <a:gd name="connsiteY568" fmla="*/ 10000 h 10000"/>
              <a:gd name="connsiteX569" fmla="*/ 300 w 10000"/>
              <a:gd name="connsiteY569" fmla="*/ 10000 h 10000"/>
              <a:gd name="connsiteX570" fmla="*/ 263 w 10000"/>
              <a:gd name="connsiteY570" fmla="*/ 10000 h 10000"/>
              <a:gd name="connsiteX571" fmla="*/ 227 w 10000"/>
              <a:gd name="connsiteY571" fmla="*/ 10000 h 10000"/>
              <a:gd name="connsiteX572" fmla="*/ 194 w 10000"/>
              <a:gd name="connsiteY572" fmla="*/ 10000 h 10000"/>
              <a:gd name="connsiteX573" fmla="*/ 158 w 10000"/>
              <a:gd name="connsiteY573" fmla="*/ 10000 h 10000"/>
              <a:gd name="connsiteX574" fmla="*/ 142 w 10000"/>
              <a:gd name="connsiteY574" fmla="*/ 10000 h 10000"/>
              <a:gd name="connsiteX575" fmla="*/ 105 w 10000"/>
              <a:gd name="connsiteY575" fmla="*/ 10000 h 10000"/>
              <a:gd name="connsiteX576" fmla="*/ 71 w 10000"/>
              <a:gd name="connsiteY576" fmla="*/ 10000 h 10000"/>
              <a:gd name="connsiteX577" fmla="*/ 34 w 10000"/>
              <a:gd name="connsiteY577" fmla="*/ 10000 h 10000"/>
              <a:gd name="connsiteX578" fmla="*/ 0 w 10000"/>
              <a:gd name="connsiteY578"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0000" h="10000">
                <a:moveTo>
                  <a:pt x="0" y="10000"/>
                </a:moveTo>
                <a:lnTo>
                  <a:pt x="0" y="10000"/>
                </a:lnTo>
                <a:lnTo>
                  <a:pt x="34" y="9957"/>
                </a:lnTo>
                <a:lnTo>
                  <a:pt x="71" y="9957"/>
                </a:lnTo>
                <a:lnTo>
                  <a:pt x="105" y="9957"/>
                </a:lnTo>
                <a:lnTo>
                  <a:pt x="142" y="9957"/>
                </a:lnTo>
                <a:cubicBezTo>
                  <a:pt x="147" y="9943"/>
                  <a:pt x="153" y="9928"/>
                  <a:pt x="158" y="9914"/>
                </a:cubicBezTo>
                <a:lnTo>
                  <a:pt x="194" y="9914"/>
                </a:lnTo>
                <a:cubicBezTo>
                  <a:pt x="205" y="9900"/>
                  <a:pt x="216" y="9885"/>
                  <a:pt x="227" y="9871"/>
                </a:cubicBezTo>
                <a:lnTo>
                  <a:pt x="263" y="9871"/>
                </a:lnTo>
                <a:lnTo>
                  <a:pt x="300" y="9871"/>
                </a:lnTo>
                <a:cubicBezTo>
                  <a:pt x="311" y="9858"/>
                  <a:pt x="323" y="9845"/>
                  <a:pt x="334" y="9832"/>
                </a:cubicBezTo>
                <a:lnTo>
                  <a:pt x="369" y="9832"/>
                </a:lnTo>
                <a:lnTo>
                  <a:pt x="403" y="9832"/>
                </a:lnTo>
                <a:cubicBezTo>
                  <a:pt x="415" y="9818"/>
                  <a:pt x="427" y="9803"/>
                  <a:pt x="439" y="9789"/>
                </a:cubicBezTo>
                <a:lnTo>
                  <a:pt x="474" y="9789"/>
                </a:lnTo>
                <a:lnTo>
                  <a:pt x="492" y="9789"/>
                </a:lnTo>
                <a:cubicBezTo>
                  <a:pt x="504" y="9775"/>
                  <a:pt x="515" y="9760"/>
                  <a:pt x="527" y="9746"/>
                </a:cubicBezTo>
                <a:lnTo>
                  <a:pt x="561" y="9746"/>
                </a:lnTo>
                <a:lnTo>
                  <a:pt x="597" y="9746"/>
                </a:lnTo>
                <a:lnTo>
                  <a:pt x="634" y="9746"/>
                </a:lnTo>
                <a:lnTo>
                  <a:pt x="668" y="9703"/>
                </a:lnTo>
                <a:lnTo>
                  <a:pt x="703" y="9703"/>
                </a:lnTo>
                <a:lnTo>
                  <a:pt x="737" y="9703"/>
                </a:lnTo>
                <a:cubicBezTo>
                  <a:pt x="749" y="9688"/>
                  <a:pt x="762" y="9674"/>
                  <a:pt x="774" y="9659"/>
                </a:cubicBezTo>
                <a:lnTo>
                  <a:pt x="790" y="9659"/>
                </a:lnTo>
                <a:lnTo>
                  <a:pt x="828" y="9659"/>
                </a:lnTo>
                <a:cubicBezTo>
                  <a:pt x="839" y="9645"/>
                  <a:pt x="850" y="9630"/>
                  <a:pt x="861" y="9616"/>
                </a:cubicBezTo>
                <a:lnTo>
                  <a:pt x="895" y="9573"/>
                </a:lnTo>
                <a:lnTo>
                  <a:pt x="931" y="9573"/>
                </a:lnTo>
                <a:lnTo>
                  <a:pt x="966" y="9535"/>
                </a:lnTo>
                <a:cubicBezTo>
                  <a:pt x="978" y="9562"/>
                  <a:pt x="991" y="9589"/>
                  <a:pt x="1003" y="9616"/>
                </a:cubicBezTo>
                <a:lnTo>
                  <a:pt x="1037" y="9616"/>
                </a:lnTo>
                <a:lnTo>
                  <a:pt x="1071" y="9616"/>
                </a:lnTo>
                <a:lnTo>
                  <a:pt x="1089" y="9616"/>
                </a:lnTo>
                <a:cubicBezTo>
                  <a:pt x="1100" y="9602"/>
                  <a:pt x="1111" y="9587"/>
                  <a:pt x="1122" y="9573"/>
                </a:cubicBezTo>
                <a:cubicBezTo>
                  <a:pt x="1135" y="9560"/>
                  <a:pt x="1148" y="9548"/>
                  <a:pt x="1161" y="9535"/>
                </a:cubicBezTo>
                <a:lnTo>
                  <a:pt x="1195" y="9492"/>
                </a:lnTo>
                <a:lnTo>
                  <a:pt x="1231" y="9492"/>
                </a:lnTo>
                <a:cubicBezTo>
                  <a:pt x="1242" y="9477"/>
                  <a:pt x="1253" y="9463"/>
                  <a:pt x="1264" y="9448"/>
                </a:cubicBezTo>
                <a:cubicBezTo>
                  <a:pt x="1276" y="9434"/>
                  <a:pt x="1288" y="9419"/>
                  <a:pt x="1300" y="9405"/>
                </a:cubicBezTo>
                <a:lnTo>
                  <a:pt x="1335" y="9405"/>
                </a:lnTo>
                <a:lnTo>
                  <a:pt x="1369" y="9362"/>
                </a:lnTo>
                <a:lnTo>
                  <a:pt x="1406" y="9362"/>
                </a:lnTo>
                <a:lnTo>
                  <a:pt x="1422" y="9362"/>
                </a:lnTo>
                <a:cubicBezTo>
                  <a:pt x="1434" y="9333"/>
                  <a:pt x="1446" y="9305"/>
                  <a:pt x="1458" y="9276"/>
                </a:cubicBezTo>
                <a:cubicBezTo>
                  <a:pt x="1470" y="9263"/>
                  <a:pt x="1483" y="9250"/>
                  <a:pt x="1495" y="9237"/>
                </a:cubicBezTo>
                <a:lnTo>
                  <a:pt x="1531" y="9237"/>
                </a:lnTo>
                <a:lnTo>
                  <a:pt x="1565" y="9194"/>
                </a:lnTo>
                <a:cubicBezTo>
                  <a:pt x="1576" y="9180"/>
                  <a:pt x="1587" y="9165"/>
                  <a:pt x="1598" y="9151"/>
                </a:cubicBezTo>
                <a:lnTo>
                  <a:pt x="1636" y="9151"/>
                </a:lnTo>
                <a:cubicBezTo>
                  <a:pt x="1647" y="9137"/>
                  <a:pt x="1658" y="9122"/>
                  <a:pt x="1669" y="9108"/>
                </a:cubicBezTo>
                <a:lnTo>
                  <a:pt x="1703" y="9065"/>
                </a:lnTo>
                <a:cubicBezTo>
                  <a:pt x="1710" y="9051"/>
                  <a:pt x="1716" y="9036"/>
                  <a:pt x="1723" y="9022"/>
                </a:cubicBezTo>
                <a:cubicBezTo>
                  <a:pt x="1735" y="9009"/>
                  <a:pt x="1746" y="8996"/>
                  <a:pt x="1758" y="8983"/>
                </a:cubicBezTo>
                <a:cubicBezTo>
                  <a:pt x="1769" y="8996"/>
                  <a:pt x="1781" y="9009"/>
                  <a:pt x="1792" y="9022"/>
                </a:cubicBezTo>
                <a:cubicBezTo>
                  <a:pt x="1804" y="9009"/>
                  <a:pt x="1815" y="8996"/>
                  <a:pt x="1827" y="8983"/>
                </a:cubicBezTo>
                <a:cubicBezTo>
                  <a:pt x="1839" y="8969"/>
                  <a:pt x="1851" y="8954"/>
                  <a:pt x="1863" y="8940"/>
                </a:cubicBezTo>
                <a:lnTo>
                  <a:pt x="1898" y="8940"/>
                </a:lnTo>
                <a:lnTo>
                  <a:pt x="1932" y="8940"/>
                </a:lnTo>
                <a:lnTo>
                  <a:pt x="1969" y="8897"/>
                </a:lnTo>
                <a:lnTo>
                  <a:pt x="2003" y="8897"/>
                </a:lnTo>
                <a:cubicBezTo>
                  <a:pt x="2009" y="8883"/>
                  <a:pt x="2015" y="8868"/>
                  <a:pt x="2021" y="8854"/>
                </a:cubicBezTo>
                <a:cubicBezTo>
                  <a:pt x="2033" y="8840"/>
                  <a:pt x="2044" y="8825"/>
                  <a:pt x="2056" y="8811"/>
                </a:cubicBezTo>
                <a:lnTo>
                  <a:pt x="2092" y="8811"/>
                </a:lnTo>
                <a:cubicBezTo>
                  <a:pt x="2103" y="8854"/>
                  <a:pt x="2115" y="8897"/>
                  <a:pt x="2126" y="8940"/>
                </a:cubicBezTo>
                <a:cubicBezTo>
                  <a:pt x="2138" y="8967"/>
                  <a:pt x="2151" y="8995"/>
                  <a:pt x="2163" y="9022"/>
                </a:cubicBezTo>
                <a:cubicBezTo>
                  <a:pt x="2174" y="9009"/>
                  <a:pt x="2186" y="8996"/>
                  <a:pt x="2197" y="8983"/>
                </a:cubicBezTo>
                <a:lnTo>
                  <a:pt x="2231" y="8940"/>
                </a:lnTo>
                <a:lnTo>
                  <a:pt x="2268" y="8940"/>
                </a:lnTo>
                <a:lnTo>
                  <a:pt x="2303" y="8940"/>
                </a:lnTo>
                <a:cubicBezTo>
                  <a:pt x="2314" y="8897"/>
                  <a:pt x="2326" y="8854"/>
                  <a:pt x="2337" y="8811"/>
                </a:cubicBezTo>
                <a:cubicBezTo>
                  <a:pt x="2342" y="8796"/>
                  <a:pt x="2348" y="8782"/>
                  <a:pt x="2353" y="8767"/>
                </a:cubicBezTo>
                <a:cubicBezTo>
                  <a:pt x="2366" y="8753"/>
                  <a:pt x="2379" y="8738"/>
                  <a:pt x="2392" y="8724"/>
                </a:cubicBezTo>
                <a:cubicBezTo>
                  <a:pt x="2403" y="8711"/>
                  <a:pt x="2415" y="8699"/>
                  <a:pt x="2426" y="8686"/>
                </a:cubicBezTo>
                <a:cubicBezTo>
                  <a:pt x="2437" y="8699"/>
                  <a:pt x="2449" y="8711"/>
                  <a:pt x="2460" y="8724"/>
                </a:cubicBezTo>
                <a:lnTo>
                  <a:pt x="2497" y="8724"/>
                </a:lnTo>
                <a:cubicBezTo>
                  <a:pt x="2508" y="8711"/>
                  <a:pt x="2520" y="8699"/>
                  <a:pt x="2531" y="8686"/>
                </a:cubicBezTo>
                <a:lnTo>
                  <a:pt x="2564" y="8686"/>
                </a:lnTo>
                <a:lnTo>
                  <a:pt x="2600" y="8686"/>
                </a:lnTo>
                <a:cubicBezTo>
                  <a:pt x="2612" y="8713"/>
                  <a:pt x="2625" y="8740"/>
                  <a:pt x="2637" y="8767"/>
                </a:cubicBezTo>
                <a:lnTo>
                  <a:pt x="2653" y="8767"/>
                </a:lnTo>
                <a:cubicBezTo>
                  <a:pt x="2664" y="8740"/>
                  <a:pt x="2676" y="8713"/>
                  <a:pt x="2687" y="8686"/>
                </a:cubicBezTo>
                <a:lnTo>
                  <a:pt x="2724" y="8643"/>
                </a:lnTo>
                <a:cubicBezTo>
                  <a:pt x="2736" y="8657"/>
                  <a:pt x="2748" y="8672"/>
                  <a:pt x="2760" y="8686"/>
                </a:cubicBezTo>
                <a:cubicBezTo>
                  <a:pt x="2772" y="8672"/>
                  <a:pt x="2783" y="8657"/>
                  <a:pt x="2795" y="8643"/>
                </a:cubicBezTo>
                <a:lnTo>
                  <a:pt x="2829" y="8643"/>
                </a:lnTo>
                <a:cubicBezTo>
                  <a:pt x="2841" y="8657"/>
                  <a:pt x="2853" y="8672"/>
                  <a:pt x="2865" y="8686"/>
                </a:cubicBezTo>
                <a:lnTo>
                  <a:pt x="2900" y="8724"/>
                </a:lnTo>
                <a:lnTo>
                  <a:pt x="2934" y="8724"/>
                </a:lnTo>
                <a:lnTo>
                  <a:pt x="2969" y="8724"/>
                </a:lnTo>
                <a:cubicBezTo>
                  <a:pt x="2975" y="8711"/>
                  <a:pt x="2981" y="8699"/>
                  <a:pt x="2987" y="8686"/>
                </a:cubicBezTo>
                <a:cubicBezTo>
                  <a:pt x="2999" y="8672"/>
                  <a:pt x="3011" y="8657"/>
                  <a:pt x="3023" y="8643"/>
                </a:cubicBezTo>
                <a:cubicBezTo>
                  <a:pt x="3035" y="8629"/>
                  <a:pt x="3046" y="8614"/>
                  <a:pt x="3058" y="8600"/>
                </a:cubicBezTo>
                <a:lnTo>
                  <a:pt x="3092" y="8600"/>
                </a:lnTo>
                <a:cubicBezTo>
                  <a:pt x="3104" y="8571"/>
                  <a:pt x="3117" y="8542"/>
                  <a:pt x="3129" y="8513"/>
                </a:cubicBezTo>
                <a:lnTo>
                  <a:pt x="3163" y="8470"/>
                </a:lnTo>
                <a:lnTo>
                  <a:pt x="3200" y="8470"/>
                </a:lnTo>
                <a:lnTo>
                  <a:pt x="3234" y="8427"/>
                </a:lnTo>
                <a:cubicBezTo>
                  <a:pt x="3245" y="8414"/>
                  <a:pt x="3257" y="8401"/>
                  <a:pt x="3268" y="8388"/>
                </a:cubicBezTo>
                <a:cubicBezTo>
                  <a:pt x="3274" y="8359"/>
                  <a:pt x="3281" y="8331"/>
                  <a:pt x="3287" y="8302"/>
                </a:cubicBezTo>
                <a:cubicBezTo>
                  <a:pt x="3298" y="8273"/>
                  <a:pt x="3310" y="8245"/>
                  <a:pt x="3321" y="8216"/>
                </a:cubicBezTo>
                <a:cubicBezTo>
                  <a:pt x="3333" y="8230"/>
                  <a:pt x="3344" y="8245"/>
                  <a:pt x="3356" y="8259"/>
                </a:cubicBezTo>
                <a:cubicBezTo>
                  <a:pt x="3368" y="8230"/>
                  <a:pt x="3380" y="8202"/>
                  <a:pt x="3392" y="8173"/>
                </a:cubicBezTo>
                <a:lnTo>
                  <a:pt x="3427" y="8173"/>
                </a:lnTo>
                <a:cubicBezTo>
                  <a:pt x="3438" y="8131"/>
                  <a:pt x="3450" y="8090"/>
                  <a:pt x="3461" y="8048"/>
                </a:cubicBezTo>
                <a:cubicBezTo>
                  <a:pt x="3472" y="8005"/>
                  <a:pt x="3484" y="7961"/>
                  <a:pt x="3495" y="7918"/>
                </a:cubicBezTo>
                <a:cubicBezTo>
                  <a:pt x="3508" y="7933"/>
                  <a:pt x="3521" y="7947"/>
                  <a:pt x="3534" y="7962"/>
                </a:cubicBezTo>
                <a:lnTo>
                  <a:pt x="3568" y="8005"/>
                </a:lnTo>
                <a:cubicBezTo>
                  <a:pt x="3574" y="7991"/>
                  <a:pt x="3580" y="7976"/>
                  <a:pt x="3586" y="7962"/>
                </a:cubicBezTo>
                <a:lnTo>
                  <a:pt x="3621" y="7918"/>
                </a:lnTo>
                <a:cubicBezTo>
                  <a:pt x="3633" y="7933"/>
                  <a:pt x="3645" y="7947"/>
                  <a:pt x="3657" y="7962"/>
                </a:cubicBezTo>
                <a:cubicBezTo>
                  <a:pt x="3668" y="7947"/>
                  <a:pt x="3679" y="7933"/>
                  <a:pt x="3690" y="7918"/>
                </a:cubicBezTo>
                <a:cubicBezTo>
                  <a:pt x="3702" y="7889"/>
                  <a:pt x="3714" y="7861"/>
                  <a:pt x="3726" y="7832"/>
                </a:cubicBezTo>
                <a:cubicBezTo>
                  <a:pt x="3738" y="7861"/>
                  <a:pt x="3749" y="7889"/>
                  <a:pt x="3761" y="7918"/>
                </a:cubicBezTo>
                <a:lnTo>
                  <a:pt x="3795" y="7918"/>
                </a:lnTo>
                <a:lnTo>
                  <a:pt x="3829" y="7918"/>
                </a:lnTo>
                <a:cubicBezTo>
                  <a:pt x="3842" y="7904"/>
                  <a:pt x="3855" y="7889"/>
                  <a:pt x="3868" y="7875"/>
                </a:cubicBezTo>
                <a:cubicBezTo>
                  <a:pt x="3879" y="7904"/>
                  <a:pt x="3891" y="7933"/>
                  <a:pt x="3902" y="7962"/>
                </a:cubicBezTo>
                <a:lnTo>
                  <a:pt x="3919" y="7962"/>
                </a:lnTo>
                <a:lnTo>
                  <a:pt x="3953" y="7962"/>
                </a:lnTo>
                <a:cubicBezTo>
                  <a:pt x="3965" y="7947"/>
                  <a:pt x="3977" y="7933"/>
                  <a:pt x="3989" y="7918"/>
                </a:cubicBezTo>
                <a:cubicBezTo>
                  <a:pt x="4001" y="7904"/>
                  <a:pt x="4012" y="7889"/>
                  <a:pt x="4024" y="7875"/>
                </a:cubicBezTo>
                <a:lnTo>
                  <a:pt x="4061" y="7875"/>
                </a:lnTo>
                <a:cubicBezTo>
                  <a:pt x="4072" y="7848"/>
                  <a:pt x="4084" y="7821"/>
                  <a:pt x="4095" y="7794"/>
                </a:cubicBezTo>
                <a:cubicBezTo>
                  <a:pt x="4106" y="7765"/>
                  <a:pt x="4118" y="7736"/>
                  <a:pt x="4129" y="7707"/>
                </a:cubicBezTo>
                <a:lnTo>
                  <a:pt x="4164" y="7751"/>
                </a:lnTo>
                <a:lnTo>
                  <a:pt x="4200" y="7751"/>
                </a:lnTo>
                <a:lnTo>
                  <a:pt x="4218" y="7664"/>
                </a:lnTo>
                <a:cubicBezTo>
                  <a:pt x="4230" y="7650"/>
                  <a:pt x="4241" y="7635"/>
                  <a:pt x="4253" y="7621"/>
                </a:cubicBezTo>
                <a:cubicBezTo>
                  <a:pt x="4265" y="7579"/>
                  <a:pt x="4277" y="7538"/>
                  <a:pt x="4289" y="7496"/>
                </a:cubicBezTo>
                <a:lnTo>
                  <a:pt x="4323" y="7496"/>
                </a:lnTo>
                <a:cubicBezTo>
                  <a:pt x="4334" y="7467"/>
                  <a:pt x="4345" y="7439"/>
                  <a:pt x="4356" y="7410"/>
                </a:cubicBezTo>
                <a:lnTo>
                  <a:pt x="4395" y="7281"/>
                </a:lnTo>
                <a:lnTo>
                  <a:pt x="4429" y="7281"/>
                </a:lnTo>
                <a:lnTo>
                  <a:pt x="4465" y="7242"/>
                </a:lnTo>
                <a:lnTo>
                  <a:pt x="4498" y="7410"/>
                </a:lnTo>
                <a:cubicBezTo>
                  <a:pt x="4505" y="7396"/>
                  <a:pt x="4511" y="7381"/>
                  <a:pt x="4518" y="7367"/>
                </a:cubicBezTo>
                <a:cubicBezTo>
                  <a:pt x="4529" y="7325"/>
                  <a:pt x="4541" y="7284"/>
                  <a:pt x="4552" y="7242"/>
                </a:cubicBezTo>
                <a:lnTo>
                  <a:pt x="4587" y="7242"/>
                </a:lnTo>
                <a:cubicBezTo>
                  <a:pt x="4599" y="7185"/>
                  <a:pt x="4611" y="7127"/>
                  <a:pt x="4623" y="7070"/>
                </a:cubicBezTo>
                <a:cubicBezTo>
                  <a:pt x="4634" y="7055"/>
                  <a:pt x="4645" y="7041"/>
                  <a:pt x="4656" y="7026"/>
                </a:cubicBezTo>
                <a:cubicBezTo>
                  <a:pt x="4668" y="6985"/>
                  <a:pt x="4680" y="6943"/>
                  <a:pt x="4692" y="6902"/>
                </a:cubicBezTo>
                <a:cubicBezTo>
                  <a:pt x="4704" y="6830"/>
                  <a:pt x="4715" y="6758"/>
                  <a:pt x="4727" y="6686"/>
                </a:cubicBezTo>
                <a:lnTo>
                  <a:pt x="4763" y="6686"/>
                </a:lnTo>
                <a:cubicBezTo>
                  <a:pt x="4775" y="6659"/>
                  <a:pt x="4786" y="6631"/>
                  <a:pt x="4798" y="6604"/>
                </a:cubicBezTo>
                <a:cubicBezTo>
                  <a:pt x="4809" y="6547"/>
                  <a:pt x="4821" y="6489"/>
                  <a:pt x="4832" y="6432"/>
                </a:cubicBezTo>
                <a:lnTo>
                  <a:pt x="4850" y="6264"/>
                </a:lnTo>
                <a:cubicBezTo>
                  <a:pt x="4862" y="6122"/>
                  <a:pt x="4873" y="5979"/>
                  <a:pt x="4885" y="5837"/>
                </a:cubicBezTo>
                <a:cubicBezTo>
                  <a:pt x="4897" y="5950"/>
                  <a:pt x="4909" y="6064"/>
                  <a:pt x="4921" y="6177"/>
                </a:cubicBezTo>
                <a:cubicBezTo>
                  <a:pt x="4933" y="6148"/>
                  <a:pt x="4944" y="6120"/>
                  <a:pt x="4956" y="6091"/>
                </a:cubicBezTo>
                <a:cubicBezTo>
                  <a:pt x="4967" y="6163"/>
                  <a:pt x="4979" y="6235"/>
                  <a:pt x="4990" y="6307"/>
                </a:cubicBezTo>
                <a:cubicBezTo>
                  <a:pt x="5002" y="6264"/>
                  <a:pt x="5014" y="6220"/>
                  <a:pt x="5026" y="6177"/>
                </a:cubicBezTo>
                <a:cubicBezTo>
                  <a:pt x="5038" y="6148"/>
                  <a:pt x="5049" y="6120"/>
                  <a:pt x="5061" y="6091"/>
                </a:cubicBezTo>
                <a:cubicBezTo>
                  <a:pt x="5073" y="6021"/>
                  <a:pt x="5085" y="5950"/>
                  <a:pt x="5097" y="5880"/>
                </a:cubicBezTo>
                <a:cubicBezTo>
                  <a:pt x="5109" y="5795"/>
                  <a:pt x="5120" y="5711"/>
                  <a:pt x="5132" y="5626"/>
                </a:cubicBezTo>
                <a:cubicBezTo>
                  <a:pt x="5138" y="5556"/>
                  <a:pt x="5144" y="5485"/>
                  <a:pt x="5150" y="5415"/>
                </a:cubicBezTo>
                <a:cubicBezTo>
                  <a:pt x="5161" y="5457"/>
                  <a:pt x="5173" y="5498"/>
                  <a:pt x="5184" y="5540"/>
                </a:cubicBezTo>
                <a:cubicBezTo>
                  <a:pt x="5195" y="5527"/>
                  <a:pt x="5207" y="5514"/>
                  <a:pt x="5218" y="5501"/>
                </a:cubicBezTo>
                <a:cubicBezTo>
                  <a:pt x="5230" y="5472"/>
                  <a:pt x="5243" y="5444"/>
                  <a:pt x="5255" y="5415"/>
                </a:cubicBezTo>
                <a:cubicBezTo>
                  <a:pt x="5267" y="5386"/>
                  <a:pt x="5278" y="5358"/>
                  <a:pt x="5290" y="5329"/>
                </a:cubicBezTo>
                <a:lnTo>
                  <a:pt x="5326" y="6010"/>
                </a:lnTo>
                <a:cubicBezTo>
                  <a:pt x="5337" y="6080"/>
                  <a:pt x="5349" y="6151"/>
                  <a:pt x="5360" y="6221"/>
                </a:cubicBezTo>
                <a:cubicBezTo>
                  <a:pt x="5371" y="6151"/>
                  <a:pt x="5382" y="6080"/>
                  <a:pt x="5393" y="6010"/>
                </a:cubicBezTo>
                <a:cubicBezTo>
                  <a:pt x="5406" y="5853"/>
                  <a:pt x="5418" y="5697"/>
                  <a:pt x="5431" y="5540"/>
                </a:cubicBezTo>
                <a:cubicBezTo>
                  <a:pt x="5442" y="5498"/>
                  <a:pt x="5453" y="5457"/>
                  <a:pt x="5464" y="5415"/>
                </a:cubicBezTo>
                <a:cubicBezTo>
                  <a:pt x="5471" y="5345"/>
                  <a:pt x="5477" y="5274"/>
                  <a:pt x="5484" y="5204"/>
                </a:cubicBezTo>
                <a:lnTo>
                  <a:pt x="5518" y="5161"/>
                </a:lnTo>
                <a:cubicBezTo>
                  <a:pt x="5530" y="5062"/>
                  <a:pt x="5541" y="4962"/>
                  <a:pt x="5553" y="4863"/>
                </a:cubicBezTo>
                <a:cubicBezTo>
                  <a:pt x="5564" y="4778"/>
                  <a:pt x="5576" y="4694"/>
                  <a:pt x="5587" y="4609"/>
                </a:cubicBezTo>
                <a:cubicBezTo>
                  <a:pt x="5600" y="4651"/>
                  <a:pt x="5613" y="4692"/>
                  <a:pt x="5626" y="4734"/>
                </a:cubicBezTo>
                <a:cubicBezTo>
                  <a:pt x="5637" y="4606"/>
                  <a:pt x="5649" y="4478"/>
                  <a:pt x="5660" y="4350"/>
                </a:cubicBezTo>
                <a:cubicBezTo>
                  <a:pt x="5671" y="4364"/>
                  <a:pt x="5682" y="4379"/>
                  <a:pt x="5693" y="4393"/>
                </a:cubicBezTo>
                <a:lnTo>
                  <a:pt x="5729" y="4312"/>
                </a:lnTo>
                <a:lnTo>
                  <a:pt x="5765" y="4393"/>
                </a:lnTo>
                <a:cubicBezTo>
                  <a:pt x="5771" y="4294"/>
                  <a:pt x="5776" y="4195"/>
                  <a:pt x="5782" y="4096"/>
                </a:cubicBezTo>
                <a:cubicBezTo>
                  <a:pt x="5794" y="3871"/>
                  <a:pt x="5806" y="3645"/>
                  <a:pt x="5818" y="3420"/>
                </a:cubicBezTo>
                <a:cubicBezTo>
                  <a:pt x="5829" y="3193"/>
                  <a:pt x="5841" y="2966"/>
                  <a:pt x="5852" y="2739"/>
                </a:cubicBezTo>
                <a:cubicBezTo>
                  <a:pt x="5864" y="2768"/>
                  <a:pt x="5875" y="2796"/>
                  <a:pt x="5887" y="2825"/>
                </a:cubicBezTo>
                <a:cubicBezTo>
                  <a:pt x="5898" y="2654"/>
                  <a:pt x="5910" y="2483"/>
                  <a:pt x="5921" y="2312"/>
                </a:cubicBezTo>
                <a:cubicBezTo>
                  <a:pt x="5933" y="2285"/>
                  <a:pt x="5946" y="2257"/>
                  <a:pt x="5958" y="2230"/>
                </a:cubicBezTo>
                <a:cubicBezTo>
                  <a:pt x="5970" y="2244"/>
                  <a:pt x="5982" y="2259"/>
                  <a:pt x="5994" y="2273"/>
                </a:cubicBezTo>
                <a:lnTo>
                  <a:pt x="6027" y="2609"/>
                </a:lnTo>
                <a:lnTo>
                  <a:pt x="6063" y="2528"/>
                </a:lnTo>
                <a:cubicBezTo>
                  <a:pt x="6068" y="2513"/>
                  <a:pt x="6074" y="2499"/>
                  <a:pt x="6079" y="2484"/>
                </a:cubicBezTo>
                <a:cubicBezTo>
                  <a:pt x="6091" y="2315"/>
                  <a:pt x="6111" y="2145"/>
                  <a:pt x="6123" y="1976"/>
                </a:cubicBezTo>
                <a:cubicBezTo>
                  <a:pt x="6136" y="2003"/>
                  <a:pt x="6130" y="2060"/>
                  <a:pt x="6143" y="2087"/>
                </a:cubicBezTo>
                <a:cubicBezTo>
                  <a:pt x="6155" y="2130"/>
                  <a:pt x="6175" y="2144"/>
                  <a:pt x="6187" y="2187"/>
                </a:cubicBezTo>
                <a:cubicBezTo>
                  <a:pt x="6198" y="2272"/>
                  <a:pt x="6210" y="2356"/>
                  <a:pt x="6221" y="2441"/>
                </a:cubicBezTo>
                <a:cubicBezTo>
                  <a:pt x="6232" y="2497"/>
                  <a:pt x="6244" y="2553"/>
                  <a:pt x="6255" y="2609"/>
                </a:cubicBezTo>
                <a:cubicBezTo>
                  <a:pt x="6267" y="2582"/>
                  <a:pt x="6280" y="2555"/>
                  <a:pt x="6292" y="2528"/>
                </a:cubicBezTo>
                <a:cubicBezTo>
                  <a:pt x="6303" y="2683"/>
                  <a:pt x="6315" y="2838"/>
                  <a:pt x="6326" y="2993"/>
                </a:cubicBezTo>
                <a:cubicBezTo>
                  <a:pt x="6338" y="3092"/>
                  <a:pt x="6349" y="3191"/>
                  <a:pt x="6361" y="3290"/>
                </a:cubicBezTo>
                <a:cubicBezTo>
                  <a:pt x="6373" y="3149"/>
                  <a:pt x="6385" y="3009"/>
                  <a:pt x="6397" y="2868"/>
                </a:cubicBezTo>
                <a:cubicBezTo>
                  <a:pt x="6403" y="2839"/>
                  <a:pt x="6408" y="2811"/>
                  <a:pt x="6414" y="2782"/>
                </a:cubicBezTo>
                <a:cubicBezTo>
                  <a:pt x="6425" y="2823"/>
                  <a:pt x="6437" y="2865"/>
                  <a:pt x="6448" y="2906"/>
                </a:cubicBezTo>
                <a:cubicBezTo>
                  <a:pt x="6461" y="2992"/>
                  <a:pt x="6474" y="3079"/>
                  <a:pt x="6487" y="3165"/>
                </a:cubicBezTo>
                <a:cubicBezTo>
                  <a:pt x="6498" y="3320"/>
                  <a:pt x="6510" y="3476"/>
                  <a:pt x="6521" y="3631"/>
                </a:cubicBezTo>
                <a:cubicBezTo>
                  <a:pt x="6532" y="3928"/>
                  <a:pt x="6544" y="4226"/>
                  <a:pt x="6555" y="4523"/>
                </a:cubicBezTo>
                <a:cubicBezTo>
                  <a:pt x="6567" y="4409"/>
                  <a:pt x="6578" y="4296"/>
                  <a:pt x="6590" y="4182"/>
                </a:cubicBezTo>
                <a:cubicBezTo>
                  <a:pt x="6602" y="3998"/>
                  <a:pt x="6614" y="3815"/>
                  <a:pt x="6626" y="3631"/>
                </a:cubicBezTo>
                <a:cubicBezTo>
                  <a:pt x="6637" y="3575"/>
                  <a:pt x="6649" y="3519"/>
                  <a:pt x="6660" y="3463"/>
                </a:cubicBezTo>
                <a:lnTo>
                  <a:pt x="6695" y="3463"/>
                </a:lnTo>
                <a:cubicBezTo>
                  <a:pt x="6702" y="3476"/>
                  <a:pt x="6708" y="3488"/>
                  <a:pt x="6715" y="3501"/>
                </a:cubicBezTo>
                <a:cubicBezTo>
                  <a:pt x="6726" y="3431"/>
                  <a:pt x="6737" y="3360"/>
                  <a:pt x="6748" y="3290"/>
                </a:cubicBezTo>
                <a:cubicBezTo>
                  <a:pt x="6759" y="3389"/>
                  <a:pt x="6771" y="3489"/>
                  <a:pt x="6782" y="3588"/>
                </a:cubicBezTo>
                <a:cubicBezTo>
                  <a:pt x="6794" y="3631"/>
                  <a:pt x="6807" y="3674"/>
                  <a:pt x="6819" y="3717"/>
                </a:cubicBezTo>
                <a:cubicBezTo>
                  <a:pt x="6830" y="3915"/>
                  <a:pt x="6842" y="4114"/>
                  <a:pt x="6853" y="4312"/>
                </a:cubicBezTo>
                <a:cubicBezTo>
                  <a:pt x="6865" y="4424"/>
                  <a:pt x="6878" y="4535"/>
                  <a:pt x="6890" y="4647"/>
                </a:cubicBezTo>
                <a:cubicBezTo>
                  <a:pt x="6901" y="4662"/>
                  <a:pt x="6913" y="4676"/>
                  <a:pt x="6924" y="4691"/>
                </a:cubicBezTo>
                <a:cubicBezTo>
                  <a:pt x="6926" y="4726"/>
                  <a:pt x="6929" y="4761"/>
                  <a:pt x="6931" y="4796"/>
                </a:cubicBezTo>
                <a:cubicBezTo>
                  <a:pt x="6948" y="4815"/>
                  <a:pt x="6964" y="4835"/>
                  <a:pt x="6981" y="4854"/>
                </a:cubicBezTo>
                <a:cubicBezTo>
                  <a:pt x="6992" y="4816"/>
                  <a:pt x="7002" y="4777"/>
                  <a:pt x="7013" y="4739"/>
                </a:cubicBezTo>
                <a:cubicBezTo>
                  <a:pt x="7026" y="4832"/>
                  <a:pt x="7039" y="4924"/>
                  <a:pt x="7052" y="5017"/>
                </a:cubicBezTo>
                <a:lnTo>
                  <a:pt x="7073" y="5113"/>
                </a:lnTo>
                <a:cubicBezTo>
                  <a:pt x="7087" y="5110"/>
                  <a:pt x="7102" y="5106"/>
                  <a:pt x="7116" y="5103"/>
                </a:cubicBezTo>
                <a:cubicBezTo>
                  <a:pt x="7125" y="5084"/>
                  <a:pt x="7135" y="5065"/>
                  <a:pt x="7144" y="5046"/>
                </a:cubicBezTo>
                <a:cubicBezTo>
                  <a:pt x="7158" y="5007"/>
                  <a:pt x="7173" y="4969"/>
                  <a:pt x="7187" y="4930"/>
                </a:cubicBezTo>
                <a:lnTo>
                  <a:pt x="7223" y="4969"/>
                </a:lnTo>
                <a:cubicBezTo>
                  <a:pt x="7235" y="4891"/>
                  <a:pt x="7246" y="4812"/>
                  <a:pt x="7258" y="4734"/>
                </a:cubicBezTo>
                <a:cubicBezTo>
                  <a:pt x="7266" y="4649"/>
                  <a:pt x="7275" y="4565"/>
                  <a:pt x="7283" y="4480"/>
                </a:cubicBezTo>
                <a:cubicBezTo>
                  <a:pt x="7291" y="4406"/>
                  <a:pt x="7300" y="4333"/>
                  <a:pt x="7308" y="4259"/>
                </a:cubicBezTo>
                <a:cubicBezTo>
                  <a:pt x="7320" y="4289"/>
                  <a:pt x="7333" y="4320"/>
                  <a:pt x="7345" y="4350"/>
                </a:cubicBezTo>
                <a:cubicBezTo>
                  <a:pt x="7357" y="4280"/>
                  <a:pt x="7370" y="4209"/>
                  <a:pt x="7382" y="4139"/>
                </a:cubicBezTo>
                <a:lnTo>
                  <a:pt x="7416" y="4182"/>
                </a:lnTo>
                <a:lnTo>
                  <a:pt x="7452" y="4014"/>
                </a:lnTo>
                <a:cubicBezTo>
                  <a:pt x="7464" y="3929"/>
                  <a:pt x="7475" y="3845"/>
                  <a:pt x="7487" y="3760"/>
                </a:cubicBezTo>
                <a:cubicBezTo>
                  <a:pt x="7499" y="3731"/>
                  <a:pt x="7511" y="3703"/>
                  <a:pt x="7523" y="3674"/>
                </a:cubicBezTo>
                <a:lnTo>
                  <a:pt x="7556" y="3674"/>
                </a:lnTo>
                <a:lnTo>
                  <a:pt x="7590" y="3674"/>
                </a:lnTo>
                <a:cubicBezTo>
                  <a:pt x="7603" y="3716"/>
                  <a:pt x="7616" y="3757"/>
                  <a:pt x="7629" y="3799"/>
                </a:cubicBezTo>
                <a:cubicBezTo>
                  <a:pt x="7634" y="3729"/>
                  <a:pt x="7638" y="3658"/>
                  <a:pt x="7643" y="3588"/>
                </a:cubicBezTo>
                <a:cubicBezTo>
                  <a:pt x="7655" y="3645"/>
                  <a:pt x="7667" y="3703"/>
                  <a:pt x="7679" y="3760"/>
                </a:cubicBezTo>
                <a:cubicBezTo>
                  <a:pt x="7691" y="3773"/>
                  <a:pt x="7702" y="3786"/>
                  <a:pt x="7714" y="3799"/>
                </a:cubicBezTo>
                <a:cubicBezTo>
                  <a:pt x="7727" y="3757"/>
                  <a:pt x="7739" y="3716"/>
                  <a:pt x="7752" y="3674"/>
                </a:cubicBezTo>
                <a:cubicBezTo>
                  <a:pt x="7763" y="3688"/>
                  <a:pt x="7774" y="3703"/>
                  <a:pt x="7785" y="3717"/>
                </a:cubicBezTo>
                <a:cubicBezTo>
                  <a:pt x="7796" y="3645"/>
                  <a:pt x="7808" y="3573"/>
                  <a:pt x="7819" y="3501"/>
                </a:cubicBezTo>
                <a:lnTo>
                  <a:pt x="7857" y="3463"/>
                </a:lnTo>
                <a:cubicBezTo>
                  <a:pt x="7868" y="3405"/>
                  <a:pt x="7879" y="3348"/>
                  <a:pt x="7890" y="3290"/>
                </a:cubicBezTo>
                <a:cubicBezTo>
                  <a:pt x="7901" y="3220"/>
                  <a:pt x="7913" y="3149"/>
                  <a:pt x="7924" y="3079"/>
                </a:cubicBezTo>
                <a:lnTo>
                  <a:pt x="7961" y="3122"/>
                </a:lnTo>
                <a:cubicBezTo>
                  <a:pt x="7967" y="3192"/>
                  <a:pt x="7973" y="3263"/>
                  <a:pt x="7979" y="3333"/>
                </a:cubicBezTo>
                <a:cubicBezTo>
                  <a:pt x="7990" y="3178"/>
                  <a:pt x="8002" y="3023"/>
                  <a:pt x="8013" y="2868"/>
                </a:cubicBezTo>
                <a:cubicBezTo>
                  <a:pt x="8025" y="2810"/>
                  <a:pt x="8036" y="2753"/>
                  <a:pt x="8048" y="2695"/>
                </a:cubicBezTo>
                <a:lnTo>
                  <a:pt x="8084" y="2398"/>
                </a:lnTo>
                <a:cubicBezTo>
                  <a:pt x="8096" y="2412"/>
                  <a:pt x="8107" y="2427"/>
                  <a:pt x="8119" y="2441"/>
                </a:cubicBezTo>
                <a:cubicBezTo>
                  <a:pt x="8131" y="2356"/>
                  <a:pt x="8143" y="2272"/>
                  <a:pt x="8155" y="2187"/>
                </a:cubicBezTo>
                <a:cubicBezTo>
                  <a:pt x="8167" y="2243"/>
                  <a:pt x="8178" y="2299"/>
                  <a:pt x="8190" y="2355"/>
                </a:cubicBezTo>
                <a:cubicBezTo>
                  <a:pt x="8201" y="2256"/>
                  <a:pt x="8213" y="2157"/>
                  <a:pt x="8224" y="2058"/>
                </a:cubicBezTo>
                <a:cubicBezTo>
                  <a:pt x="8236" y="1959"/>
                  <a:pt x="8261" y="1891"/>
                  <a:pt x="8273" y="1792"/>
                </a:cubicBezTo>
                <a:cubicBezTo>
                  <a:pt x="8300" y="1853"/>
                  <a:pt x="8315" y="1882"/>
                  <a:pt x="8342" y="1943"/>
                </a:cubicBezTo>
                <a:cubicBezTo>
                  <a:pt x="8368" y="1823"/>
                  <a:pt x="8395" y="1704"/>
                  <a:pt x="8421" y="1584"/>
                </a:cubicBezTo>
                <a:cubicBezTo>
                  <a:pt x="8441" y="1590"/>
                  <a:pt x="8467" y="1543"/>
                  <a:pt x="8487" y="1549"/>
                </a:cubicBezTo>
                <a:cubicBezTo>
                  <a:pt x="8499" y="1507"/>
                  <a:pt x="8512" y="1466"/>
                  <a:pt x="8524" y="1424"/>
                </a:cubicBezTo>
                <a:cubicBezTo>
                  <a:pt x="8545" y="1494"/>
                  <a:pt x="8565" y="1563"/>
                  <a:pt x="8586" y="1633"/>
                </a:cubicBezTo>
                <a:cubicBezTo>
                  <a:pt x="8611" y="1628"/>
                  <a:pt x="8635" y="1861"/>
                  <a:pt x="8660" y="1856"/>
                </a:cubicBezTo>
                <a:cubicBezTo>
                  <a:pt x="8673" y="1765"/>
                  <a:pt x="8705" y="1533"/>
                  <a:pt x="8718" y="1442"/>
                </a:cubicBezTo>
                <a:cubicBezTo>
                  <a:pt x="8749" y="1150"/>
                  <a:pt x="8756" y="1762"/>
                  <a:pt x="8787" y="1556"/>
                </a:cubicBezTo>
                <a:cubicBezTo>
                  <a:pt x="8815" y="1489"/>
                  <a:pt x="8831" y="1498"/>
                  <a:pt x="8859" y="1431"/>
                </a:cubicBezTo>
                <a:cubicBezTo>
                  <a:pt x="8880" y="1469"/>
                  <a:pt x="8902" y="1164"/>
                  <a:pt x="8923" y="1202"/>
                </a:cubicBezTo>
                <a:cubicBezTo>
                  <a:pt x="8948" y="1135"/>
                  <a:pt x="8930" y="1251"/>
                  <a:pt x="8982" y="1301"/>
                </a:cubicBezTo>
                <a:cubicBezTo>
                  <a:pt x="9007" y="1325"/>
                  <a:pt x="9028" y="1080"/>
                  <a:pt x="9053" y="1104"/>
                </a:cubicBezTo>
                <a:cubicBezTo>
                  <a:pt x="9065" y="1073"/>
                  <a:pt x="9041" y="1097"/>
                  <a:pt x="9055" y="1113"/>
                </a:cubicBezTo>
                <a:cubicBezTo>
                  <a:pt x="9100" y="1151"/>
                  <a:pt x="9103" y="1195"/>
                  <a:pt x="9127" y="1175"/>
                </a:cubicBezTo>
                <a:cubicBezTo>
                  <a:pt x="9143" y="1133"/>
                  <a:pt x="9185" y="1033"/>
                  <a:pt x="9201" y="991"/>
                </a:cubicBezTo>
                <a:cubicBezTo>
                  <a:pt x="9219" y="1061"/>
                  <a:pt x="9245" y="836"/>
                  <a:pt x="9263" y="906"/>
                </a:cubicBezTo>
                <a:cubicBezTo>
                  <a:pt x="9276" y="944"/>
                  <a:pt x="9296" y="945"/>
                  <a:pt x="9309" y="983"/>
                </a:cubicBezTo>
                <a:cubicBezTo>
                  <a:pt x="9332" y="910"/>
                  <a:pt x="9377" y="825"/>
                  <a:pt x="9400" y="752"/>
                </a:cubicBezTo>
                <a:cubicBezTo>
                  <a:pt x="9433" y="924"/>
                  <a:pt x="9433" y="840"/>
                  <a:pt x="9449" y="841"/>
                </a:cubicBezTo>
                <a:cubicBezTo>
                  <a:pt x="9465" y="842"/>
                  <a:pt x="9478" y="794"/>
                  <a:pt x="9496" y="759"/>
                </a:cubicBezTo>
                <a:cubicBezTo>
                  <a:pt x="9514" y="724"/>
                  <a:pt x="9547" y="648"/>
                  <a:pt x="9572" y="642"/>
                </a:cubicBezTo>
                <a:cubicBezTo>
                  <a:pt x="9600" y="687"/>
                  <a:pt x="9619" y="767"/>
                  <a:pt x="9647" y="812"/>
                </a:cubicBezTo>
                <a:cubicBezTo>
                  <a:pt x="9667" y="807"/>
                  <a:pt x="9693" y="685"/>
                  <a:pt x="9713" y="680"/>
                </a:cubicBezTo>
                <a:cubicBezTo>
                  <a:pt x="9720" y="616"/>
                  <a:pt x="9760" y="573"/>
                  <a:pt x="9767" y="509"/>
                </a:cubicBezTo>
                <a:cubicBezTo>
                  <a:pt x="9805" y="442"/>
                  <a:pt x="9793" y="612"/>
                  <a:pt x="9831" y="545"/>
                </a:cubicBezTo>
                <a:cubicBezTo>
                  <a:pt x="9842" y="435"/>
                  <a:pt x="9854" y="539"/>
                  <a:pt x="9860" y="429"/>
                </a:cubicBezTo>
                <a:cubicBezTo>
                  <a:pt x="9871" y="226"/>
                  <a:pt x="9902" y="368"/>
                  <a:pt x="9902" y="368"/>
                </a:cubicBezTo>
                <a:cubicBezTo>
                  <a:pt x="9902" y="368"/>
                  <a:pt x="9948" y="77"/>
                  <a:pt x="10000" y="0"/>
                </a:cubicBezTo>
                <a:cubicBezTo>
                  <a:pt x="10000" y="4950"/>
                  <a:pt x="9982" y="10000"/>
                  <a:pt x="9982" y="10000"/>
                </a:cubicBezTo>
                <a:lnTo>
                  <a:pt x="9947" y="10000"/>
                </a:lnTo>
                <a:lnTo>
                  <a:pt x="9911" y="10000"/>
                </a:lnTo>
                <a:lnTo>
                  <a:pt x="9877" y="10000"/>
                </a:lnTo>
                <a:lnTo>
                  <a:pt x="9840" y="10000"/>
                </a:lnTo>
                <a:lnTo>
                  <a:pt x="9824" y="10000"/>
                </a:lnTo>
                <a:lnTo>
                  <a:pt x="9789" y="10000"/>
                </a:lnTo>
                <a:lnTo>
                  <a:pt x="9755" y="10000"/>
                </a:lnTo>
                <a:lnTo>
                  <a:pt x="9718" y="10000"/>
                </a:lnTo>
                <a:lnTo>
                  <a:pt x="9682" y="10000"/>
                </a:lnTo>
                <a:lnTo>
                  <a:pt x="9648" y="10000"/>
                </a:lnTo>
                <a:lnTo>
                  <a:pt x="9613" y="10000"/>
                </a:lnTo>
                <a:lnTo>
                  <a:pt x="9579" y="10000"/>
                </a:lnTo>
                <a:lnTo>
                  <a:pt x="9542" y="10000"/>
                </a:lnTo>
                <a:lnTo>
                  <a:pt x="9508" y="10000"/>
                </a:lnTo>
                <a:lnTo>
                  <a:pt x="9489" y="10000"/>
                </a:lnTo>
                <a:lnTo>
                  <a:pt x="9455" y="10000"/>
                </a:lnTo>
                <a:lnTo>
                  <a:pt x="9421" y="10000"/>
                </a:lnTo>
                <a:lnTo>
                  <a:pt x="9386" y="10000"/>
                </a:lnTo>
                <a:lnTo>
                  <a:pt x="9348" y="10000"/>
                </a:lnTo>
                <a:lnTo>
                  <a:pt x="9313" y="10000"/>
                </a:lnTo>
                <a:lnTo>
                  <a:pt x="9279" y="10000"/>
                </a:lnTo>
                <a:lnTo>
                  <a:pt x="9245" y="10000"/>
                </a:lnTo>
                <a:lnTo>
                  <a:pt x="9208" y="10000"/>
                </a:lnTo>
                <a:lnTo>
                  <a:pt x="9192" y="10000"/>
                </a:lnTo>
                <a:lnTo>
                  <a:pt x="9155" y="10000"/>
                </a:lnTo>
                <a:lnTo>
                  <a:pt x="9121" y="10000"/>
                </a:lnTo>
                <a:lnTo>
                  <a:pt x="9085" y="10000"/>
                </a:lnTo>
                <a:lnTo>
                  <a:pt x="9052" y="10000"/>
                </a:lnTo>
                <a:lnTo>
                  <a:pt x="9016" y="10000"/>
                </a:lnTo>
                <a:lnTo>
                  <a:pt x="8979" y="10000"/>
                </a:lnTo>
                <a:lnTo>
                  <a:pt x="8945" y="10000"/>
                </a:lnTo>
                <a:lnTo>
                  <a:pt x="8910" y="10000"/>
                </a:lnTo>
                <a:lnTo>
                  <a:pt x="8894" y="10000"/>
                </a:lnTo>
                <a:lnTo>
                  <a:pt x="8858" y="10000"/>
                </a:lnTo>
                <a:lnTo>
                  <a:pt x="8821" y="10000"/>
                </a:lnTo>
                <a:lnTo>
                  <a:pt x="8787" y="10000"/>
                </a:lnTo>
                <a:lnTo>
                  <a:pt x="8752" y="10000"/>
                </a:lnTo>
                <a:lnTo>
                  <a:pt x="8718" y="10000"/>
                </a:lnTo>
                <a:lnTo>
                  <a:pt x="8681" y="10000"/>
                </a:lnTo>
                <a:lnTo>
                  <a:pt x="8647" y="10000"/>
                </a:lnTo>
                <a:lnTo>
                  <a:pt x="8613" y="10000"/>
                </a:lnTo>
                <a:lnTo>
                  <a:pt x="8576" y="10000"/>
                </a:lnTo>
                <a:lnTo>
                  <a:pt x="8560" y="10000"/>
                </a:lnTo>
                <a:lnTo>
                  <a:pt x="8524" y="10000"/>
                </a:lnTo>
                <a:lnTo>
                  <a:pt x="8487" y="10000"/>
                </a:lnTo>
                <a:lnTo>
                  <a:pt x="8451" y="10000"/>
                </a:lnTo>
                <a:lnTo>
                  <a:pt x="8418" y="10000"/>
                </a:lnTo>
                <a:lnTo>
                  <a:pt x="8384" y="10000"/>
                </a:lnTo>
                <a:lnTo>
                  <a:pt x="8347" y="10000"/>
                </a:lnTo>
                <a:lnTo>
                  <a:pt x="8313" y="10000"/>
                </a:lnTo>
                <a:lnTo>
                  <a:pt x="8277" y="10000"/>
                </a:lnTo>
                <a:lnTo>
                  <a:pt x="8260" y="10000"/>
                </a:lnTo>
                <a:lnTo>
                  <a:pt x="8224" y="10000"/>
                </a:lnTo>
                <a:lnTo>
                  <a:pt x="8190" y="10000"/>
                </a:lnTo>
                <a:lnTo>
                  <a:pt x="8155" y="10000"/>
                </a:lnTo>
                <a:lnTo>
                  <a:pt x="8119" y="10000"/>
                </a:lnTo>
                <a:lnTo>
                  <a:pt x="8084" y="10000"/>
                </a:lnTo>
                <a:lnTo>
                  <a:pt x="8048" y="10000"/>
                </a:lnTo>
                <a:lnTo>
                  <a:pt x="8013" y="10000"/>
                </a:lnTo>
                <a:lnTo>
                  <a:pt x="7979" y="10000"/>
                </a:lnTo>
                <a:lnTo>
                  <a:pt x="7961" y="10000"/>
                </a:lnTo>
                <a:lnTo>
                  <a:pt x="7924" y="10000"/>
                </a:lnTo>
                <a:lnTo>
                  <a:pt x="7890" y="10000"/>
                </a:lnTo>
                <a:lnTo>
                  <a:pt x="7857" y="10000"/>
                </a:lnTo>
                <a:lnTo>
                  <a:pt x="7819" y="10000"/>
                </a:lnTo>
                <a:lnTo>
                  <a:pt x="7785" y="10000"/>
                </a:lnTo>
                <a:lnTo>
                  <a:pt x="7752" y="10000"/>
                </a:lnTo>
                <a:lnTo>
                  <a:pt x="7714" y="10000"/>
                </a:lnTo>
                <a:lnTo>
                  <a:pt x="7679" y="10000"/>
                </a:lnTo>
                <a:lnTo>
                  <a:pt x="7643" y="10000"/>
                </a:lnTo>
                <a:lnTo>
                  <a:pt x="7629" y="10000"/>
                </a:lnTo>
                <a:lnTo>
                  <a:pt x="7590" y="10000"/>
                </a:lnTo>
                <a:lnTo>
                  <a:pt x="7556" y="10000"/>
                </a:lnTo>
                <a:lnTo>
                  <a:pt x="7523" y="10000"/>
                </a:lnTo>
                <a:lnTo>
                  <a:pt x="7487" y="10000"/>
                </a:lnTo>
                <a:lnTo>
                  <a:pt x="7452" y="10000"/>
                </a:lnTo>
                <a:lnTo>
                  <a:pt x="7416" y="10000"/>
                </a:lnTo>
                <a:lnTo>
                  <a:pt x="7382" y="10000"/>
                </a:lnTo>
                <a:lnTo>
                  <a:pt x="7345" y="10000"/>
                </a:lnTo>
                <a:lnTo>
                  <a:pt x="7329" y="10000"/>
                </a:lnTo>
                <a:lnTo>
                  <a:pt x="7295" y="10000"/>
                </a:lnTo>
                <a:lnTo>
                  <a:pt x="7258" y="10000"/>
                </a:lnTo>
                <a:lnTo>
                  <a:pt x="7223" y="10000"/>
                </a:lnTo>
                <a:lnTo>
                  <a:pt x="7187" y="10000"/>
                </a:lnTo>
                <a:lnTo>
                  <a:pt x="7153" y="10000"/>
                </a:lnTo>
                <a:lnTo>
                  <a:pt x="7118" y="10000"/>
                </a:lnTo>
                <a:lnTo>
                  <a:pt x="7082" y="10000"/>
                </a:lnTo>
                <a:lnTo>
                  <a:pt x="7048" y="10000"/>
                </a:lnTo>
                <a:lnTo>
                  <a:pt x="7011" y="10000"/>
                </a:lnTo>
                <a:lnTo>
                  <a:pt x="6995" y="10000"/>
                </a:lnTo>
                <a:lnTo>
                  <a:pt x="6960" y="10000"/>
                </a:lnTo>
                <a:lnTo>
                  <a:pt x="6924" y="10000"/>
                </a:lnTo>
                <a:lnTo>
                  <a:pt x="6890" y="10000"/>
                </a:lnTo>
                <a:lnTo>
                  <a:pt x="6853" y="10000"/>
                </a:lnTo>
                <a:lnTo>
                  <a:pt x="6819" y="10000"/>
                </a:lnTo>
                <a:lnTo>
                  <a:pt x="6782" y="10000"/>
                </a:lnTo>
                <a:lnTo>
                  <a:pt x="6748" y="10000"/>
                </a:lnTo>
                <a:lnTo>
                  <a:pt x="6715" y="10000"/>
                </a:lnTo>
                <a:lnTo>
                  <a:pt x="6695" y="10000"/>
                </a:lnTo>
                <a:lnTo>
                  <a:pt x="6660" y="10000"/>
                </a:lnTo>
                <a:lnTo>
                  <a:pt x="6626" y="10000"/>
                </a:lnTo>
                <a:lnTo>
                  <a:pt x="6590" y="10000"/>
                </a:lnTo>
                <a:lnTo>
                  <a:pt x="6555" y="10000"/>
                </a:lnTo>
                <a:lnTo>
                  <a:pt x="6521" y="10000"/>
                </a:lnTo>
                <a:lnTo>
                  <a:pt x="6487" y="10000"/>
                </a:lnTo>
                <a:lnTo>
                  <a:pt x="6448" y="10000"/>
                </a:lnTo>
                <a:lnTo>
                  <a:pt x="6414" y="10000"/>
                </a:lnTo>
                <a:lnTo>
                  <a:pt x="6397" y="10000"/>
                </a:lnTo>
                <a:lnTo>
                  <a:pt x="6361" y="10000"/>
                </a:lnTo>
                <a:lnTo>
                  <a:pt x="6326" y="10000"/>
                </a:lnTo>
                <a:lnTo>
                  <a:pt x="6292" y="10000"/>
                </a:lnTo>
                <a:lnTo>
                  <a:pt x="6255" y="10000"/>
                </a:lnTo>
                <a:lnTo>
                  <a:pt x="6221" y="10000"/>
                </a:lnTo>
                <a:lnTo>
                  <a:pt x="6187" y="10000"/>
                </a:lnTo>
                <a:lnTo>
                  <a:pt x="6152" y="10000"/>
                </a:lnTo>
                <a:lnTo>
                  <a:pt x="6114" y="10000"/>
                </a:lnTo>
                <a:lnTo>
                  <a:pt x="6079" y="10000"/>
                </a:lnTo>
                <a:lnTo>
                  <a:pt x="6063" y="10000"/>
                </a:lnTo>
                <a:lnTo>
                  <a:pt x="6027" y="10000"/>
                </a:lnTo>
                <a:lnTo>
                  <a:pt x="5994" y="10000"/>
                </a:lnTo>
                <a:lnTo>
                  <a:pt x="5958" y="10000"/>
                </a:lnTo>
                <a:lnTo>
                  <a:pt x="5921" y="10000"/>
                </a:lnTo>
                <a:lnTo>
                  <a:pt x="5887" y="10000"/>
                </a:lnTo>
                <a:lnTo>
                  <a:pt x="5852" y="10000"/>
                </a:lnTo>
                <a:lnTo>
                  <a:pt x="5818" y="10000"/>
                </a:lnTo>
                <a:lnTo>
                  <a:pt x="5782" y="10000"/>
                </a:lnTo>
                <a:lnTo>
                  <a:pt x="5765" y="10000"/>
                </a:lnTo>
                <a:lnTo>
                  <a:pt x="5729" y="10000"/>
                </a:lnTo>
                <a:lnTo>
                  <a:pt x="5693" y="10000"/>
                </a:lnTo>
                <a:lnTo>
                  <a:pt x="5660" y="10000"/>
                </a:lnTo>
                <a:lnTo>
                  <a:pt x="5626" y="10000"/>
                </a:lnTo>
                <a:lnTo>
                  <a:pt x="5587" y="10000"/>
                </a:lnTo>
                <a:lnTo>
                  <a:pt x="5553" y="10000"/>
                </a:lnTo>
                <a:lnTo>
                  <a:pt x="5518" y="10000"/>
                </a:lnTo>
                <a:lnTo>
                  <a:pt x="5484" y="10000"/>
                </a:lnTo>
                <a:lnTo>
                  <a:pt x="5464" y="10000"/>
                </a:lnTo>
                <a:lnTo>
                  <a:pt x="5431" y="10000"/>
                </a:lnTo>
                <a:lnTo>
                  <a:pt x="5393" y="10000"/>
                </a:lnTo>
                <a:lnTo>
                  <a:pt x="5360" y="10000"/>
                </a:lnTo>
                <a:lnTo>
                  <a:pt x="5326" y="10000"/>
                </a:lnTo>
                <a:lnTo>
                  <a:pt x="5290" y="10000"/>
                </a:lnTo>
                <a:lnTo>
                  <a:pt x="5255" y="10000"/>
                </a:lnTo>
                <a:lnTo>
                  <a:pt x="5218" y="10000"/>
                </a:lnTo>
                <a:lnTo>
                  <a:pt x="5184" y="10000"/>
                </a:lnTo>
                <a:lnTo>
                  <a:pt x="5150" y="10000"/>
                </a:lnTo>
                <a:lnTo>
                  <a:pt x="5132" y="10000"/>
                </a:lnTo>
                <a:lnTo>
                  <a:pt x="5097" y="10000"/>
                </a:lnTo>
                <a:lnTo>
                  <a:pt x="5061" y="10000"/>
                </a:lnTo>
                <a:lnTo>
                  <a:pt x="5026" y="10000"/>
                </a:lnTo>
                <a:lnTo>
                  <a:pt x="4990" y="10000"/>
                </a:lnTo>
                <a:lnTo>
                  <a:pt x="4956" y="10000"/>
                </a:lnTo>
                <a:lnTo>
                  <a:pt x="4921" y="10000"/>
                </a:lnTo>
                <a:lnTo>
                  <a:pt x="4885" y="10000"/>
                </a:lnTo>
                <a:lnTo>
                  <a:pt x="4850" y="10000"/>
                </a:lnTo>
                <a:lnTo>
                  <a:pt x="4832" y="10000"/>
                </a:lnTo>
                <a:lnTo>
                  <a:pt x="4798" y="10000"/>
                </a:lnTo>
                <a:lnTo>
                  <a:pt x="4763" y="10000"/>
                </a:lnTo>
                <a:lnTo>
                  <a:pt x="4727" y="10000"/>
                </a:lnTo>
                <a:lnTo>
                  <a:pt x="4692" y="10000"/>
                </a:lnTo>
                <a:lnTo>
                  <a:pt x="4656" y="10000"/>
                </a:lnTo>
                <a:lnTo>
                  <a:pt x="4623" y="10000"/>
                </a:lnTo>
                <a:lnTo>
                  <a:pt x="4587" y="10000"/>
                </a:lnTo>
                <a:lnTo>
                  <a:pt x="4552" y="10000"/>
                </a:lnTo>
                <a:lnTo>
                  <a:pt x="4518" y="10000"/>
                </a:lnTo>
                <a:lnTo>
                  <a:pt x="4498" y="10000"/>
                </a:lnTo>
                <a:lnTo>
                  <a:pt x="4465" y="10000"/>
                </a:lnTo>
                <a:lnTo>
                  <a:pt x="4429" y="10000"/>
                </a:lnTo>
                <a:lnTo>
                  <a:pt x="4395" y="10000"/>
                </a:lnTo>
                <a:lnTo>
                  <a:pt x="4356" y="10000"/>
                </a:lnTo>
                <a:lnTo>
                  <a:pt x="4323" y="10000"/>
                </a:lnTo>
                <a:lnTo>
                  <a:pt x="4289" y="10000"/>
                </a:lnTo>
                <a:lnTo>
                  <a:pt x="4253" y="10000"/>
                </a:lnTo>
                <a:lnTo>
                  <a:pt x="4218" y="10000"/>
                </a:lnTo>
                <a:lnTo>
                  <a:pt x="4200" y="10000"/>
                </a:lnTo>
                <a:lnTo>
                  <a:pt x="4164" y="10000"/>
                </a:lnTo>
                <a:lnTo>
                  <a:pt x="4129" y="10000"/>
                </a:lnTo>
                <a:lnTo>
                  <a:pt x="4095" y="10000"/>
                </a:lnTo>
                <a:lnTo>
                  <a:pt x="4061" y="10000"/>
                </a:lnTo>
                <a:lnTo>
                  <a:pt x="4024" y="10000"/>
                </a:lnTo>
                <a:lnTo>
                  <a:pt x="3989" y="10000"/>
                </a:lnTo>
                <a:lnTo>
                  <a:pt x="3953" y="10000"/>
                </a:lnTo>
                <a:lnTo>
                  <a:pt x="3919" y="10000"/>
                </a:lnTo>
                <a:lnTo>
                  <a:pt x="3902" y="10000"/>
                </a:lnTo>
                <a:lnTo>
                  <a:pt x="3868" y="10000"/>
                </a:lnTo>
                <a:lnTo>
                  <a:pt x="3829" y="10000"/>
                </a:lnTo>
                <a:lnTo>
                  <a:pt x="3795" y="10000"/>
                </a:lnTo>
                <a:lnTo>
                  <a:pt x="3761" y="10000"/>
                </a:lnTo>
                <a:lnTo>
                  <a:pt x="3726" y="10000"/>
                </a:lnTo>
                <a:lnTo>
                  <a:pt x="3690" y="10000"/>
                </a:lnTo>
                <a:lnTo>
                  <a:pt x="3657" y="10000"/>
                </a:lnTo>
                <a:lnTo>
                  <a:pt x="3621" y="10000"/>
                </a:lnTo>
                <a:lnTo>
                  <a:pt x="3586" y="10000"/>
                </a:lnTo>
                <a:lnTo>
                  <a:pt x="3568" y="10000"/>
                </a:lnTo>
                <a:lnTo>
                  <a:pt x="3534" y="10000"/>
                </a:lnTo>
                <a:lnTo>
                  <a:pt x="3495" y="10000"/>
                </a:lnTo>
                <a:lnTo>
                  <a:pt x="3461" y="10000"/>
                </a:lnTo>
                <a:lnTo>
                  <a:pt x="3427" y="10000"/>
                </a:lnTo>
                <a:lnTo>
                  <a:pt x="3392" y="10000"/>
                </a:lnTo>
                <a:lnTo>
                  <a:pt x="3356" y="10000"/>
                </a:lnTo>
                <a:lnTo>
                  <a:pt x="3321" y="10000"/>
                </a:lnTo>
                <a:lnTo>
                  <a:pt x="3287" y="10000"/>
                </a:lnTo>
                <a:lnTo>
                  <a:pt x="3268" y="10000"/>
                </a:lnTo>
                <a:lnTo>
                  <a:pt x="3234" y="10000"/>
                </a:lnTo>
                <a:lnTo>
                  <a:pt x="3200" y="10000"/>
                </a:lnTo>
                <a:lnTo>
                  <a:pt x="3163" y="10000"/>
                </a:lnTo>
                <a:lnTo>
                  <a:pt x="3129" y="10000"/>
                </a:lnTo>
                <a:lnTo>
                  <a:pt x="3092" y="10000"/>
                </a:lnTo>
                <a:lnTo>
                  <a:pt x="3058" y="10000"/>
                </a:lnTo>
                <a:lnTo>
                  <a:pt x="3023" y="10000"/>
                </a:lnTo>
                <a:lnTo>
                  <a:pt x="2987" y="10000"/>
                </a:lnTo>
                <a:lnTo>
                  <a:pt x="2969" y="10000"/>
                </a:lnTo>
                <a:lnTo>
                  <a:pt x="2934" y="10000"/>
                </a:lnTo>
                <a:lnTo>
                  <a:pt x="2900" y="10000"/>
                </a:lnTo>
                <a:lnTo>
                  <a:pt x="2865" y="10000"/>
                </a:lnTo>
                <a:lnTo>
                  <a:pt x="2829" y="10000"/>
                </a:lnTo>
                <a:lnTo>
                  <a:pt x="2795" y="10000"/>
                </a:lnTo>
                <a:lnTo>
                  <a:pt x="2760" y="10000"/>
                </a:lnTo>
                <a:lnTo>
                  <a:pt x="2724" y="10000"/>
                </a:lnTo>
                <a:lnTo>
                  <a:pt x="2687" y="10000"/>
                </a:lnTo>
                <a:lnTo>
                  <a:pt x="2653" y="10000"/>
                </a:lnTo>
                <a:lnTo>
                  <a:pt x="2637" y="10000"/>
                </a:lnTo>
                <a:lnTo>
                  <a:pt x="2600" y="10000"/>
                </a:lnTo>
                <a:lnTo>
                  <a:pt x="2564" y="10000"/>
                </a:lnTo>
                <a:lnTo>
                  <a:pt x="2531" y="10000"/>
                </a:lnTo>
                <a:lnTo>
                  <a:pt x="2497" y="10000"/>
                </a:lnTo>
                <a:lnTo>
                  <a:pt x="2460" y="10000"/>
                </a:lnTo>
                <a:lnTo>
                  <a:pt x="2426" y="10000"/>
                </a:lnTo>
                <a:lnTo>
                  <a:pt x="2392" y="10000"/>
                </a:lnTo>
                <a:lnTo>
                  <a:pt x="2353" y="10000"/>
                </a:lnTo>
                <a:lnTo>
                  <a:pt x="2337" y="10000"/>
                </a:lnTo>
                <a:lnTo>
                  <a:pt x="2303" y="10000"/>
                </a:lnTo>
                <a:lnTo>
                  <a:pt x="2268" y="10000"/>
                </a:lnTo>
                <a:lnTo>
                  <a:pt x="2231" y="10000"/>
                </a:lnTo>
                <a:lnTo>
                  <a:pt x="2197" y="10000"/>
                </a:lnTo>
                <a:lnTo>
                  <a:pt x="2163" y="10000"/>
                </a:lnTo>
                <a:lnTo>
                  <a:pt x="2126" y="10000"/>
                </a:lnTo>
                <a:lnTo>
                  <a:pt x="2092" y="10000"/>
                </a:lnTo>
                <a:lnTo>
                  <a:pt x="2056" y="10000"/>
                </a:lnTo>
                <a:lnTo>
                  <a:pt x="2021" y="10000"/>
                </a:lnTo>
                <a:lnTo>
                  <a:pt x="2003" y="10000"/>
                </a:lnTo>
                <a:lnTo>
                  <a:pt x="1969" y="10000"/>
                </a:lnTo>
                <a:lnTo>
                  <a:pt x="1932" y="10000"/>
                </a:lnTo>
                <a:lnTo>
                  <a:pt x="1898" y="10000"/>
                </a:lnTo>
                <a:lnTo>
                  <a:pt x="1863" y="10000"/>
                </a:lnTo>
                <a:lnTo>
                  <a:pt x="1827" y="10000"/>
                </a:lnTo>
                <a:lnTo>
                  <a:pt x="1792" y="10000"/>
                </a:lnTo>
                <a:lnTo>
                  <a:pt x="1758" y="10000"/>
                </a:lnTo>
                <a:lnTo>
                  <a:pt x="1723" y="10000"/>
                </a:lnTo>
                <a:lnTo>
                  <a:pt x="1703" y="10000"/>
                </a:lnTo>
                <a:lnTo>
                  <a:pt x="1669" y="10000"/>
                </a:lnTo>
                <a:lnTo>
                  <a:pt x="1636" y="10000"/>
                </a:lnTo>
                <a:lnTo>
                  <a:pt x="1598" y="10000"/>
                </a:lnTo>
                <a:lnTo>
                  <a:pt x="1565" y="10000"/>
                </a:lnTo>
                <a:lnTo>
                  <a:pt x="1531" y="10000"/>
                </a:lnTo>
                <a:lnTo>
                  <a:pt x="1495" y="10000"/>
                </a:lnTo>
                <a:lnTo>
                  <a:pt x="1458" y="10000"/>
                </a:lnTo>
                <a:lnTo>
                  <a:pt x="1422" y="10000"/>
                </a:lnTo>
                <a:lnTo>
                  <a:pt x="1406" y="10000"/>
                </a:lnTo>
                <a:lnTo>
                  <a:pt x="1369" y="10000"/>
                </a:lnTo>
                <a:lnTo>
                  <a:pt x="1335" y="10000"/>
                </a:lnTo>
                <a:lnTo>
                  <a:pt x="1300" y="10000"/>
                </a:lnTo>
                <a:lnTo>
                  <a:pt x="1264" y="10000"/>
                </a:lnTo>
                <a:lnTo>
                  <a:pt x="1231" y="10000"/>
                </a:lnTo>
                <a:lnTo>
                  <a:pt x="1195" y="10000"/>
                </a:lnTo>
                <a:lnTo>
                  <a:pt x="1161" y="10000"/>
                </a:lnTo>
                <a:lnTo>
                  <a:pt x="1122" y="10000"/>
                </a:lnTo>
                <a:lnTo>
                  <a:pt x="1089" y="10000"/>
                </a:lnTo>
                <a:lnTo>
                  <a:pt x="1071" y="10000"/>
                </a:lnTo>
                <a:lnTo>
                  <a:pt x="1037" y="10000"/>
                </a:lnTo>
                <a:lnTo>
                  <a:pt x="1003" y="10000"/>
                </a:lnTo>
                <a:lnTo>
                  <a:pt x="966" y="10000"/>
                </a:lnTo>
                <a:lnTo>
                  <a:pt x="931" y="10000"/>
                </a:lnTo>
                <a:lnTo>
                  <a:pt x="895" y="10000"/>
                </a:lnTo>
                <a:lnTo>
                  <a:pt x="861" y="10000"/>
                </a:lnTo>
                <a:lnTo>
                  <a:pt x="828" y="10000"/>
                </a:lnTo>
                <a:lnTo>
                  <a:pt x="790" y="10000"/>
                </a:lnTo>
                <a:lnTo>
                  <a:pt x="774" y="10000"/>
                </a:lnTo>
                <a:lnTo>
                  <a:pt x="737" y="10000"/>
                </a:lnTo>
                <a:lnTo>
                  <a:pt x="703" y="10000"/>
                </a:lnTo>
                <a:lnTo>
                  <a:pt x="668" y="10000"/>
                </a:lnTo>
                <a:lnTo>
                  <a:pt x="634" y="10000"/>
                </a:lnTo>
                <a:lnTo>
                  <a:pt x="597" y="10000"/>
                </a:lnTo>
                <a:lnTo>
                  <a:pt x="561" y="10000"/>
                </a:lnTo>
                <a:lnTo>
                  <a:pt x="527" y="10000"/>
                </a:lnTo>
                <a:lnTo>
                  <a:pt x="492" y="10000"/>
                </a:lnTo>
                <a:lnTo>
                  <a:pt x="474" y="10000"/>
                </a:lnTo>
                <a:lnTo>
                  <a:pt x="439" y="10000"/>
                </a:lnTo>
                <a:lnTo>
                  <a:pt x="403" y="10000"/>
                </a:lnTo>
                <a:lnTo>
                  <a:pt x="369" y="10000"/>
                </a:lnTo>
                <a:lnTo>
                  <a:pt x="334" y="10000"/>
                </a:lnTo>
                <a:lnTo>
                  <a:pt x="300" y="10000"/>
                </a:lnTo>
                <a:lnTo>
                  <a:pt x="263" y="10000"/>
                </a:lnTo>
                <a:lnTo>
                  <a:pt x="227" y="10000"/>
                </a:lnTo>
                <a:lnTo>
                  <a:pt x="194" y="10000"/>
                </a:lnTo>
                <a:lnTo>
                  <a:pt x="158" y="10000"/>
                </a:lnTo>
                <a:lnTo>
                  <a:pt x="142" y="10000"/>
                </a:lnTo>
                <a:lnTo>
                  <a:pt x="105" y="10000"/>
                </a:lnTo>
                <a:lnTo>
                  <a:pt x="71" y="10000"/>
                </a:lnTo>
                <a:lnTo>
                  <a:pt x="34" y="10000"/>
                </a:lnTo>
                <a:lnTo>
                  <a:pt x="0" y="10000"/>
                </a:lnTo>
                <a:close/>
              </a:path>
            </a:pathLst>
          </a:custGeom>
          <a:solidFill>
            <a:schemeClr val="tx2">
              <a:lumMod val="20000"/>
              <a:lumOff val="80000"/>
            </a:schemeClr>
          </a:solidFill>
          <a:ln w="9525">
            <a:noFill/>
            <a:round/>
            <a:headEnd/>
            <a:tailEnd/>
          </a:ln>
        </p:spPr>
        <p:txBody>
          <a:bodyPr lIns="91233" tIns="45617" rIns="91233" bIns="45617"/>
          <a:lstStyle/>
          <a:p>
            <a:endParaRPr lang="de-DE" sz="1628"/>
          </a:p>
        </p:txBody>
      </p:sp>
      <p:cxnSp>
        <p:nvCxnSpPr>
          <p:cNvPr id="37" name="Gerader Verbinder 36">
            <a:extLst>
              <a:ext uri="{FF2B5EF4-FFF2-40B4-BE49-F238E27FC236}">
                <a16:creationId xmlns:a16="http://schemas.microsoft.com/office/drawing/2014/main" id="{E8DD5CEF-A433-427B-AAA4-11A7A09A8F4B}"/>
              </a:ext>
            </a:extLst>
          </p:cNvPr>
          <p:cNvCxnSpPr>
            <a:cxnSpLocks/>
          </p:cNvCxnSpPr>
          <p:nvPr/>
        </p:nvCxnSpPr>
        <p:spPr>
          <a:xfrm>
            <a:off x="5684120" y="831916"/>
            <a:ext cx="0" cy="4406834"/>
          </a:xfrm>
          <a:prstGeom prst="line">
            <a:avLst/>
          </a:pr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Pfeil: Fünfeck 3">
            <a:extLst>
              <a:ext uri="{FF2B5EF4-FFF2-40B4-BE49-F238E27FC236}">
                <a16:creationId xmlns:a16="http://schemas.microsoft.com/office/drawing/2014/main" id="{0E26881D-D296-4D59-9225-90B367812943}"/>
              </a:ext>
            </a:extLst>
          </p:cNvPr>
          <p:cNvSpPr/>
          <p:nvPr/>
        </p:nvSpPr>
        <p:spPr>
          <a:xfrm>
            <a:off x="223519" y="5322258"/>
            <a:ext cx="5519593" cy="16630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ANSPARPHASE</a:t>
            </a:r>
          </a:p>
        </p:txBody>
      </p:sp>
      <p:sp>
        <p:nvSpPr>
          <p:cNvPr id="5" name="Pfeil: Chevron 4">
            <a:extLst>
              <a:ext uri="{FF2B5EF4-FFF2-40B4-BE49-F238E27FC236}">
                <a16:creationId xmlns:a16="http://schemas.microsoft.com/office/drawing/2014/main" id="{651CEA36-863D-4153-8200-31B0C930933A}"/>
              </a:ext>
            </a:extLst>
          </p:cNvPr>
          <p:cNvSpPr/>
          <p:nvPr/>
        </p:nvSpPr>
        <p:spPr>
          <a:xfrm>
            <a:off x="5695979" y="5302382"/>
            <a:ext cx="5607021" cy="21832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RENTENPHASE</a:t>
            </a:r>
          </a:p>
        </p:txBody>
      </p:sp>
      <p:sp>
        <p:nvSpPr>
          <p:cNvPr id="6" name="Rechteck 5">
            <a:extLst>
              <a:ext uri="{FF2B5EF4-FFF2-40B4-BE49-F238E27FC236}">
                <a16:creationId xmlns:a16="http://schemas.microsoft.com/office/drawing/2014/main" id="{3FA458F6-6179-4E79-8EF9-84344DD0C831}"/>
              </a:ext>
            </a:extLst>
          </p:cNvPr>
          <p:cNvSpPr/>
          <p:nvPr/>
        </p:nvSpPr>
        <p:spPr>
          <a:xfrm>
            <a:off x="1587481" y="4800529"/>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B168CADE-59A8-472F-82BE-2279768BB73F}"/>
              </a:ext>
            </a:extLst>
          </p:cNvPr>
          <p:cNvSpPr/>
          <p:nvPr/>
        </p:nvSpPr>
        <p:spPr>
          <a:xfrm>
            <a:off x="1802780" y="4800529"/>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704CA18A-F0B4-4713-9CD7-4CC8CFDA6670}"/>
              </a:ext>
            </a:extLst>
          </p:cNvPr>
          <p:cNvSpPr/>
          <p:nvPr/>
        </p:nvSpPr>
        <p:spPr>
          <a:xfrm>
            <a:off x="2018079" y="4800529"/>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47A20E9A-14F0-4F3D-A910-06D23DE7ED64}"/>
              </a:ext>
            </a:extLst>
          </p:cNvPr>
          <p:cNvSpPr/>
          <p:nvPr/>
        </p:nvSpPr>
        <p:spPr>
          <a:xfrm>
            <a:off x="2233378" y="4800529"/>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10" name="Rechteck 9">
            <a:extLst>
              <a:ext uri="{FF2B5EF4-FFF2-40B4-BE49-F238E27FC236}">
                <a16:creationId xmlns:a16="http://schemas.microsoft.com/office/drawing/2014/main" id="{4AB34DE1-0D5E-40CF-BFDF-3A4E30393803}"/>
              </a:ext>
            </a:extLst>
          </p:cNvPr>
          <p:cNvSpPr/>
          <p:nvPr/>
        </p:nvSpPr>
        <p:spPr>
          <a:xfrm>
            <a:off x="2448677" y="4800529"/>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11" name="Rechteck 10">
            <a:extLst>
              <a:ext uri="{FF2B5EF4-FFF2-40B4-BE49-F238E27FC236}">
                <a16:creationId xmlns:a16="http://schemas.microsoft.com/office/drawing/2014/main" id="{0F1ECC8B-7E37-4CE5-AA91-A6E592997B54}"/>
              </a:ext>
            </a:extLst>
          </p:cNvPr>
          <p:cNvSpPr/>
          <p:nvPr/>
        </p:nvSpPr>
        <p:spPr>
          <a:xfrm>
            <a:off x="2663976" y="4800529"/>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3C21678E-5448-4505-898C-AE803F99198D}"/>
              </a:ext>
            </a:extLst>
          </p:cNvPr>
          <p:cNvSpPr/>
          <p:nvPr/>
        </p:nvSpPr>
        <p:spPr>
          <a:xfrm>
            <a:off x="2879275" y="4800529"/>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13" name="Rechteck 12">
            <a:extLst>
              <a:ext uri="{FF2B5EF4-FFF2-40B4-BE49-F238E27FC236}">
                <a16:creationId xmlns:a16="http://schemas.microsoft.com/office/drawing/2014/main" id="{9BFF1794-1863-4B25-8865-ECFD9D73B531}"/>
              </a:ext>
            </a:extLst>
          </p:cNvPr>
          <p:cNvSpPr/>
          <p:nvPr/>
        </p:nvSpPr>
        <p:spPr>
          <a:xfrm>
            <a:off x="3094574" y="4800529"/>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D276927A-C0F3-4C47-BCA6-9D73B6DD6C8A}"/>
              </a:ext>
            </a:extLst>
          </p:cNvPr>
          <p:cNvSpPr/>
          <p:nvPr/>
        </p:nvSpPr>
        <p:spPr>
          <a:xfrm>
            <a:off x="3309873" y="4800529"/>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15" name="Rechteck 14">
            <a:extLst>
              <a:ext uri="{FF2B5EF4-FFF2-40B4-BE49-F238E27FC236}">
                <a16:creationId xmlns:a16="http://schemas.microsoft.com/office/drawing/2014/main" id="{6C9623A6-52CD-4C1F-8587-8DC75318F557}"/>
              </a:ext>
            </a:extLst>
          </p:cNvPr>
          <p:cNvSpPr/>
          <p:nvPr/>
        </p:nvSpPr>
        <p:spPr>
          <a:xfrm>
            <a:off x="3525172" y="4800529"/>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16" name="Rechteck 15">
            <a:extLst>
              <a:ext uri="{FF2B5EF4-FFF2-40B4-BE49-F238E27FC236}">
                <a16:creationId xmlns:a16="http://schemas.microsoft.com/office/drawing/2014/main" id="{6D2F6B38-3C59-414D-8A10-7BB401B3753A}"/>
              </a:ext>
            </a:extLst>
          </p:cNvPr>
          <p:cNvSpPr/>
          <p:nvPr/>
        </p:nvSpPr>
        <p:spPr>
          <a:xfrm>
            <a:off x="3740471" y="4800529"/>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17" name="Rechteck 16">
            <a:extLst>
              <a:ext uri="{FF2B5EF4-FFF2-40B4-BE49-F238E27FC236}">
                <a16:creationId xmlns:a16="http://schemas.microsoft.com/office/drawing/2014/main" id="{8693EE04-3404-4454-A7B6-B5C6BCD4D9FC}"/>
              </a:ext>
            </a:extLst>
          </p:cNvPr>
          <p:cNvSpPr/>
          <p:nvPr/>
        </p:nvSpPr>
        <p:spPr>
          <a:xfrm>
            <a:off x="4386368" y="4800529"/>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18" name="Rechteck 17">
            <a:extLst>
              <a:ext uri="{FF2B5EF4-FFF2-40B4-BE49-F238E27FC236}">
                <a16:creationId xmlns:a16="http://schemas.microsoft.com/office/drawing/2014/main" id="{94E43354-C343-46ED-91B5-374E01FBF4D2}"/>
              </a:ext>
            </a:extLst>
          </p:cNvPr>
          <p:cNvSpPr/>
          <p:nvPr/>
        </p:nvSpPr>
        <p:spPr>
          <a:xfrm>
            <a:off x="5032265" y="4800529"/>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DE1E6019-73C5-4A80-93C7-01EA1FE133C7}"/>
              </a:ext>
            </a:extLst>
          </p:cNvPr>
          <p:cNvSpPr/>
          <p:nvPr/>
        </p:nvSpPr>
        <p:spPr>
          <a:xfrm>
            <a:off x="5247564" y="4800529"/>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20" name="Rechteck 19">
            <a:extLst>
              <a:ext uri="{FF2B5EF4-FFF2-40B4-BE49-F238E27FC236}">
                <a16:creationId xmlns:a16="http://schemas.microsoft.com/office/drawing/2014/main" id="{33641040-FD90-4B85-B14A-F583123EC103}"/>
              </a:ext>
            </a:extLst>
          </p:cNvPr>
          <p:cNvSpPr/>
          <p:nvPr/>
        </p:nvSpPr>
        <p:spPr>
          <a:xfrm>
            <a:off x="5462869" y="4800529"/>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21" name="Rechteck 20">
            <a:extLst>
              <a:ext uri="{FF2B5EF4-FFF2-40B4-BE49-F238E27FC236}">
                <a16:creationId xmlns:a16="http://schemas.microsoft.com/office/drawing/2014/main" id="{05051223-962B-46BD-9266-A798AA778A26}"/>
              </a:ext>
            </a:extLst>
          </p:cNvPr>
          <p:cNvSpPr/>
          <p:nvPr/>
        </p:nvSpPr>
        <p:spPr>
          <a:xfrm>
            <a:off x="4816966" y="4800528"/>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F5EC1C79-0DBE-4B3E-A22A-70274ACC042E}"/>
              </a:ext>
            </a:extLst>
          </p:cNvPr>
          <p:cNvSpPr/>
          <p:nvPr/>
        </p:nvSpPr>
        <p:spPr>
          <a:xfrm>
            <a:off x="4601667" y="4800527"/>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23" name="Rechteck 22">
            <a:extLst>
              <a:ext uri="{FF2B5EF4-FFF2-40B4-BE49-F238E27FC236}">
                <a16:creationId xmlns:a16="http://schemas.microsoft.com/office/drawing/2014/main" id="{9085A659-8D72-4344-9C52-4E60668C9FA3}"/>
              </a:ext>
            </a:extLst>
          </p:cNvPr>
          <p:cNvSpPr/>
          <p:nvPr/>
        </p:nvSpPr>
        <p:spPr>
          <a:xfrm>
            <a:off x="4171069" y="4800525"/>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24" name="Rechteck 23">
            <a:extLst>
              <a:ext uri="{FF2B5EF4-FFF2-40B4-BE49-F238E27FC236}">
                <a16:creationId xmlns:a16="http://schemas.microsoft.com/office/drawing/2014/main" id="{57E21FF7-9DD4-44E1-AB26-E2C6B2142AB7}"/>
              </a:ext>
            </a:extLst>
          </p:cNvPr>
          <p:cNvSpPr/>
          <p:nvPr/>
        </p:nvSpPr>
        <p:spPr>
          <a:xfrm>
            <a:off x="3955770" y="4800525"/>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26" name="Rechteck 25">
            <a:extLst>
              <a:ext uri="{FF2B5EF4-FFF2-40B4-BE49-F238E27FC236}">
                <a16:creationId xmlns:a16="http://schemas.microsoft.com/office/drawing/2014/main" id="{8EDFD5AA-0FCD-43F4-969B-9947754F7293}"/>
              </a:ext>
            </a:extLst>
          </p:cNvPr>
          <p:cNvSpPr/>
          <p:nvPr/>
        </p:nvSpPr>
        <p:spPr>
          <a:xfrm>
            <a:off x="5741363" y="4698379"/>
            <a:ext cx="5448742" cy="56381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ysClr val="windowText" lastClr="000000"/>
                </a:solidFill>
                <a:cs typeface="Arial" panose="020B0604020202020204" pitchFamily="34" charset="0"/>
              </a:rPr>
              <a:t>Nettorente nach Steuern und Sozialabgaben</a:t>
            </a:r>
          </a:p>
        </p:txBody>
      </p:sp>
      <p:sp>
        <p:nvSpPr>
          <p:cNvPr id="27" name="Rechteck 26">
            <a:extLst>
              <a:ext uri="{FF2B5EF4-FFF2-40B4-BE49-F238E27FC236}">
                <a16:creationId xmlns:a16="http://schemas.microsoft.com/office/drawing/2014/main" id="{5F8D0689-3F44-4145-B219-9ED39481CC5C}"/>
              </a:ext>
            </a:extLst>
          </p:cNvPr>
          <p:cNvSpPr/>
          <p:nvPr/>
        </p:nvSpPr>
        <p:spPr>
          <a:xfrm>
            <a:off x="5741363" y="4229304"/>
            <a:ext cx="5448737" cy="2200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ysClr val="windowText" lastClr="000000"/>
                </a:solidFill>
                <a:cs typeface="Arial" panose="020B0604020202020204" pitchFamily="34" charset="0"/>
              </a:rPr>
              <a:t>Sozialabgaben</a:t>
            </a:r>
          </a:p>
        </p:txBody>
      </p:sp>
      <p:sp>
        <p:nvSpPr>
          <p:cNvPr id="28" name="Rechteck 27">
            <a:extLst>
              <a:ext uri="{FF2B5EF4-FFF2-40B4-BE49-F238E27FC236}">
                <a16:creationId xmlns:a16="http://schemas.microsoft.com/office/drawing/2014/main" id="{5F5FCA57-4190-49DE-9D0A-04750C6A6D1B}"/>
              </a:ext>
            </a:extLst>
          </p:cNvPr>
          <p:cNvSpPr/>
          <p:nvPr/>
        </p:nvSpPr>
        <p:spPr>
          <a:xfrm>
            <a:off x="5741363" y="4490875"/>
            <a:ext cx="5448740" cy="176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ysClr val="windowText" lastClr="000000"/>
                </a:solidFill>
                <a:cs typeface="Arial" panose="020B0604020202020204" pitchFamily="34" charset="0"/>
              </a:rPr>
              <a:t>Steuern</a:t>
            </a:r>
          </a:p>
        </p:txBody>
      </p:sp>
      <p:sp>
        <p:nvSpPr>
          <p:cNvPr id="29" name="Rechteck 28">
            <a:extLst>
              <a:ext uri="{FF2B5EF4-FFF2-40B4-BE49-F238E27FC236}">
                <a16:creationId xmlns:a16="http://schemas.microsoft.com/office/drawing/2014/main" id="{978F4A36-AD22-4184-A6C7-449B59D41EB4}"/>
              </a:ext>
            </a:extLst>
          </p:cNvPr>
          <p:cNvSpPr/>
          <p:nvPr/>
        </p:nvSpPr>
        <p:spPr>
          <a:xfrm>
            <a:off x="9690690" y="4239803"/>
            <a:ext cx="237480" cy="194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C1490137-0495-438A-8417-1F2399D5C219}"/>
              </a:ext>
            </a:extLst>
          </p:cNvPr>
          <p:cNvSpPr/>
          <p:nvPr/>
        </p:nvSpPr>
        <p:spPr>
          <a:xfrm>
            <a:off x="5770705" y="4222517"/>
            <a:ext cx="237480" cy="194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C80ED11C-17F3-44DC-8253-FFA75C74093B}"/>
              </a:ext>
            </a:extLst>
          </p:cNvPr>
          <p:cNvSpPr/>
          <p:nvPr/>
        </p:nvSpPr>
        <p:spPr>
          <a:xfrm>
            <a:off x="4781697" y="4450330"/>
            <a:ext cx="237480" cy="194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a:extLst>
              <a:ext uri="{FF2B5EF4-FFF2-40B4-BE49-F238E27FC236}">
                <a16:creationId xmlns:a16="http://schemas.microsoft.com/office/drawing/2014/main" id="{775187B8-ED96-4FC2-85F1-436ED0A820A5}"/>
              </a:ext>
            </a:extLst>
          </p:cNvPr>
          <p:cNvSpPr txBox="1"/>
          <p:nvPr/>
        </p:nvSpPr>
        <p:spPr>
          <a:xfrm>
            <a:off x="137654" y="748408"/>
            <a:ext cx="5575087" cy="2923877"/>
          </a:xfrm>
          <a:prstGeom prst="rect">
            <a:avLst/>
          </a:prstGeom>
          <a:noFill/>
          <a:ln>
            <a:noFill/>
          </a:ln>
        </p:spPr>
        <p:txBody>
          <a:bodyPr wrap="square" rtlCol="0">
            <a:spAutoFit/>
          </a:bodyPr>
          <a:lstStyle/>
          <a:p>
            <a:r>
              <a:rPr lang="de-DE" sz="1500" b="1" dirty="0">
                <a:cs typeface="Arial" panose="020B0604020202020204" pitchFamily="34" charset="0"/>
              </a:rPr>
              <a:t>4 unterschiedliche Varianten der Förderung in der Ansparphase</a:t>
            </a:r>
            <a:br>
              <a:rPr lang="de-DE" sz="1400" b="1" dirty="0">
                <a:cs typeface="Arial" panose="020B0604020202020204" pitchFamily="34" charset="0"/>
              </a:rPr>
            </a:br>
            <a:endParaRPr lang="de-DE" sz="1400" b="1" dirty="0">
              <a:cs typeface="Arial" panose="020B0604020202020204" pitchFamily="34" charset="0"/>
            </a:endParaRPr>
          </a:p>
          <a:p>
            <a:pPr marL="285750" indent="-285750">
              <a:spcAft>
                <a:spcPts val="600"/>
              </a:spcAft>
              <a:buFont typeface="Wingdings" panose="05000000000000000000" pitchFamily="2" charset="2"/>
              <a:buChar char="n"/>
            </a:pPr>
            <a:r>
              <a:rPr lang="de-DE" sz="1400" b="1" dirty="0">
                <a:cs typeface="Arial" panose="020B0604020202020204" pitchFamily="34" charset="0"/>
              </a:rPr>
              <a:t>Basisrente: </a:t>
            </a:r>
            <a:br>
              <a:rPr lang="de-DE" sz="1400" b="1" dirty="0">
                <a:cs typeface="Arial" panose="020B0604020202020204" pitchFamily="34" charset="0"/>
              </a:rPr>
            </a:br>
            <a:r>
              <a:rPr lang="de-DE" sz="1400" dirty="0">
                <a:cs typeface="Arial" panose="020B0604020202020204" pitchFamily="34" charset="0"/>
              </a:rPr>
              <a:t>Steuerliche Absetzbarkeit der Beiträge </a:t>
            </a:r>
          </a:p>
          <a:p>
            <a:pPr marL="285750" indent="-285750">
              <a:spcAft>
                <a:spcPts val="600"/>
              </a:spcAft>
              <a:buFont typeface="Wingdings" panose="05000000000000000000" pitchFamily="2" charset="2"/>
              <a:buChar char="n"/>
            </a:pPr>
            <a:r>
              <a:rPr lang="de-DE" sz="1400" b="1" dirty="0">
                <a:cs typeface="Arial" panose="020B0604020202020204" pitchFamily="34" charset="0"/>
              </a:rPr>
              <a:t>Riester-Rente: </a:t>
            </a:r>
            <a:br>
              <a:rPr lang="de-DE" sz="1400" b="1" dirty="0">
                <a:cs typeface="Arial" panose="020B0604020202020204" pitchFamily="34" charset="0"/>
              </a:rPr>
            </a:br>
            <a:r>
              <a:rPr lang="de-DE" sz="1400" dirty="0">
                <a:cs typeface="Arial" panose="020B0604020202020204" pitchFamily="34" charset="0"/>
              </a:rPr>
              <a:t>Zulagenzahlungen </a:t>
            </a:r>
            <a:r>
              <a:rPr lang="de-DE" sz="1400" b="1" i="1" dirty="0">
                <a:cs typeface="Arial" panose="020B0604020202020204" pitchFamily="34" charset="0"/>
              </a:rPr>
              <a:t>und </a:t>
            </a:r>
            <a:r>
              <a:rPr lang="de-DE" sz="1400" i="1" dirty="0">
                <a:cs typeface="Arial" panose="020B0604020202020204" pitchFamily="34" charset="0"/>
              </a:rPr>
              <a:t>s</a:t>
            </a:r>
            <a:r>
              <a:rPr lang="de-DE" sz="1400" dirty="0">
                <a:cs typeface="Arial" panose="020B0604020202020204" pitchFamily="34" charset="0"/>
              </a:rPr>
              <a:t>teuerliche Absetzbarkeit </a:t>
            </a:r>
          </a:p>
          <a:p>
            <a:pPr marL="285750" indent="-285750">
              <a:spcAft>
                <a:spcPts val="600"/>
              </a:spcAft>
              <a:buFont typeface="Wingdings" panose="05000000000000000000" pitchFamily="2" charset="2"/>
              <a:buChar char="n"/>
            </a:pPr>
            <a:r>
              <a:rPr lang="de-DE" sz="1400" b="1" dirty="0">
                <a:cs typeface="Arial" panose="020B0604020202020204" pitchFamily="34" charset="0"/>
              </a:rPr>
              <a:t>Betriebliche Altersversorgung:</a:t>
            </a:r>
            <a:br>
              <a:rPr lang="de-DE" sz="1400" b="1" dirty="0">
                <a:cs typeface="Arial" panose="020B0604020202020204" pitchFamily="34" charset="0"/>
              </a:rPr>
            </a:br>
            <a:r>
              <a:rPr lang="de-DE" sz="1400" dirty="0">
                <a:cs typeface="Arial" panose="020B0604020202020204" pitchFamily="34" charset="0"/>
              </a:rPr>
              <a:t>Entgeltumwandlung über Bruttogehalt </a:t>
            </a:r>
            <a:br>
              <a:rPr lang="de-DE" sz="1400" dirty="0">
                <a:cs typeface="Arial" panose="020B0604020202020204" pitchFamily="34" charset="0"/>
              </a:rPr>
            </a:br>
            <a:r>
              <a:rPr lang="de-DE" sz="1400" dirty="0">
                <a:cs typeface="Arial" panose="020B0604020202020204" pitchFamily="34" charset="0"/>
              </a:rPr>
              <a:t>(Steuer- und Sozialabgabenersparnis)</a:t>
            </a:r>
          </a:p>
          <a:p>
            <a:pPr marL="285750" indent="-285750">
              <a:spcAft>
                <a:spcPts val="600"/>
              </a:spcAft>
              <a:buFont typeface="Wingdings" panose="05000000000000000000" pitchFamily="2" charset="2"/>
              <a:buChar char="n"/>
            </a:pPr>
            <a:r>
              <a:rPr lang="de-DE" sz="1400" b="1" dirty="0">
                <a:cs typeface="Arial" panose="020B0604020202020204" pitchFamily="34" charset="0"/>
              </a:rPr>
              <a:t>Private Rentenversicherung (3. Schicht):</a:t>
            </a:r>
            <a:br>
              <a:rPr lang="de-DE" sz="1400" b="1" dirty="0">
                <a:cs typeface="Arial" panose="020B0604020202020204" pitchFamily="34" charset="0"/>
              </a:rPr>
            </a:br>
            <a:r>
              <a:rPr lang="de-DE" sz="1400" dirty="0">
                <a:cs typeface="Arial" panose="020B0604020202020204" pitchFamily="34" charset="0"/>
              </a:rPr>
              <a:t>Keine Abgeltungssteuer auf Erträge</a:t>
            </a:r>
            <a:br>
              <a:rPr lang="de-DE" sz="1400" dirty="0">
                <a:cs typeface="Arial" panose="020B0604020202020204" pitchFamily="34" charset="0"/>
              </a:rPr>
            </a:br>
            <a:endParaRPr lang="de-DE" sz="1400" dirty="0">
              <a:cs typeface="Arial" panose="020B0604020202020204" pitchFamily="34" charset="0"/>
            </a:endParaRPr>
          </a:p>
        </p:txBody>
      </p:sp>
      <p:sp>
        <p:nvSpPr>
          <p:cNvPr id="39" name="Textfeld 38">
            <a:extLst>
              <a:ext uri="{FF2B5EF4-FFF2-40B4-BE49-F238E27FC236}">
                <a16:creationId xmlns:a16="http://schemas.microsoft.com/office/drawing/2014/main" id="{597E6CE0-E739-4813-95C6-92CBD3D90CF3}"/>
              </a:ext>
            </a:extLst>
          </p:cNvPr>
          <p:cNvSpPr txBox="1"/>
          <p:nvPr/>
        </p:nvSpPr>
        <p:spPr>
          <a:xfrm>
            <a:off x="5889445" y="748408"/>
            <a:ext cx="6110473" cy="2723823"/>
          </a:xfrm>
          <a:prstGeom prst="rect">
            <a:avLst/>
          </a:prstGeom>
          <a:noFill/>
          <a:ln>
            <a:noFill/>
          </a:ln>
        </p:spPr>
        <p:txBody>
          <a:bodyPr wrap="square" rtlCol="0">
            <a:spAutoFit/>
          </a:bodyPr>
          <a:lstStyle/>
          <a:p>
            <a:r>
              <a:rPr lang="de-DE" sz="1500" b="1" dirty="0">
                <a:cs typeface="Arial" panose="020B0604020202020204" pitchFamily="34" charset="0"/>
              </a:rPr>
              <a:t>Unterschiedliche Formen der Besteuerung / </a:t>
            </a:r>
            <a:br>
              <a:rPr lang="de-DE" sz="1500" b="1" dirty="0">
                <a:cs typeface="Arial" panose="020B0604020202020204" pitchFamily="34" charset="0"/>
              </a:rPr>
            </a:br>
            <a:r>
              <a:rPr lang="de-DE" sz="1500" b="1" dirty="0">
                <a:cs typeface="Arial" panose="020B0604020202020204" pitchFamily="34" charset="0"/>
              </a:rPr>
              <a:t>Abgaben in der Rentenphase </a:t>
            </a:r>
            <a:br>
              <a:rPr lang="de-DE" sz="1400" b="1" dirty="0">
                <a:cs typeface="Arial" panose="020B0604020202020204" pitchFamily="34" charset="0"/>
              </a:rPr>
            </a:br>
            <a:endParaRPr lang="de-DE" sz="1400" b="1" dirty="0">
              <a:cs typeface="Arial" panose="020B0604020202020204" pitchFamily="34" charset="0"/>
            </a:endParaRPr>
          </a:p>
          <a:p>
            <a:pPr marL="285750" indent="-285750">
              <a:spcAft>
                <a:spcPts val="600"/>
              </a:spcAft>
              <a:buFont typeface="Wingdings" panose="05000000000000000000" pitchFamily="2" charset="2"/>
              <a:buChar char="n"/>
            </a:pPr>
            <a:r>
              <a:rPr lang="de-DE" sz="1400" b="1" dirty="0">
                <a:cs typeface="Arial" panose="020B0604020202020204" pitchFamily="34" charset="0"/>
              </a:rPr>
              <a:t>Basisrente: </a:t>
            </a:r>
            <a:br>
              <a:rPr lang="de-DE" sz="1400" dirty="0">
                <a:cs typeface="Arial" panose="020B0604020202020204" pitchFamily="34" charset="0"/>
              </a:rPr>
            </a:br>
            <a:r>
              <a:rPr lang="de-DE" sz="1400" dirty="0">
                <a:cs typeface="Arial" panose="020B0604020202020204" pitchFamily="34" charset="0"/>
              </a:rPr>
              <a:t>Voll nachgelagerte Besteuerung (Ertrag und Beitrag)</a:t>
            </a:r>
          </a:p>
          <a:p>
            <a:pPr marL="285750" indent="-285750">
              <a:spcAft>
                <a:spcPts val="600"/>
              </a:spcAft>
              <a:buFont typeface="Wingdings" panose="05000000000000000000" pitchFamily="2" charset="2"/>
              <a:buChar char="n"/>
            </a:pPr>
            <a:r>
              <a:rPr lang="de-DE" sz="1400" b="1" dirty="0">
                <a:cs typeface="Arial" panose="020B0604020202020204" pitchFamily="34" charset="0"/>
              </a:rPr>
              <a:t>Riester-Rente: </a:t>
            </a:r>
            <a:br>
              <a:rPr lang="de-DE" sz="1400" dirty="0">
                <a:cs typeface="Arial" panose="020B0604020202020204" pitchFamily="34" charset="0"/>
              </a:rPr>
            </a:br>
            <a:r>
              <a:rPr lang="de-DE" sz="1400" dirty="0">
                <a:cs typeface="Arial" panose="020B0604020202020204" pitchFamily="34" charset="0"/>
              </a:rPr>
              <a:t>Voll nachgelagerte Besteuerung (Ertrag und Beitrag)</a:t>
            </a:r>
          </a:p>
          <a:p>
            <a:pPr marL="285750" indent="-285750">
              <a:spcAft>
                <a:spcPts val="600"/>
              </a:spcAft>
              <a:buFont typeface="Wingdings" panose="05000000000000000000" pitchFamily="2" charset="2"/>
              <a:buChar char="n"/>
            </a:pPr>
            <a:r>
              <a:rPr lang="de-DE" sz="1400" b="1" dirty="0">
                <a:cs typeface="Arial" panose="020B0604020202020204" pitchFamily="34" charset="0"/>
              </a:rPr>
              <a:t>Betriebliche Altersversorgung: </a:t>
            </a:r>
            <a:br>
              <a:rPr lang="de-DE" sz="1400" dirty="0">
                <a:cs typeface="Arial" panose="020B0604020202020204" pitchFamily="34" charset="0"/>
              </a:rPr>
            </a:br>
            <a:r>
              <a:rPr lang="de-DE" sz="1400" dirty="0">
                <a:cs typeface="Arial" panose="020B0604020202020204" pitchFamily="34" charset="0"/>
              </a:rPr>
              <a:t>Voll nachgelagerte Besteuerung (Ertrag und Beitrag) und Sozialabgaben</a:t>
            </a:r>
          </a:p>
          <a:p>
            <a:pPr marL="285750" indent="-285750">
              <a:spcAft>
                <a:spcPts val="600"/>
              </a:spcAft>
              <a:buFont typeface="Wingdings" panose="05000000000000000000" pitchFamily="2" charset="2"/>
              <a:buChar char="n"/>
            </a:pPr>
            <a:r>
              <a:rPr lang="de-DE" sz="1400" b="1" dirty="0">
                <a:cs typeface="Arial" panose="020B0604020202020204" pitchFamily="34" charset="0"/>
              </a:rPr>
              <a:t>Private Rentenversicherung (3. Schicht):</a:t>
            </a:r>
            <a:br>
              <a:rPr lang="de-DE" sz="1400" dirty="0">
                <a:cs typeface="Arial" panose="020B0604020202020204" pitchFamily="34" charset="0"/>
              </a:rPr>
            </a:br>
            <a:r>
              <a:rPr lang="de-DE" sz="1400" dirty="0">
                <a:cs typeface="Arial" panose="020B0604020202020204" pitchFamily="34" charset="0"/>
              </a:rPr>
              <a:t>Ertragsanteilbesteuerung / hälftige Besteuerung der Erträge </a:t>
            </a:r>
          </a:p>
        </p:txBody>
      </p:sp>
      <p:sp>
        <p:nvSpPr>
          <p:cNvPr id="40" name="Textfeld 39">
            <a:extLst>
              <a:ext uri="{FF2B5EF4-FFF2-40B4-BE49-F238E27FC236}">
                <a16:creationId xmlns:a16="http://schemas.microsoft.com/office/drawing/2014/main" id="{D68ABC63-6E2C-423F-99CE-B8F476E9B0AD}"/>
              </a:ext>
            </a:extLst>
          </p:cNvPr>
          <p:cNvSpPr txBox="1"/>
          <p:nvPr/>
        </p:nvSpPr>
        <p:spPr>
          <a:xfrm>
            <a:off x="185682" y="5656775"/>
            <a:ext cx="1784399" cy="523220"/>
          </a:xfrm>
          <a:prstGeom prst="rect">
            <a:avLst/>
          </a:prstGeom>
          <a:noFill/>
          <a:ln>
            <a:noFill/>
          </a:ln>
        </p:spPr>
        <p:txBody>
          <a:bodyPr wrap="square" rtlCol="0">
            <a:spAutoFit/>
          </a:bodyPr>
          <a:lstStyle/>
          <a:p>
            <a:r>
              <a:rPr lang="de-DE" sz="1400" b="1" dirty="0">
                <a:cs typeface="Arial" panose="020B0604020202020204" pitchFamily="34" charset="0"/>
              </a:rPr>
              <a:t>Zusätzliche</a:t>
            </a:r>
            <a:br>
              <a:rPr lang="de-DE" sz="1400" b="1" dirty="0">
                <a:cs typeface="Arial" panose="020B0604020202020204" pitchFamily="34" charset="0"/>
              </a:rPr>
            </a:br>
            <a:r>
              <a:rPr lang="de-DE" sz="1400" b="1" dirty="0">
                <a:cs typeface="Arial" panose="020B0604020202020204" pitchFamily="34" charset="0"/>
              </a:rPr>
              <a:t>Unterschiede bei</a:t>
            </a:r>
          </a:p>
        </p:txBody>
      </p:sp>
      <p:sp>
        <p:nvSpPr>
          <p:cNvPr id="38" name="Slide Number Placeholder 1">
            <a:extLst>
              <a:ext uri="{FF2B5EF4-FFF2-40B4-BE49-F238E27FC236}">
                <a16:creationId xmlns:a16="http://schemas.microsoft.com/office/drawing/2014/main" id="{B2FE1779-451F-4303-98F6-771557C40C1B}"/>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3</a:t>
            </a:fld>
            <a:endParaRPr lang="de-DE" sz="1000" dirty="0"/>
          </a:p>
        </p:txBody>
      </p:sp>
      <p:sp>
        <p:nvSpPr>
          <p:cNvPr id="43" name="Rechteck 42">
            <a:extLst>
              <a:ext uri="{FF2B5EF4-FFF2-40B4-BE49-F238E27FC236}">
                <a16:creationId xmlns:a16="http://schemas.microsoft.com/office/drawing/2014/main" id="{40A36846-46C4-4727-8070-F50221060A67}"/>
              </a:ext>
            </a:extLst>
          </p:cNvPr>
          <p:cNvSpPr/>
          <p:nvPr/>
        </p:nvSpPr>
        <p:spPr>
          <a:xfrm>
            <a:off x="1372182" y="4800525"/>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44" name="Rechteck 43">
            <a:extLst>
              <a:ext uri="{FF2B5EF4-FFF2-40B4-BE49-F238E27FC236}">
                <a16:creationId xmlns:a16="http://schemas.microsoft.com/office/drawing/2014/main" id="{261DC205-CA6D-4C19-BF8C-06531037D136}"/>
              </a:ext>
            </a:extLst>
          </p:cNvPr>
          <p:cNvSpPr/>
          <p:nvPr/>
        </p:nvSpPr>
        <p:spPr>
          <a:xfrm>
            <a:off x="1156883" y="4793370"/>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45" name="Rechteck 44">
            <a:extLst>
              <a:ext uri="{FF2B5EF4-FFF2-40B4-BE49-F238E27FC236}">
                <a16:creationId xmlns:a16="http://schemas.microsoft.com/office/drawing/2014/main" id="{53313D0A-7A49-4E89-BF25-2588593BAEEE}"/>
              </a:ext>
            </a:extLst>
          </p:cNvPr>
          <p:cNvSpPr/>
          <p:nvPr/>
        </p:nvSpPr>
        <p:spPr>
          <a:xfrm>
            <a:off x="941584" y="4793370"/>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46" name="Rechteck 45">
            <a:extLst>
              <a:ext uri="{FF2B5EF4-FFF2-40B4-BE49-F238E27FC236}">
                <a16:creationId xmlns:a16="http://schemas.microsoft.com/office/drawing/2014/main" id="{7EFCE468-09E1-433E-9FE2-65BD37C1BF1B}"/>
              </a:ext>
            </a:extLst>
          </p:cNvPr>
          <p:cNvSpPr/>
          <p:nvPr/>
        </p:nvSpPr>
        <p:spPr>
          <a:xfrm>
            <a:off x="726285" y="4802701"/>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47" name="Rechteck 46">
            <a:extLst>
              <a:ext uri="{FF2B5EF4-FFF2-40B4-BE49-F238E27FC236}">
                <a16:creationId xmlns:a16="http://schemas.microsoft.com/office/drawing/2014/main" id="{7FE8C2E2-42E5-4520-919C-2092030ACA6D}"/>
              </a:ext>
            </a:extLst>
          </p:cNvPr>
          <p:cNvSpPr/>
          <p:nvPr/>
        </p:nvSpPr>
        <p:spPr>
          <a:xfrm>
            <a:off x="510986" y="4793370"/>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48" name="Rechteck 47">
            <a:extLst>
              <a:ext uri="{FF2B5EF4-FFF2-40B4-BE49-F238E27FC236}">
                <a16:creationId xmlns:a16="http://schemas.microsoft.com/office/drawing/2014/main" id="{C0FBED7F-6DE0-46D8-B2E1-1A7320D935AA}"/>
              </a:ext>
            </a:extLst>
          </p:cNvPr>
          <p:cNvSpPr/>
          <p:nvPr/>
        </p:nvSpPr>
        <p:spPr>
          <a:xfrm>
            <a:off x="295687" y="4800525"/>
            <a:ext cx="146278"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latin typeface="Arial" panose="020B0604020202020204" pitchFamily="34" charset="0"/>
              <a:cs typeface="Arial" panose="020B0604020202020204" pitchFamily="34" charset="0"/>
            </a:endParaRPr>
          </a:p>
        </p:txBody>
      </p:sp>
      <p:sp>
        <p:nvSpPr>
          <p:cNvPr id="32" name="Geschweifte Klammer rechts 31">
            <a:extLst>
              <a:ext uri="{FF2B5EF4-FFF2-40B4-BE49-F238E27FC236}">
                <a16:creationId xmlns:a16="http://schemas.microsoft.com/office/drawing/2014/main" id="{77BB055B-9113-43F5-97B7-EB2D744DF65C}"/>
              </a:ext>
            </a:extLst>
          </p:cNvPr>
          <p:cNvSpPr/>
          <p:nvPr/>
        </p:nvSpPr>
        <p:spPr>
          <a:xfrm>
            <a:off x="11234565" y="4231194"/>
            <a:ext cx="189669" cy="1015233"/>
          </a:xfrm>
          <a:prstGeom prst="rightBrace">
            <a:avLst>
              <a:gd name="adj1" fmla="val 54786"/>
              <a:gd name="adj2" fmla="val 50000"/>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9" name="Textfeld 48">
            <a:extLst>
              <a:ext uri="{FF2B5EF4-FFF2-40B4-BE49-F238E27FC236}">
                <a16:creationId xmlns:a16="http://schemas.microsoft.com/office/drawing/2014/main" id="{BBABFAE1-ED02-4B7B-8D11-505F7C3DE4D4}"/>
              </a:ext>
            </a:extLst>
          </p:cNvPr>
          <p:cNvSpPr txBox="1"/>
          <p:nvPr/>
        </p:nvSpPr>
        <p:spPr>
          <a:xfrm>
            <a:off x="11386643" y="4468209"/>
            <a:ext cx="805357" cy="523220"/>
          </a:xfrm>
          <a:prstGeom prst="rect">
            <a:avLst/>
          </a:prstGeom>
          <a:noFill/>
        </p:spPr>
        <p:txBody>
          <a:bodyPr wrap="square">
            <a:spAutoFit/>
          </a:bodyPr>
          <a:lstStyle/>
          <a:p>
            <a:r>
              <a:rPr lang="de-DE" sz="1400" b="1" dirty="0">
                <a:solidFill>
                  <a:sysClr val="windowText" lastClr="000000"/>
                </a:solidFill>
                <a:cs typeface="Arial" panose="020B0604020202020204" pitchFamily="34" charset="0"/>
              </a:rPr>
              <a:t>Brutto-</a:t>
            </a:r>
            <a:br>
              <a:rPr lang="de-DE" sz="1400" b="1" dirty="0">
                <a:solidFill>
                  <a:sysClr val="windowText" lastClr="000000"/>
                </a:solidFill>
                <a:cs typeface="Arial" panose="020B0604020202020204" pitchFamily="34" charset="0"/>
              </a:rPr>
            </a:br>
            <a:r>
              <a:rPr lang="de-DE" sz="1400" b="1" dirty="0" err="1">
                <a:solidFill>
                  <a:sysClr val="windowText" lastClr="000000"/>
                </a:solidFill>
                <a:cs typeface="Arial" panose="020B0604020202020204" pitchFamily="34" charset="0"/>
              </a:rPr>
              <a:t>rente</a:t>
            </a:r>
            <a:endParaRPr lang="de-DE" sz="1400" b="1" dirty="0">
              <a:solidFill>
                <a:sysClr val="windowText" lastClr="000000"/>
              </a:solidFill>
              <a:cs typeface="Arial" panose="020B0604020202020204" pitchFamily="34" charset="0"/>
            </a:endParaRPr>
          </a:p>
        </p:txBody>
      </p:sp>
      <p:sp>
        <p:nvSpPr>
          <p:cNvPr id="51" name="Rechteck 50">
            <a:extLst>
              <a:ext uri="{FF2B5EF4-FFF2-40B4-BE49-F238E27FC236}">
                <a16:creationId xmlns:a16="http://schemas.microsoft.com/office/drawing/2014/main" id="{C34B2CDD-E537-4BFF-BBCE-67493855D0D2}"/>
              </a:ext>
            </a:extLst>
          </p:cNvPr>
          <p:cNvSpPr/>
          <p:nvPr/>
        </p:nvSpPr>
        <p:spPr>
          <a:xfrm>
            <a:off x="1970081" y="5650337"/>
            <a:ext cx="2218042" cy="4967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2"/>
                </a:solidFill>
              </a:rPr>
              <a:t>Renditechancen</a:t>
            </a:r>
            <a:br>
              <a:rPr lang="de-DE" sz="1400" b="1" dirty="0">
                <a:solidFill>
                  <a:schemeClr val="tx2"/>
                </a:solidFill>
              </a:rPr>
            </a:br>
            <a:r>
              <a:rPr lang="de-DE" sz="1400" dirty="0">
                <a:solidFill>
                  <a:schemeClr val="tx2"/>
                </a:solidFill>
              </a:rPr>
              <a:t>(mit/ohne Beitragsgarantie)</a:t>
            </a:r>
          </a:p>
        </p:txBody>
      </p:sp>
      <p:sp>
        <p:nvSpPr>
          <p:cNvPr id="52" name="Rechteck 51">
            <a:extLst>
              <a:ext uri="{FF2B5EF4-FFF2-40B4-BE49-F238E27FC236}">
                <a16:creationId xmlns:a16="http://schemas.microsoft.com/office/drawing/2014/main" id="{58FB00D0-3B92-4085-B25B-4596B0BD82B5}"/>
              </a:ext>
            </a:extLst>
          </p:cNvPr>
          <p:cNvSpPr/>
          <p:nvPr/>
        </p:nvSpPr>
        <p:spPr>
          <a:xfrm>
            <a:off x="4298099" y="5650339"/>
            <a:ext cx="2218042" cy="4967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2"/>
                </a:solidFill>
              </a:rPr>
              <a:t>Höhe der Kosten</a:t>
            </a:r>
            <a:endParaRPr lang="de-DE" sz="1400" dirty="0">
              <a:solidFill>
                <a:schemeClr val="tx2"/>
              </a:solidFill>
            </a:endParaRPr>
          </a:p>
        </p:txBody>
      </p:sp>
      <p:sp>
        <p:nvSpPr>
          <p:cNvPr id="53" name="Rechteck 52">
            <a:extLst>
              <a:ext uri="{FF2B5EF4-FFF2-40B4-BE49-F238E27FC236}">
                <a16:creationId xmlns:a16="http://schemas.microsoft.com/office/drawing/2014/main" id="{AB920053-F94C-49DF-9180-9C7D401A445B}"/>
              </a:ext>
            </a:extLst>
          </p:cNvPr>
          <p:cNvSpPr/>
          <p:nvPr/>
        </p:nvSpPr>
        <p:spPr>
          <a:xfrm>
            <a:off x="6626117" y="5650339"/>
            <a:ext cx="2218042" cy="4967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2"/>
                </a:solidFill>
              </a:rPr>
              <a:t>Flexibilität</a:t>
            </a:r>
            <a:endParaRPr lang="de-DE" sz="1400" dirty="0">
              <a:solidFill>
                <a:schemeClr val="tx2"/>
              </a:solidFill>
            </a:endParaRPr>
          </a:p>
        </p:txBody>
      </p:sp>
      <p:sp>
        <p:nvSpPr>
          <p:cNvPr id="54" name="Rechteck 53">
            <a:extLst>
              <a:ext uri="{FF2B5EF4-FFF2-40B4-BE49-F238E27FC236}">
                <a16:creationId xmlns:a16="http://schemas.microsoft.com/office/drawing/2014/main" id="{3541B12F-41EA-42DF-A232-BB5E196C3196}"/>
              </a:ext>
            </a:extLst>
          </p:cNvPr>
          <p:cNvSpPr/>
          <p:nvPr/>
        </p:nvSpPr>
        <p:spPr>
          <a:xfrm>
            <a:off x="8983805" y="5650338"/>
            <a:ext cx="2218042" cy="4967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2"/>
                </a:solidFill>
              </a:rPr>
              <a:t>Transparenz / Vergleichbarkeit</a:t>
            </a:r>
            <a:endParaRPr lang="de-DE" sz="1400" dirty="0">
              <a:solidFill>
                <a:schemeClr val="tx2"/>
              </a:solidFill>
            </a:endParaRPr>
          </a:p>
        </p:txBody>
      </p:sp>
      <p:sp>
        <p:nvSpPr>
          <p:cNvPr id="50" name="Textfeld 49">
            <a:extLst>
              <a:ext uri="{FF2B5EF4-FFF2-40B4-BE49-F238E27FC236}">
                <a16:creationId xmlns:a16="http://schemas.microsoft.com/office/drawing/2014/main" id="{653EFBDF-8800-455B-8750-132452F986AF}"/>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Das 3-Schichten-Modell: Komplex, intransparent – aber wenigstens effizient?</a:t>
            </a:r>
          </a:p>
        </p:txBody>
      </p:sp>
    </p:spTree>
    <p:extLst>
      <p:ext uri="{BB962C8B-B14F-4D97-AF65-F5344CB8AC3E}">
        <p14:creationId xmlns:p14="http://schemas.microsoft.com/office/powerpoint/2010/main" val="353248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7" grpId="0" animBg="1"/>
      <p:bldP spid="28" grpId="0" animBg="1"/>
      <p:bldP spid="29" grpId="0"/>
      <p:bldP spid="31" grpId="0"/>
      <p:bldP spid="35" grpId="0"/>
      <p:bldP spid="39" grpId="0"/>
      <p:bldP spid="40" grpId="0"/>
      <p:bldP spid="32" grpId="0" animBg="1"/>
      <p:bldP spid="49"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B8A7D3B-E818-427A-A79A-54195BFA9296}"/>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30</a:t>
            </a:fld>
            <a:endParaRPr lang="de-DE" sz="1000" dirty="0"/>
          </a:p>
        </p:txBody>
      </p:sp>
      <p:pic>
        <p:nvPicPr>
          <p:cNvPr id="4" name="Grafik 3">
            <a:extLst>
              <a:ext uri="{FF2B5EF4-FFF2-40B4-BE49-F238E27FC236}">
                <a16:creationId xmlns:a16="http://schemas.microsoft.com/office/drawing/2014/main" id="{AEAEC8A9-4F96-4BF0-83D6-E9EC95197A1F}"/>
              </a:ext>
            </a:extLst>
          </p:cNvPr>
          <p:cNvPicPr>
            <a:picLocks noChangeAspect="1"/>
          </p:cNvPicPr>
          <p:nvPr/>
        </p:nvPicPr>
        <p:blipFill rotWithShape="1">
          <a:blip r:embed="rId2">
            <a:extLst>
              <a:ext uri="{28A0092B-C50C-407E-A947-70E740481C1C}">
                <a14:useLocalDpi xmlns:a14="http://schemas.microsoft.com/office/drawing/2010/main" val="0"/>
              </a:ext>
            </a:extLst>
          </a:blip>
          <a:srcRect t="1918" b="1943"/>
          <a:stretch/>
        </p:blipFill>
        <p:spPr>
          <a:xfrm>
            <a:off x="1733538" y="726440"/>
            <a:ext cx="8724924" cy="5628640"/>
          </a:xfrm>
          <a:prstGeom prst="rect">
            <a:avLst/>
          </a:prstGeom>
        </p:spPr>
      </p:pic>
      <p:sp>
        <p:nvSpPr>
          <p:cNvPr id="5" name="Textfeld 4">
            <a:extLst>
              <a:ext uri="{FF2B5EF4-FFF2-40B4-BE49-F238E27FC236}">
                <a16:creationId xmlns:a16="http://schemas.microsoft.com/office/drawing/2014/main" id="{ECDEE534-086E-4D02-9849-6ED93B941369}"/>
              </a:ext>
            </a:extLst>
          </p:cNvPr>
          <p:cNvSpPr txBox="1"/>
          <p:nvPr/>
        </p:nvSpPr>
        <p:spPr>
          <a:xfrm>
            <a:off x="204140" y="39696"/>
            <a:ext cx="12145071" cy="523220"/>
          </a:xfrm>
          <a:prstGeom prst="rect">
            <a:avLst/>
          </a:prstGeom>
          <a:noFill/>
        </p:spPr>
        <p:txBody>
          <a:bodyPr wrap="square" rtlCol="0">
            <a:spAutoFit/>
          </a:bodyPr>
          <a:lstStyle/>
          <a:p>
            <a:r>
              <a:rPr lang="de-DE" sz="2800" b="1" dirty="0">
                <a:solidFill>
                  <a:srgbClr val="0062CF"/>
                </a:solidFill>
              </a:rPr>
              <a:t>Teil A – Schicht 1: Basisrente</a:t>
            </a:r>
          </a:p>
        </p:txBody>
      </p:sp>
    </p:spTree>
    <p:extLst>
      <p:ext uri="{BB962C8B-B14F-4D97-AF65-F5344CB8AC3E}">
        <p14:creationId xmlns:p14="http://schemas.microsoft.com/office/powerpoint/2010/main" val="3933717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DD0B0B91-4512-4778-8929-A44B8D9C964E}"/>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31</a:t>
            </a:fld>
            <a:endParaRPr lang="de-DE" sz="1000" dirty="0"/>
          </a:p>
        </p:txBody>
      </p:sp>
      <p:pic>
        <p:nvPicPr>
          <p:cNvPr id="4" name="Grafik 3">
            <a:extLst>
              <a:ext uri="{FF2B5EF4-FFF2-40B4-BE49-F238E27FC236}">
                <a16:creationId xmlns:a16="http://schemas.microsoft.com/office/drawing/2014/main" id="{4A3D7992-7781-49EB-9381-746D94A6F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791" y="680720"/>
            <a:ext cx="7693537" cy="5687912"/>
          </a:xfrm>
          <a:prstGeom prst="rect">
            <a:avLst/>
          </a:prstGeom>
        </p:spPr>
      </p:pic>
      <p:sp>
        <p:nvSpPr>
          <p:cNvPr id="5" name="Textfeld 4">
            <a:extLst>
              <a:ext uri="{FF2B5EF4-FFF2-40B4-BE49-F238E27FC236}">
                <a16:creationId xmlns:a16="http://schemas.microsoft.com/office/drawing/2014/main" id="{AB4A6C6A-0630-4C15-BE17-3D5D9F8104B7}"/>
              </a:ext>
            </a:extLst>
          </p:cNvPr>
          <p:cNvSpPr txBox="1"/>
          <p:nvPr/>
        </p:nvSpPr>
        <p:spPr>
          <a:xfrm>
            <a:off x="204140" y="39696"/>
            <a:ext cx="12145071" cy="523220"/>
          </a:xfrm>
          <a:prstGeom prst="rect">
            <a:avLst/>
          </a:prstGeom>
          <a:noFill/>
        </p:spPr>
        <p:txBody>
          <a:bodyPr wrap="square" rtlCol="0">
            <a:spAutoFit/>
          </a:bodyPr>
          <a:lstStyle/>
          <a:p>
            <a:r>
              <a:rPr lang="de-DE" sz="2800" b="1" dirty="0">
                <a:solidFill>
                  <a:srgbClr val="0062CF"/>
                </a:solidFill>
              </a:rPr>
              <a:t>Teil A – Schicht 2: bAV (Direktversicherung)</a:t>
            </a:r>
          </a:p>
        </p:txBody>
      </p:sp>
    </p:spTree>
    <p:extLst>
      <p:ext uri="{BB962C8B-B14F-4D97-AF65-F5344CB8AC3E}">
        <p14:creationId xmlns:p14="http://schemas.microsoft.com/office/powerpoint/2010/main" val="2851049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D66B0AEB-6469-487F-B96A-61A5CE8A44D0}"/>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32</a:t>
            </a:fld>
            <a:endParaRPr lang="de-DE" sz="1000" dirty="0"/>
          </a:p>
        </p:txBody>
      </p:sp>
      <p:pic>
        <p:nvPicPr>
          <p:cNvPr id="4" name="Grafik 3">
            <a:extLst>
              <a:ext uri="{FF2B5EF4-FFF2-40B4-BE49-F238E27FC236}">
                <a16:creationId xmlns:a16="http://schemas.microsoft.com/office/drawing/2014/main" id="{39DFFFBF-1064-48D1-B679-F7858CF74D19}"/>
              </a:ext>
            </a:extLst>
          </p:cNvPr>
          <p:cNvPicPr>
            <a:picLocks noChangeAspect="1"/>
          </p:cNvPicPr>
          <p:nvPr/>
        </p:nvPicPr>
        <p:blipFill rotWithShape="1">
          <a:blip r:embed="rId2">
            <a:extLst>
              <a:ext uri="{28A0092B-C50C-407E-A947-70E740481C1C}">
                <a14:useLocalDpi xmlns:a14="http://schemas.microsoft.com/office/drawing/2010/main" val="0"/>
              </a:ext>
            </a:extLst>
          </a:blip>
          <a:srcRect t="2222" b="2370"/>
          <a:stretch/>
        </p:blipFill>
        <p:spPr>
          <a:xfrm>
            <a:off x="1948788" y="637687"/>
            <a:ext cx="8294424" cy="5725004"/>
          </a:xfrm>
          <a:prstGeom prst="rect">
            <a:avLst/>
          </a:prstGeom>
        </p:spPr>
      </p:pic>
      <p:sp>
        <p:nvSpPr>
          <p:cNvPr id="5" name="Textfeld 4">
            <a:extLst>
              <a:ext uri="{FF2B5EF4-FFF2-40B4-BE49-F238E27FC236}">
                <a16:creationId xmlns:a16="http://schemas.microsoft.com/office/drawing/2014/main" id="{1A6F50C8-48B7-4C29-A1C3-0C0F8315FC1E}"/>
              </a:ext>
            </a:extLst>
          </p:cNvPr>
          <p:cNvSpPr txBox="1"/>
          <p:nvPr/>
        </p:nvSpPr>
        <p:spPr>
          <a:xfrm>
            <a:off x="204140" y="39696"/>
            <a:ext cx="12145071" cy="523220"/>
          </a:xfrm>
          <a:prstGeom prst="rect">
            <a:avLst/>
          </a:prstGeom>
          <a:noFill/>
        </p:spPr>
        <p:txBody>
          <a:bodyPr wrap="square" rtlCol="0">
            <a:spAutoFit/>
          </a:bodyPr>
          <a:lstStyle/>
          <a:p>
            <a:r>
              <a:rPr lang="de-DE" sz="2800" b="1" dirty="0">
                <a:solidFill>
                  <a:srgbClr val="0062CF"/>
                </a:solidFill>
              </a:rPr>
              <a:t>Teil A – Schicht 2: Riester-Rente</a:t>
            </a:r>
          </a:p>
        </p:txBody>
      </p:sp>
    </p:spTree>
    <p:extLst>
      <p:ext uri="{BB962C8B-B14F-4D97-AF65-F5344CB8AC3E}">
        <p14:creationId xmlns:p14="http://schemas.microsoft.com/office/powerpoint/2010/main" val="3944667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5535D4C8-265D-49C9-A0EF-91BC13B17442}"/>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33</a:t>
            </a:fld>
            <a:endParaRPr lang="de-DE" sz="1000" dirty="0"/>
          </a:p>
        </p:txBody>
      </p:sp>
      <p:pic>
        <p:nvPicPr>
          <p:cNvPr id="4" name="Grafik 3">
            <a:extLst>
              <a:ext uri="{FF2B5EF4-FFF2-40B4-BE49-F238E27FC236}">
                <a16:creationId xmlns:a16="http://schemas.microsoft.com/office/drawing/2014/main" id="{272500BC-7B58-46D2-AEED-6D8876808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981" y="656722"/>
            <a:ext cx="8482037" cy="5703438"/>
          </a:xfrm>
          <a:prstGeom prst="rect">
            <a:avLst/>
          </a:prstGeom>
        </p:spPr>
      </p:pic>
      <p:sp>
        <p:nvSpPr>
          <p:cNvPr id="5" name="Textfeld 4">
            <a:extLst>
              <a:ext uri="{FF2B5EF4-FFF2-40B4-BE49-F238E27FC236}">
                <a16:creationId xmlns:a16="http://schemas.microsoft.com/office/drawing/2014/main" id="{5395BAA3-0AD8-4A67-9593-24B9B41AB560}"/>
              </a:ext>
            </a:extLst>
          </p:cNvPr>
          <p:cNvSpPr txBox="1"/>
          <p:nvPr/>
        </p:nvSpPr>
        <p:spPr>
          <a:xfrm>
            <a:off x="204140" y="39696"/>
            <a:ext cx="12145071" cy="523220"/>
          </a:xfrm>
          <a:prstGeom prst="rect">
            <a:avLst/>
          </a:prstGeom>
          <a:noFill/>
        </p:spPr>
        <p:txBody>
          <a:bodyPr wrap="square" rtlCol="0">
            <a:spAutoFit/>
          </a:bodyPr>
          <a:lstStyle/>
          <a:p>
            <a:r>
              <a:rPr lang="de-DE" sz="2800" b="1" dirty="0">
                <a:solidFill>
                  <a:srgbClr val="0062CF"/>
                </a:solidFill>
              </a:rPr>
              <a:t>Teil A – Schicht 3: private Rentenversicherung (3. Schicht)</a:t>
            </a:r>
          </a:p>
        </p:txBody>
      </p:sp>
    </p:spTree>
    <p:extLst>
      <p:ext uri="{BB962C8B-B14F-4D97-AF65-F5344CB8AC3E}">
        <p14:creationId xmlns:p14="http://schemas.microsoft.com/office/powerpoint/2010/main" val="184215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7608DEEB-D943-4217-8114-DC3ED23D8EC0}"/>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4</a:t>
            </a:fld>
            <a:endParaRPr lang="de-DE" sz="1000" dirty="0"/>
          </a:p>
        </p:txBody>
      </p:sp>
      <p:sp>
        <p:nvSpPr>
          <p:cNvPr id="5" name="Textfeld 4">
            <a:extLst>
              <a:ext uri="{FF2B5EF4-FFF2-40B4-BE49-F238E27FC236}">
                <a16:creationId xmlns:a16="http://schemas.microsoft.com/office/drawing/2014/main" id="{CE9B8698-0B22-4F4D-B5B8-51342748845A}"/>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Teil A – Flexibilität: Unterschiedliche Regelungen für jede Schicht</a:t>
            </a:r>
          </a:p>
        </p:txBody>
      </p:sp>
      <p:pic>
        <p:nvPicPr>
          <p:cNvPr id="13" name="Grafik 12">
            <a:extLst>
              <a:ext uri="{FF2B5EF4-FFF2-40B4-BE49-F238E27FC236}">
                <a16:creationId xmlns:a16="http://schemas.microsoft.com/office/drawing/2014/main" id="{CA7290D4-94D8-4505-BF0D-F130B7E18725}"/>
              </a:ext>
            </a:extLst>
          </p:cNvPr>
          <p:cNvPicPr>
            <a:picLocks noChangeAspect="1"/>
          </p:cNvPicPr>
          <p:nvPr/>
        </p:nvPicPr>
        <p:blipFill>
          <a:blip r:embed="rId2"/>
          <a:stretch>
            <a:fillRect/>
          </a:stretch>
        </p:blipFill>
        <p:spPr>
          <a:xfrm>
            <a:off x="167799" y="919570"/>
            <a:ext cx="11856402" cy="5018860"/>
          </a:xfrm>
          <a:prstGeom prst="rect">
            <a:avLst/>
          </a:prstGeom>
        </p:spPr>
      </p:pic>
    </p:spTree>
    <p:extLst>
      <p:ext uri="{BB962C8B-B14F-4D97-AF65-F5344CB8AC3E}">
        <p14:creationId xmlns:p14="http://schemas.microsoft.com/office/powerpoint/2010/main" val="202824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5085ED9-DCBE-44ED-A8A6-FEA655568763}"/>
              </a:ext>
            </a:extLst>
          </p:cNvPr>
          <p:cNvSpPr txBox="1"/>
          <p:nvPr/>
        </p:nvSpPr>
        <p:spPr>
          <a:xfrm>
            <a:off x="187652" y="640886"/>
            <a:ext cx="11816696" cy="5555367"/>
          </a:xfrm>
          <a:prstGeom prst="rect">
            <a:avLst/>
          </a:prstGeom>
          <a:noFill/>
        </p:spPr>
        <p:txBody>
          <a:bodyPr wrap="square">
            <a:spAutoFit/>
          </a:bodyPr>
          <a:lstStyle/>
          <a:p>
            <a:pPr marL="271463" indent="-271463" algn="l">
              <a:spcAft>
                <a:spcPts val="900"/>
              </a:spcAft>
              <a:buClr>
                <a:schemeClr val="accent1">
                  <a:lumMod val="50000"/>
                </a:schemeClr>
              </a:buClr>
              <a:buFont typeface="Wingdings" panose="05000000000000000000" pitchFamily="2" charset="2"/>
              <a:buChar char="n"/>
            </a:pPr>
            <a:r>
              <a:rPr lang="de-DE" sz="1600" b="1" dirty="0">
                <a:effectLst/>
              </a:rPr>
              <a:t>Förderung kostet Flexibilität: </a:t>
            </a:r>
            <a:r>
              <a:rPr lang="de-DE" sz="1600" dirty="0">
                <a:effectLst/>
              </a:rPr>
              <a:t>Je „höher“ die staatliche Förderung, desto geringer ist die Flexibilität für den Sparer</a:t>
            </a:r>
          </a:p>
          <a:p>
            <a:pPr marL="627063" lvl="1" indent="-357188">
              <a:spcAft>
                <a:spcPts val="600"/>
              </a:spcAft>
              <a:buClr>
                <a:schemeClr val="accent1">
                  <a:lumMod val="50000"/>
                </a:schemeClr>
              </a:buClr>
              <a:buFont typeface="Symbol" panose="05050102010706020507" pitchFamily="18" charset="2"/>
              <a:buChar char="-"/>
            </a:pPr>
            <a:r>
              <a:rPr lang="de-DE" sz="1400" dirty="0"/>
              <a:t>Die Kontrolle über das Ersparte durch mangelnde Flexibilität zu verlieren, ist eine starke Motivation für viele Sparer, sich </a:t>
            </a:r>
            <a:r>
              <a:rPr lang="de-DE" sz="1400" b="1" dirty="0"/>
              <a:t>gegen</a:t>
            </a:r>
            <a:r>
              <a:rPr lang="de-DE" sz="1400" dirty="0"/>
              <a:t> </a:t>
            </a:r>
            <a:br>
              <a:rPr lang="de-DE" sz="1400" dirty="0"/>
            </a:br>
            <a:r>
              <a:rPr lang="de-DE" sz="1400" dirty="0"/>
              <a:t>eine Altersvorsorgelösung zu entscheiden und trägt zur mangelnden Verbreitung in Deutschland bei</a:t>
            </a:r>
          </a:p>
          <a:p>
            <a:pPr marL="627063" lvl="1" indent="-357188">
              <a:spcAft>
                <a:spcPts val="600"/>
              </a:spcAft>
              <a:buClr>
                <a:schemeClr val="accent1">
                  <a:lumMod val="50000"/>
                </a:schemeClr>
              </a:buClr>
              <a:buFont typeface="Symbol" panose="05050102010706020507" pitchFamily="18" charset="2"/>
              <a:buChar char="-"/>
            </a:pPr>
            <a:r>
              <a:rPr lang="de-DE" sz="1400" dirty="0"/>
              <a:t>Vor allem die Basisrente ist stark eingeschränkt und bietet nach Abschluss bspw. keinerlei Zugriffsmöglichkeiten mehr auf das Kapital</a:t>
            </a:r>
          </a:p>
          <a:p>
            <a:pPr marL="627063" lvl="1" indent="-357188">
              <a:spcAft>
                <a:spcPts val="600"/>
              </a:spcAft>
              <a:buClr>
                <a:schemeClr val="accent1">
                  <a:lumMod val="50000"/>
                </a:schemeClr>
              </a:buClr>
              <a:buFont typeface="Symbol" panose="05050102010706020507" pitchFamily="18" charset="2"/>
              <a:buChar char="-"/>
            </a:pPr>
            <a:r>
              <a:rPr lang="de-DE" sz="1400" dirty="0"/>
              <a:t>Auch die Riester-Rente ist stark eingeschränkt, bietet aber zumindest gewisse Flexibilitäten</a:t>
            </a:r>
          </a:p>
          <a:p>
            <a:pPr marL="627063" lvl="1" indent="-357188">
              <a:spcAft>
                <a:spcPts val="600"/>
              </a:spcAft>
              <a:buClr>
                <a:schemeClr val="accent1">
                  <a:lumMod val="50000"/>
                </a:schemeClr>
              </a:buClr>
              <a:buFont typeface="Symbol" panose="05050102010706020507" pitchFamily="18" charset="2"/>
              <a:buChar char="-"/>
            </a:pPr>
            <a:r>
              <a:rPr lang="de-DE" sz="1400" dirty="0"/>
              <a:t>In der bAV ist der Sparer auf das vom Arbeitgeber ausgewählte Produkt angewiesen und kann bei einem Arbeitgeberwechsel einmal </a:t>
            </a:r>
            <a:br>
              <a:rPr lang="de-DE" sz="1400" dirty="0"/>
            </a:br>
            <a:r>
              <a:rPr lang="de-DE" sz="1400" dirty="0"/>
              <a:t>abgeschlossene Verträge oftmals nicht weiter besparen (erneuter Abschluss zu erneuten Abschluss- und Vertriebskosten)</a:t>
            </a:r>
          </a:p>
          <a:p>
            <a:pPr marL="627063" lvl="1" indent="-357188">
              <a:spcAft>
                <a:spcPts val="600"/>
              </a:spcAft>
              <a:buClr>
                <a:schemeClr val="accent1">
                  <a:lumMod val="50000"/>
                </a:schemeClr>
              </a:buClr>
              <a:buFont typeface="Symbol" panose="05050102010706020507" pitchFamily="18" charset="2"/>
              <a:buChar char="-"/>
            </a:pPr>
            <a:r>
              <a:rPr lang="de-DE" sz="1400" dirty="0"/>
              <a:t>Nur die private Rentenversicherung der 3. Schicht bietet ausnahmslos eine hohe Flexibilität für Sparer</a:t>
            </a:r>
          </a:p>
          <a:p>
            <a:pPr marL="271463" indent="-271463" algn="l">
              <a:spcAft>
                <a:spcPts val="900"/>
              </a:spcAft>
              <a:buClr>
                <a:schemeClr val="accent1">
                  <a:lumMod val="50000"/>
                </a:schemeClr>
              </a:buClr>
              <a:buFont typeface="Wingdings" panose="05000000000000000000" pitchFamily="2" charset="2"/>
              <a:buChar char="n"/>
            </a:pPr>
            <a:r>
              <a:rPr lang="de-DE" sz="1600" b="1" dirty="0"/>
              <a:t>Kein gemeinsamer Nenner in der Fördersystematik erhöht die Komplexität: </a:t>
            </a:r>
            <a:r>
              <a:rPr lang="de-DE" sz="1600" dirty="0"/>
              <a:t>Die unterschiedlichen Schichten weichen in der </a:t>
            </a:r>
            <a:br>
              <a:rPr lang="de-DE" sz="1600" dirty="0"/>
            </a:br>
            <a:r>
              <a:rPr lang="de-DE" sz="1600" dirty="0"/>
              <a:t>Art der Förderung, Art der Besteuerung, Förderberechtigung, Renditechancen, Flexibilität und Transparenz (Kostenausweis) völlig voneinander ab, was maßgeblich zur Komplexität des gesamten Systems beiträgt</a:t>
            </a:r>
          </a:p>
          <a:p>
            <a:pPr marL="622300" lvl="1" indent="-350838">
              <a:spcAft>
                <a:spcPts val="1200"/>
              </a:spcAft>
              <a:buClr>
                <a:schemeClr val="accent1">
                  <a:lumMod val="50000"/>
                </a:schemeClr>
              </a:buClr>
              <a:buFont typeface="Symbol" panose="05050102010706020507" pitchFamily="18" charset="2"/>
              <a:buChar char="-"/>
            </a:pPr>
            <a:r>
              <a:rPr lang="de-DE" sz="1400" dirty="0"/>
              <a:t>Die schichtenübergreifende Komplexität verhindert einfache, kostengünstige, digitale und beratungsfreie Lösungen für Sparer </a:t>
            </a:r>
          </a:p>
          <a:p>
            <a:pPr marL="271463" indent="-271463" algn="l">
              <a:spcAft>
                <a:spcPts val="900"/>
              </a:spcAft>
              <a:buClr>
                <a:schemeClr val="accent1">
                  <a:lumMod val="50000"/>
                </a:schemeClr>
              </a:buClr>
              <a:buFont typeface="Wingdings" panose="05000000000000000000" pitchFamily="2" charset="2"/>
              <a:buChar char="n"/>
            </a:pPr>
            <a:r>
              <a:rPr lang="de-DE" sz="1600" b="1" dirty="0"/>
              <a:t>Keine Vergleichbarkeit: </a:t>
            </a:r>
            <a:r>
              <a:rPr lang="de-DE" sz="1600" dirty="0"/>
              <a:t>Der Ausweis von Bruttorenten auf Basis (teilweise) unrealistischer Illustrationen (Produkte mit Beitragsgarantie) bei teilweise schwer nachvollziehbaren Kostenausweisen stellt eine weitere große Hürde für Sparer dar</a:t>
            </a:r>
          </a:p>
          <a:p>
            <a:pPr marL="622300" lvl="1" indent="-350838">
              <a:spcAft>
                <a:spcPts val="600"/>
              </a:spcAft>
              <a:buClr>
                <a:schemeClr val="accent1">
                  <a:lumMod val="50000"/>
                </a:schemeClr>
              </a:buClr>
              <a:buFont typeface="Symbol" panose="05050102010706020507" pitchFamily="18" charset="2"/>
              <a:buChar char="-"/>
            </a:pPr>
            <a:r>
              <a:rPr lang="de-DE" sz="1400" dirty="0"/>
              <a:t>Die Renditechancen der Produkte unterscheiden sich massiv (mit / ohne Beitragsgarantie) – was für den Sparer aber nicht zu erkennen ist</a:t>
            </a:r>
          </a:p>
          <a:p>
            <a:pPr marL="622300" lvl="1" indent="-350838">
              <a:spcAft>
                <a:spcPts val="600"/>
              </a:spcAft>
              <a:buClr>
                <a:schemeClr val="accent1">
                  <a:lumMod val="50000"/>
                </a:schemeClr>
              </a:buClr>
              <a:buFont typeface="Symbol" panose="05050102010706020507" pitchFamily="18" charset="2"/>
              <a:buChar char="-"/>
            </a:pPr>
            <a:r>
              <a:rPr lang="de-DE" sz="1400" dirty="0"/>
              <a:t>Innerhalb einer Schicht (bAV / Riester) verhindern unterschiedliche Kostenausweise (PRIIPS vs. </a:t>
            </a:r>
            <a:r>
              <a:rPr lang="de-DE" sz="1400" dirty="0" err="1"/>
              <a:t>AltVOPIBVO</a:t>
            </a:r>
            <a:r>
              <a:rPr lang="de-DE" sz="1400" dirty="0"/>
              <a:t>) den direkten Vergleich von Produkten</a:t>
            </a:r>
          </a:p>
          <a:p>
            <a:pPr marL="271463" indent="-271463">
              <a:spcAft>
                <a:spcPts val="900"/>
              </a:spcAft>
              <a:buClr>
                <a:schemeClr val="accent1">
                  <a:lumMod val="50000"/>
                </a:schemeClr>
              </a:buClr>
              <a:buFont typeface="Wingdings" panose="05000000000000000000" pitchFamily="2" charset="2"/>
              <a:buChar char="n"/>
            </a:pPr>
            <a:r>
              <a:rPr lang="de-DE" sz="1600" b="1" dirty="0"/>
              <a:t>Keine Schicht erreicht alle</a:t>
            </a:r>
            <a:r>
              <a:rPr lang="de-DE" sz="1600" dirty="0"/>
              <a:t>: Die Schichten „bedienen“ bestimmte (teilweise eingeschränkte) Bevölkerungsschichten</a:t>
            </a:r>
          </a:p>
          <a:p>
            <a:pPr marL="622300" lvl="1" indent="-350838">
              <a:spcAft>
                <a:spcPts val="600"/>
              </a:spcAft>
              <a:buClr>
                <a:schemeClr val="accent1">
                  <a:lumMod val="50000"/>
                </a:schemeClr>
              </a:buClr>
              <a:buFont typeface="Symbol" panose="05050102010706020507" pitchFamily="18" charset="2"/>
              <a:buChar char="-"/>
            </a:pPr>
            <a:r>
              <a:rPr lang="de-DE" sz="1400" dirty="0"/>
              <a:t>Um die unterschiedlichen staatlichen Förderungen ausschöpfen zu können, müsste man bis zu 4 Verträge abschließen</a:t>
            </a:r>
            <a:br>
              <a:rPr lang="de-DE" sz="1400" dirty="0"/>
            </a:br>
            <a:r>
              <a:rPr lang="de-DE" sz="1400" dirty="0"/>
              <a:t>(mit jeweiligen Abschluss- und Verwaltungskosten, bei Arbeitgeberwechsel ggf. sogar mehrfach)</a:t>
            </a:r>
          </a:p>
        </p:txBody>
      </p:sp>
      <p:sp>
        <p:nvSpPr>
          <p:cNvPr id="4" name="Slide Number Placeholder 1">
            <a:extLst>
              <a:ext uri="{FF2B5EF4-FFF2-40B4-BE49-F238E27FC236}">
                <a16:creationId xmlns:a16="http://schemas.microsoft.com/office/drawing/2014/main" id="{3033D105-C3E1-45C3-AEFE-309430E91F11}"/>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5</a:t>
            </a:fld>
            <a:endParaRPr lang="de-DE" sz="1000" dirty="0"/>
          </a:p>
        </p:txBody>
      </p:sp>
      <p:sp>
        <p:nvSpPr>
          <p:cNvPr id="6" name="Textfeld 5">
            <a:extLst>
              <a:ext uri="{FF2B5EF4-FFF2-40B4-BE49-F238E27FC236}">
                <a16:creationId xmlns:a16="http://schemas.microsoft.com/office/drawing/2014/main" id="{9021F2D8-E367-4CD4-940C-C261F70828DF}"/>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Teil A – Zusammenfassung</a:t>
            </a:r>
          </a:p>
        </p:txBody>
      </p:sp>
    </p:spTree>
    <p:extLst>
      <p:ext uri="{BB962C8B-B14F-4D97-AF65-F5344CB8AC3E}">
        <p14:creationId xmlns:p14="http://schemas.microsoft.com/office/powerpoint/2010/main" val="188560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7" dur="500"/>
                                        <p:tgtEl>
                                          <p:spTgt spid="5">
                                            <p:txEl>
                                              <p:pRg st="6" end="6"/>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randombar(horizontal)">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5" dur="500"/>
                                        <p:tgtEl>
                                          <p:spTgt spid="5">
                                            <p:txEl>
                                              <p:pRg st="8" end="8"/>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randombar(horizontal)">
                                      <p:cBhvr>
                                        <p:cTn id="38" dur="500"/>
                                        <p:tgtEl>
                                          <p:spTgt spid="5">
                                            <p:txEl>
                                              <p:pRg st="9" end="9"/>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41" dur="500"/>
                                        <p:tgtEl>
                                          <p:spTgt spid="5">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animEffect transition="in" filter="randombar(horizontal)">
                                      <p:cBhvr>
                                        <p:cTn id="46" dur="500"/>
                                        <p:tgtEl>
                                          <p:spTgt spid="5">
                                            <p:txEl>
                                              <p:pRg st="11" end="11"/>
                                            </p:txEl>
                                          </p:spTgt>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animEffect transition="in" filter="randombar(horizontal)">
                                      <p:cBhvr>
                                        <p:cTn id="49"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4E01215C-F9FD-43A4-B8CC-41F16E4BDFF1}"/>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6</a:t>
            </a:fld>
            <a:endParaRPr lang="de-DE" sz="1000" dirty="0"/>
          </a:p>
        </p:txBody>
      </p:sp>
      <p:pic>
        <p:nvPicPr>
          <p:cNvPr id="10" name="Grafik 9">
            <a:extLst>
              <a:ext uri="{FF2B5EF4-FFF2-40B4-BE49-F238E27FC236}">
                <a16:creationId xmlns:a16="http://schemas.microsoft.com/office/drawing/2014/main" id="{53DF1C2F-C472-4D4B-8E14-48853F4C83D8}"/>
              </a:ext>
            </a:extLst>
          </p:cNvPr>
          <p:cNvPicPr>
            <a:picLocks noChangeAspect="1"/>
          </p:cNvPicPr>
          <p:nvPr/>
        </p:nvPicPr>
        <p:blipFill>
          <a:blip r:embed="rId3"/>
          <a:stretch>
            <a:fillRect/>
          </a:stretch>
        </p:blipFill>
        <p:spPr>
          <a:xfrm>
            <a:off x="567375" y="983110"/>
            <a:ext cx="647784" cy="765933"/>
          </a:xfrm>
          <a:prstGeom prst="rect">
            <a:avLst/>
          </a:prstGeom>
        </p:spPr>
      </p:pic>
      <p:sp>
        <p:nvSpPr>
          <p:cNvPr id="12" name="Textfeld 11">
            <a:extLst>
              <a:ext uri="{FF2B5EF4-FFF2-40B4-BE49-F238E27FC236}">
                <a16:creationId xmlns:a16="http://schemas.microsoft.com/office/drawing/2014/main" id="{EA1A3652-00C6-4015-AAC5-2C2966F1A44B}"/>
              </a:ext>
            </a:extLst>
          </p:cNvPr>
          <p:cNvSpPr txBox="1"/>
          <p:nvPr/>
        </p:nvSpPr>
        <p:spPr>
          <a:xfrm>
            <a:off x="2180378" y="834204"/>
            <a:ext cx="4713210" cy="969496"/>
          </a:xfrm>
          <a:prstGeom prst="rect">
            <a:avLst/>
          </a:prstGeom>
          <a:noFill/>
        </p:spPr>
        <p:txBody>
          <a:bodyPr wrap="square">
            <a:spAutoFit/>
          </a:bodyPr>
          <a:lstStyle/>
          <a:p>
            <a:pPr>
              <a:spcAft>
                <a:spcPts val="600"/>
              </a:spcAft>
            </a:pPr>
            <a:r>
              <a:rPr lang="de-DE" sz="1600" b="1" dirty="0">
                <a:solidFill>
                  <a:schemeClr val="accent1"/>
                </a:solidFill>
              </a:rPr>
              <a:t>Fall 1: </a:t>
            </a:r>
            <a:r>
              <a:rPr lang="de-DE" sz="1600" b="1" dirty="0">
                <a:solidFill>
                  <a:schemeClr val="accent1"/>
                </a:solidFill>
                <a:effectLst/>
              </a:rPr>
              <a:t>Ehepaar mit zwei Kindern („Normalverdiener“</a:t>
            </a:r>
            <a:r>
              <a:rPr lang="de-DE" sz="1600" b="1" dirty="0">
                <a:solidFill>
                  <a:schemeClr val="accent1"/>
                </a:solidFill>
              </a:rPr>
              <a:t>)</a:t>
            </a:r>
          </a:p>
          <a:p>
            <a:pPr>
              <a:spcAft>
                <a:spcPts val="600"/>
              </a:spcAft>
            </a:pPr>
            <a:r>
              <a:rPr lang="de-DE" sz="1200" b="1" dirty="0"/>
              <a:t>Grund: </a:t>
            </a:r>
            <a:r>
              <a:rPr lang="de-DE" sz="1200" dirty="0"/>
              <a:t>Durchschnittseinkommen einer Familie</a:t>
            </a:r>
            <a:br>
              <a:rPr lang="de-DE" sz="1200" dirty="0"/>
            </a:br>
            <a:r>
              <a:rPr lang="de-DE" sz="1200" b="1" dirty="0"/>
              <a:t>Untersucht werden: </a:t>
            </a:r>
            <a:r>
              <a:rPr lang="de-DE" sz="1200" dirty="0"/>
              <a:t>bAV, Riester, Basisrente, </a:t>
            </a:r>
            <a:br>
              <a:rPr lang="de-DE" sz="1200" dirty="0"/>
            </a:br>
            <a:r>
              <a:rPr lang="de-DE" sz="1200" dirty="0"/>
              <a:t>private Rentenversicherung (3. Schicht)</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Grafik 13">
            <a:extLst>
              <a:ext uri="{FF2B5EF4-FFF2-40B4-BE49-F238E27FC236}">
                <a16:creationId xmlns:a16="http://schemas.microsoft.com/office/drawing/2014/main" id="{DD99B275-704D-4114-AB0A-4882BDF2F497}"/>
              </a:ext>
            </a:extLst>
          </p:cNvPr>
          <p:cNvPicPr>
            <a:picLocks noChangeAspect="1"/>
          </p:cNvPicPr>
          <p:nvPr/>
        </p:nvPicPr>
        <p:blipFill>
          <a:blip r:embed="rId4"/>
          <a:stretch>
            <a:fillRect/>
          </a:stretch>
        </p:blipFill>
        <p:spPr>
          <a:xfrm>
            <a:off x="465517" y="2053965"/>
            <a:ext cx="774597" cy="785017"/>
          </a:xfrm>
          <a:prstGeom prst="rect">
            <a:avLst/>
          </a:prstGeom>
        </p:spPr>
      </p:pic>
      <p:pic>
        <p:nvPicPr>
          <p:cNvPr id="16" name="Grafik 15">
            <a:extLst>
              <a:ext uri="{FF2B5EF4-FFF2-40B4-BE49-F238E27FC236}">
                <a16:creationId xmlns:a16="http://schemas.microsoft.com/office/drawing/2014/main" id="{B610B021-8572-450A-8A3B-C5D30B2855DC}"/>
              </a:ext>
            </a:extLst>
          </p:cNvPr>
          <p:cNvPicPr>
            <a:picLocks noChangeAspect="1"/>
          </p:cNvPicPr>
          <p:nvPr/>
        </p:nvPicPr>
        <p:blipFill>
          <a:blip r:embed="rId3"/>
          <a:stretch>
            <a:fillRect/>
          </a:stretch>
        </p:blipFill>
        <p:spPr>
          <a:xfrm>
            <a:off x="567375" y="3215523"/>
            <a:ext cx="647784" cy="765933"/>
          </a:xfrm>
          <a:prstGeom prst="rect">
            <a:avLst/>
          </a:prstGeom>
        </p:spPr>
      </p:pic>
      <p:pic>
        <p:nvPicPr>
          <p:cNvPr id="17" name="Grafik 16">
            <a:extLst>
              <a:ext uri="{FF2B5EF4-FFF2-40B4-BE49-F238E27FC236}">
                <a16:creationId xmlns:a16="http://schemas.microsoft.com/office/drawing/2014/main" id="{3CD0CD95-8DA9-4B27-B21D-BE35443ECA31}"/>
              </a:ext>
            </a:extLst>
          </p:cNvPr>
          <p:cNvPicPr>
            <a:picLocks noChangeAspect="1"/>
          </p:cNvPicPr>
          <p:nvPr/>
        </p:nvPicPr>
        <p:blipFill>
          <a:blip r:embed="rId5"/>
          <a:stretch>
            <a:fillRect/>
          </a:stretch>
        </p:blipFill>
        <p:spPr>
          <a:xfrm>
            <a:off x="1309221" y="1157771"/>
            <a:ext cx="417715" cy="362266"/>
          </a:xfrm>
          <a:prstGeom prst="rect">
            <a:avLst/>
          </a:prstGeom>
        </p:spPr>
      </p:pic>
      <p:pic>
        <p:nvPicPr>
          <p:cNvPr id="18" name="Grafik 17">
            <a:extLst>
              <a:ext uri="{FF2B5EF4-FFF2-40B4-BE49-F238E27FC236}">
                <a16:creationId xmlns:a16="http://schemas.microsoft.com/office/drawing/2014/main" id="{8348C898-D9AE-4028-8FC1-74BC6ECD30DB}"/>
              </a:ext>
            </a:extLst>
          </p:cNvPr>
          <p:cNvPicPr>
            <a:picLocks noChangeAspect="1"/>
          </p:cNvPicPr>
          <p:nvPr/>
        </p:nvPicPr>
        <p:blipFill>
          <a:blip r:embed="rId5"/>
          <a:stretch>
            <a:fillRect/>
          </a:stretch>
        </p:blipFill>
        <p:spPr>
          <a:xfrm>
            <a:off x="1309221" y="1441434"/>
            <a:ext cx="417715" cy="362266"/>
          </a:xfrm>
          <a:prstGeom prst="rect">
            <a:avLst/>
          </a:prstGeom>
        </p:spPr>
      </p:pic>
      <p:pic>
        <p:nvPicPr>
          <p:cNvPr id="19" name="Grafik 18">
            <a:extLst>
              <a:ext uri="{FF2B5EF4-FFF2-40B4-BE49-F238E27FC236}">
                <a16:creationId xmlns:a16="http://schemas.microsoft.com/office/drawing/2014/main" id="{72CCC41A-3A03-48EB-8187-B97D0B268F26}"/>
              </a:ext>
            </a:extLst>
          </p:cNvPr>
          <p:cNvPicPr>
            <a:picLocks noChangeAspect="1"/>
          </p:cNvPicPr>
          <p:nvPr/>
        </p:nvPicPr>
        <p:blipFill>
          <a:blip r:embed="rId5"/>
          <a:stretch>
            <a:fillRect/>
          </a:stretch>
        </p:blipFill>
        <p:spPr>
          <a:xfrm>
            <a:off x="1270770" y="2244786"/>
            <a:ext cx="417715" cy="362266"/>
          </a:xfrm>
          <a:prstGeom prst="rect">
            <a:avLst/>
          </a:prstGeom>
        </p:spPr>
      </p:pic>
      <p:pic>
        <p:nvPicPr>
          <p:cNvPr id="20" name="Grafik 19">
            <a:extLst>
              <a:ext uri="{FF2B5EF4-FFF2-40B4-BE49-F238E27FC236}">
                <a16:creationId xmlns:a16="http://schemas.microsoft.com/office/drawing/2014/main" id="{14E09D2E-EF78-4AC6-85D2-45C9B60F5873}"/>
              </a:ext>
            </a:extLst>
          </p:cNvPr>
          <p:cNvPicPr>
            <a:picLocks noChangeAspect="1"/>
          </p:cNvPicPr>
          <p:nvPr/>
        </p:nvPicPr>
        <p:blipFill>
          <a:blip r:embed="rId5"/>
          <a:stretch>
            <a:fillRect/>
          </a:stretch>
        </p:blipFill>
        <p:spPr>
          <a:xfrm>
            <a:off x="1270770" y="2528449"/>
            <a:ext cx="417715" cy="362266"/>
          </a:xfrm>
          <a:prstGeom prst="rect">
            <a:avLst/>
          </a:prstGeom>
        </p:spPr>
      </p:pic>
      <p:pic>
        <p:nvPicPr>
          <p:cNvPr id="21" name="Grafik 20">
            <a:extLst>
              <a:ext uri="{FF2B5EF4-FFF2-40B4-BE49-F238E27FC236}">
                <a16:creationId xmlns:a16="http://schemas.microsoft.com/office/drawing/2014/main" id="{746E9736-0ED5-4927-B7A6-6BC8A60539C9}"/>
              </a:ext>
            </a:extLst>
          </p:cNvPr>
          <p:cNvPicPr>
            <a:picLocks noChangeAspect="1"/>
          </p:cNvPicPr>
          <p:nvPr/>
        </p:nvPicPr>
        <p:blipFill>
          <a:blip r:embed="rId5"/>
          <a:stretch>
            <a:fillRect/>
          </a:stretch>
        </p:blipFill>
        <p:spPr>
          <a:xfrm>
            <a:off x="1309221" y="3666750"/>
            <a:ext cx="417715" cy="362266"/>
          </a:xfrm>
          <a:prstGeom prst="rect">
            <a:avLst/>
          </a:prstGeom>
        </p:spPr>
      </p:pic>
      <p:sp>
        <p:nvSpPr>
          <p:cNvPr id="22" name="Textfeld 21">
            <a:extLst>
              <a:ext uri="{FF2B5EF4-FFF2-40B4-BE49-F238E27FC236}">
                <a16:creationId xmlns:a16="http://schemas.microsoft.com/office/drawing/2014/main" id="{971351C7-782B-45B8-B9AB-9E0035144695}"/>
              </a:ext>
            </a:extLst>
          </p:cNvPr>
          <p:cNvSpPr txBox="1"/>
          <p:nvPr/>
        </p:nvSpPr>
        <p:spPr>
          <a:xfrm>
            <a:off x="2153190" y="1970198"/>
            <a:ext cx="4932726" cy="969496"/>
          </a:xfrm>
          <a:prstGeom prst="rect">
            <a:avLst/>
          </a:prstGeom>
          <a:noFill/>
        </p:spPr>
        <p:txBody>
          <a:bodyPr wrap="square">
            <a:spAutoFit/>
          </a:bodyPr>
          <a:lstStyle/>
          <a:p>
            <a:pPr>
              <a:spcAft>
                <a:spcPts val="600"/>
              </a:spcAft>
            </a:pPr>
            <a:r>
              <a:rPr lang="de-DE" sz="1600" b="1" dirty="0">
                <a:solidFill>
                  <a:schemeClr val="accent1"/>
                </a:solidFill>
                <a:effectLst/>
              </a:rPr>
              <a:t>Fall 2: Alleinlebender ohne Kinder („Normalverdiener“</a:t>
            </a:r>
            <a:r>
              <a:rPr lang="de-DE" sz="1600" b="1" dirty="0">
                <a:solidFill>
                  <a:schemeClr val="accent1"/>
                </a:solidFill>
              </a:rPr>
              <a:t>)</a:t>
            </a:r>
          </a:p>
          <a:p>
            <a:pPr>
              <a:spcAft>
                <a:spcPts val="600"/>
              </a:spcAft>
            </a:pPr>
            <a:r>
              <a:rPr lang="de-DE" sz="1200" b="1" dirty="0"/>
              <a:t>Grund: </a:t>
            </a:r>
            <a:r>
              <a:rPr lang="de-DE" sz="1200" dirty="0"/>
              <a:t>Durchschnittseinkommen eines Alleinlebenden</a:t>
            </a:r>
            <a:br>
              <a:rPr lang="de-DE" sz="1200" dirty="0"/>
            </a:br>
            <a:r>
              <a:rPr lang="de-DE" sz="1200" b="1" dirty="0"/>
              <a:t>Untersucht werden: </a:t>
            </a:r>
            <a:r>
              <a:rPr lang="de-DE" sz="1200" dirty="0"/>
              <a:t>bAV, Riester, Basisrente, </a:t>
            </a:r>
            <a:br>
              <a:rPr lang="de-DE" sz="1200" dirty="0"/>
            </a:br>
            <a:r>
              <a:rPr lang="de-DE" sz="1200" dirty="0"/>
              <a:t>private Rentenversicherung (3. Schicht)</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3" name="Textfeld 22">
            <a:extLst>
              <a:ext uri="{FF2B5EF4-FFF2-40B4-BE49-F238E27FC236}">
                <a16:creationId xmlns:a16="http://schemas.microsoft.com/office/drawing/2014/main" id="{59674A26-6731-4B18-BEC5-7CF95B1216F7}"/>
              </a:ext>
            </a:extLst>
          </p:cNvPr>
          <p:cNvSpPr txBox="1"/>
          <p:nvPr/>
        </p:nvSpPr>
        <p:spPr>
          <a:xfrm>
            <a:off x="2153190" y="3083632"/>
            <a:ext cx="4932726" cy="969496"/>
          </a:xfrm>
          <a:prstGeom prst="rect">
            <a:avLst/>
          </a:prstGeom>
          <a:noFill/>
        </p:spPr>
        <p:txBody>
          <a:bodyPr wrap="square">
            <a:spAutoFit/>
          </a:bodyPr>
          <a:lstStyle/>
          <a:p>
            <a:pPr>
              <a:spcAft>
                <a:spcPts val="600"/>
              </a:spcAft>
            </a:pPr>
            <a:r>
              <a:rPr lang="de-DE" sz="1600" b="1" dirty="0">
                <a:solidFill>
                  <a:schemeClr val="accent1"/>
                </a:solidFill>
              </a:rPr>
              <a:t>Fall 3: Ehepaar mit zwei Kindern („Geringverdiener“)</a:t>
            </a:r>
          </a:p>
          <a:p>
            <a:pPr>
              <a:spcAft>
                <a:spcPts val="600"/>
              </a:spcAft>
            </a:pPr>
            <a:r>
              <a:rPr lang="de-DE" sz="1200" b="1" dirty="0"/>
              <a:t>Grund: </a:t>
            </a:r>
            <a:r>
              <a:rPr lang="de-DE" sz="1200" dirty="0"/>
              <a:t>Einkommen nahe des Existenzminimums</a:t>
            </a:r>
            <a:br>
              <a:rPr lang="de-DE" sz="1200" dirty="0"/>
            </a:br>
            <a:r>
              <a:rPr lang="de-DE" sz="1200" b="1" dirty="0"/>
              <a:t>Untersucht werden: </a:t>
            </a:r>
            <a:r>
              <a:rPr lang="de-DE" sz="1200" dirty="0"/>
              <a:t>bAV, Riester und private </a:t>
            </a:r>
            <a:br>
              <a:rPr lang="de-DE" sz="1200" dirty="0"/>
            </a:br>
            <a:r>
              <a:rPr lang="de-DE" sz="1200" dirty="0"/>
              <a:t>Rentenversicherung (3. Schicht)</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5" name="Grafik 24">
            <a:extLst>
              <a:ext uri="{FF2B5EF4-FFF2-40B4-BE49-F238E27FC236}">
                <a16:creationId xmlns:a16="http://schemas.microsoft.com/office/drawing/2014/main" id="{69EA25A5-E90B-4197-BD7C-F98C5372411B}"/>
              </a:ext>
            </a:extLst>
          </p:cNvPr>
          <p:cNvPicPr>
            <a:picLocks noChangeAspect="1"/>
          </p:cNvPicPr>
          <p:nvPr/>
        </p:nvPicPr>
        <p:blipFill>
          <a:blip r:embed="rId6"/>
          <a:stretch>
            <a:fillRect/>
          </a:stretch>
        </p:blipFill>
        <p:spPr>
          <a:xfrm>
            <a:off x="444076" y="4311096"/>
            <a:ext cx="774597" cy="785017"/>
          </a:xfrm>
          <a:prstGeom prst="rect">
            <a:avLst/>
          </a:prstGeom>
        </p:spPr>
      </p:pic>
      <p:pic>
        <p:nvPicPr>
          <p:cNvPr id="26" name="Grafik 25">
            <a:extLst>
              <a:ext uri="{FF2B5EF4-FFF2-40B4-BE49-F238E27FC236}">
                <a16:creationId xmlns:a16="http://schemas.microsoft.com/office/drawing/2014/main" id="{9AE8A52B-46E6-4A71-8B4D-51EE58078137}"/>
              </a:ext>
            </a:extLst>
          </p:cNvPr>
          <p:cNvPicPr>
            <a:picLocks noChangeAspect="1"/>
          </p:cNvPicPr>
          <p:nvPr/>
        </p:nvPicPr>
        <p:blipFill>
          <a:blip r:embed="rId5"/>
          <a:stretch>
            <a:fillRect/>
          </a:stretch>
        </p:blipFill>
        <p:spPr>
          <a:xfrm>
            <a:off x="1283186" y="4509747"/>
            <a:ext cx="417715" cy="362266"/>
          </a:xfrm>
          <a:prstGeom prst="rect">
            <a:avLst/>
          </a:prstGeom>
        </p:spPr>
      </p:pic>
      <p:pic>
        <p:nvPicPr>
          <p:cNvPr id="27" name="Grafik 26">
            <a:extLst>
              <a:ext uri="{FF2B5EF4-FFF2-40B4-BE49-F238E27FC236}">
                <a16:creationId xmlns:a16="http://schemas.microsoft.com/office/drawing/2014/main" id="{2E859B0F-6CD4-4844-B8F6-71A4BD62F4A6}"/>
              </a:ext>
            </a:extLst>
          </p:cNvPr>
          <p:cNvPicPr>
            <a:picLocks noChangeAspect="1"/>
          </p:cNvPicPr>
          <p:nvPr/>
        </p:nvPicPr>
        <p:blipFill>
          <a:blip r:embed="rId5"/>
          <a:stretch>
            <a:fillRect/>
          </a:stretch>
        </p:blipFill>
        <p:spPr>
          <a:xfrm>
            <a:off x="1283186" y="4793410"/>
            <a:ext cx="417715" cy="362266"/>
          </a:xfrm>
          <a:prstGeom prst="rect">
            <a:avLst/>
          </a:prstGeom>
        </p:spPr>
      </p:pic>
      <p:sp>
        <p:nvSpPr>
          <p:cNvPr id="28" name="Textfeld 27">
            <a:extLst>
              <a:ext uri="{FF2B5EF4-FFF2-40B4-BE49-F238E27FC236}">
                <a16:creationId xmlns:a16="http://schemas.microsoft.com/office/drawing/2014/main" id="{EC09C247-3F31-412F-9857-4929F17CDCE1}"/>
              </a:ext>
            </a:extLst>
          </p:cNvPr>
          <p:cNvSpPr txBox="1"/>
          <p:nvPr/>
        </p:nvSpPr>
        <p:spPr>
          <a:xfrm>
            <a:off x="2185757" y="4197066"/>
            <a:ext cx="4296999" cy="969496"/>
          </a:xfrm>
          <a:prstGeom prst="rect">
            <a:avLst/>
          </a:prstGeom>
          <a:noFill/>
        </p:spPr>
        <p:txBody>
          <a:bodyPr wrap="square">
            <a:spAutoFit/>
          </a:bodyPr>
          <a:lstStyle/>
          <a:p>
            <a:pPr>
              <a:spcAft>
                <a:spcPts val="600"/>
              </a:spcAft>
            </a:pPr>
            <a:r>
              <a:rPr lang="de-DE" sz="1600" b="1" dirty="0">
                <a:solidFill>
                  <a:schemeClr val="accent1"/>
                </a:solidFill>
              </a:rPr>
              <a:t>Fall 4: Selbständiger Single (ohne Kinder)</a:t>
            </a:r>
          </a:p>
          <a:p>
            <a:pPr>
              <a:spcAft>
                <a:spcPts val="600"/>
              </a:spcAft>
            </a:pPr>
            <a:r>
              <a:rPr lang="de-DE" sz="1200" b="1" dirty="0"/>
              <a:t>Grund: </a:t>
            </a:r>
            <a:r>
              <a:rPr lang="de-DE" sz="1200" dirty="0"/>
              <a:t>Durchschnittseinkommen eines Selbständigen</a:t>
            </a:r>
            <a:br>
              <a:rPr lang="de-DE" sz="1200" dirty="0"/>
            </a:br>
            <a:r>
              <a:rPr lang="de-DE" sz="1200" b="1" dirty="0"/>
              <a:t>Untersucht werden: </a:t>
            </a:r>
            <a:r>
              <a:rPr lang="de-DE" sz="1200" dirty="0"/>
              <a:t>Basisrente und private </a:t>
            </a:r>
            <a:br>
              <a:rPr lang="de-DE" sz="1200" dirty="0"/>
            </a:br>
            <a:r>
              <a:rPr lang="de-DE" sz="1200" dirty="0"/>
              <a:t>Rentenversicherung (3. Schicht)</a:t>
            </a: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 name="Textfeld 28">
            <a:extLst>
              <a:ext uri="{FF2B5EF4-FFF2-40B4-BE49-F238E27FC236}">
                <a16:creationId xmlns:a16="http://schemas.microsoft.com/office/drawing/2014/main" id="{01F168AC-A19C-4688-99D3-23B745CD4EC9}"/>
              </a:ext>
            </a:extLst>
          </p:cNvPr>
          <p:cNvSpPr txBox="1"/>
          <p:nvPr/>
        </p:nvSpPr>
        <p:spPr>
          <a:xfrm>
            <a:off x="2180378" y="5338581"/>
            <a:ext cx="4612763" cy="1231106"/>
          </a:xfrm>
          <a:prstGeom prst="rect">
            <a:avLst/>
          </a:prstGeom>
          <a:noFill/>
        </p:spPr>
        <p:txBody>
          <a:bodyPr wrap="square">
            <a:spAutoFit/>
          </a:bodyPr>
          <a:lstStyle/>
          <a:p>
            <a:pPr>
              <a:spcAft>
                <a:spcPts val="600"/>
              </a:spcAft>
            </a:pPr>
            <a:r>
              <a:rPr lang="de-DE" sz="1600" b="1" dirty="0">
                <a:solidFill>
                  <a:schemeClr val="accent1"/>
                </a:solidFill>
              </a:rPr>
              <a:t>Fall 5: Alleinlebender ohne Kinder („Top-Verdiener“)</a:t>
            </a:r>
          </a:p>
          <a:p>
            <a:pPr>
              <a:spcAft>
                <a:spcPts val="600"/>
              </a:spcAft>
            </a:pPr>
            <a:r>
              <a:rPr lang="de-DE" sz="1200" b="1" dirty="0"/>
              <a:t>Grund: </a:t>
            </a:r>
            <a:r>
              <a:rPr lang="de-DE" sz="1200" dirty="0"/>
              <a:t>Überdurchschnittliches Einkommen</a:t>
            </a:r>
            <a:br>
              <a:rPr lang="de-DE" sz="1200" dirty="0"/>
            </a:br>
            <a:r>
              <a:rPr lang="de-DE" sz="1200" b="1" dirty="0"/>
              <a:t>Untersucht werden: </a:t>
            </a:r>
            <a:r>
              <a:rPr lang="de-DE" sz="1200" dirty="0"/>
              <a:t>bAV, Riester, Basisrente, </a:t>
            </a:r>
            <a:br>
              <a:rPr lang="de-DE" sz="1200" dirty="0"/>
            </a:br>
            <a:r>
              <a:rPr lang="de-DE" sz="1200" dirty="0"/>
              <a:t>private Rentenversicherung (3. Schicht)</a:t>
            </a:r>
            <a:endParaRPr lang="de-DE" sz="1200" dirty="0">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0" name="Grafik 29">
            <a:extLst>
              <a:ext uri="{FF2B5EF4-FFF2-40B4-BE49-F238E27FC236}">
                <a16:creationId xmlns:a16="http://schemas.microsoft.com/office/drawing/2014/main" id="{4C0AB0A6-050D-4D50-BA4C-90FE5C5EB9C8}"/>
              </a:ext>
            </a:extLst>
          </p:cNvPr>
          <p:cNvPicPr>
            <a:picLocks noChangeAspect="1"/>
          </p:cNvPicPr>
          <p:nvPr/>
        </p:nvPicPr>
        <p:blipFill>
          <a:blip r:embed="rId7"/>
          <a:stretch>
            <a:fillRect/>
          </a:stretch>
        </p:blipFill>
        <p:spPr>
          <a:xfrm>
            <a:off x="567375" y="5306752"/>
            <a:ext cx="1072086" cy="1062113"/>
          </a:xfrm>
          <a:prstGeom prst="rect">
            <a:avLst/>
          </a:prstGeom>
        </p:spPr>
      </p:pic>
      <p:sp>
        <p:nvSpPr>
          <p:cNvPr id="3" name="Ellipse 2">
            <a:extLst>
              <a:ext uri="{FF2B5EF4-FFF2-40B4-BE49-F238E27FC236}">
                <a16:creationId xmlns:a16="http://schemas.microsoft.com/office/drawing/2014/main" id="{39F8ED6D-C723-41B5-A235-4F760A1AA9A1}"/>
              </a:ext>
            </a:extLst>
          </p:cNvPr>
          <p:cNvSpPr/>
          <p:nvPr/>
        </p:nvSpPr>
        <p:spPr>
          <a:xfrm>
            <a:off x="7858807" y="700352"/>
            <a:ext cx="2784656" cy="2690471"/>
          </a:xfrm>
          <a:prstGeom prst="ellipse">
            <a:avLst/>
          </a:prstGeom>
          <a:solidFill>
            <a:srgbClr val="FF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dirty="0">
                <a:effectLst/>
                <a:ea typeface="Calibri" panose="020F0502020204030204" pitchFamily="34" charset="0"/>
                <a:cs typeface="Times New Roman" panose="02020603050405020304" pitchFamily="18" charset="0"/>
              </a:rPr>
              <a:t>Insgesamt wurden </a:t>
            </a:r>
            <a:br>
              <a:rPr lang="de-DE" sz="1600" dirty="0">
                <a:effectLst/>
                <a:ea typeface="Calibri" panose="020F0502020204030204" pitchFamily="34" charset="0"/>
                <a:cs typeface="Times New Roman" panose="02020603050405020304" pitchFamily="18" charset="0"/>
              </a:rPr>
            </a:br>
            <a:r>
              <a:rPr lang="de-DE" sz="1600" b="1" dirty="0">
                <a:effectLst/>
                <a:ea typeface="Calibri" panose="020F0502020204030204" pitchFamily="34" charset="0"/>
                <a:cs typeface="Times New Roman" panose="02020603050405020304" pitchFamily="18" charset="0"/>
              </a:rPr>
              <a:t>5 Musterkunden </a:t>
            </a:r>
            <a:r>
              <a:rPr lang="de-DE" sz="1600" dirty="0">
                <a:effectLst/>
                <a:ea typeface="Calibri" panose="020F0502020204030204" pitchFamily="34" charset="0"/>
                <a:cs typeface="Times New Roman" panose="02020603050405020304" pitchFamily="18" charset="0"/>
              </a:rPr>
              <a:t>identifiziert, die </a:t>
            </a:r>
            <a:r>
              <a:rPr lang="de-DE" sz="1600" b="1" dirty="0">
                <a:effectLst/>
                <a:ea typeface="Calibri" panose="020F0502020204030204" pitchFamily="34" charset="0"/>
                <a:cs typeface="Times New Roman" panose="02020603050405020304" pitchFamily="18" charset="0"/>
              </a:rPr>
              <a:t>unterschiedliche Sparer</a:t>
            </a:r>
            <a:r>
              <a:rPr lang="de-DE" sz="1600" dirty="0">
                <a:effectLst/>
                <a:ea typeface="Calibri" panose="020F0502020204030204" pitchFamily="34" charset="0"/>
                <a:cs typeface="Times New Roman" panose="02020603050405020304" pitchFamily="18" charset="0"/>
              </a:rPr>
              <a:t> </a:t>
            </a:r>
            <a:br>
              <a:rPr lang="de-DE" sz="1600" dirty="0">
                <a:effectLst/>
                <a:ea typeface="Calibri" panose="020F0502020204030204" pitchFamily="34" charset="0"/>
                <a:cs typeface="Times New Roman" panose="02020603050405020304" pitchFamily="18" charset="0"/>
              </a:rPr>
            </a:br>
            <a:r>
              <a:rPr lang="de-DE" sz="1600" dirty="0">
                <a:effectLst/>
                <a:ea typeface="Calibri" panose="020F0502020204030204" pitchFamily="34" charset="0"/>
                <a:cs typeface="Times New Roman" panose="02020603050405020304" pitchFamily="18" charset="0"/>
              </a:rPr>
              <a:t>in Deutschland repräsentieren.</a:t>
            </a:r>
          </a:p>
        </p:txBody>
      </p:sp>
      <p:sp>
        <p:nvSpPr>
          <p:cNvPr id="24" name="Ellipse 23">
            <a:extLst>
              <a:ext uri="{FF2B5EF4-FFF2-40B4-BE49-F238E27FC236}">
                <a16:creationId xmlns:a16="http://schemas.microsoft.com/office/drawing/2014/main" id="{001B628A-8753-40B9-9999-4A2FA5D562A9}"/>
              </a:ext>
            </a:extLst>
          </p:cNvPr>
          <p:cNvSpPr/>
          <p:nvPr/>
        </p:nvSpPr>
        <p:spPr>
          <a:xfrm>
            <a:off x="7858807" y="3568380"/>
            <a:ext cx="2784656" cy="2690471"/>
          </a:xfrm>
          <a:prstGeom prst="ellipse">
            <a:avLst/>
          </a:prstGeom>
          <a:solidFill>
            <a:srgbClr val="FF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dirty="0">
                <a:effectLst/>
                <a:ea typeface="Calibri" panose="020F0502020204030204" pitchFamily="34" charset="0"/>
                <a:cs typeface="Times New Roman" panose="02020603050405020304" pitchFamily="18" charset="0"/>
              </a:rPr>
              <a:t>Die Fälle wurden </a:t>
            </a:r>
            <a:br>
              <a:rPr lang="de-DE" sz="1600" dirty="0">
                <a:effectLst/>
                <a:ea typeface="Calibri" panose="020F0502020204030204" pitchFamily="34" charset="0"/>
                <a:cs typeface="Times New Roman" panose="02020603050405020304" pitchFamily="18" charset="0"/>
              </a:rPr>
            </a:br>
            <a:r>
              <a:rPr lang="de-DE" sz="1600" dirty="0">
                <a:effectLst/>
                <a:ea typeface="Calibri" panose="020F0502020204030204" pitchFamily="34" charset="0"/>
                <a:cs typeface="Times New Roman" panose="02020603050405020304" pitchFamily="18" charset="0"/>
              </a:rPr>
              <a:t>so gewählt, dass eine </a:t>
            </a:r>
            <a:r>
              <a:rPr lang="de-DE" sz="1600" b="1" dirty="0">
                <a:effectLst/>
                <a:ea typeface="Calibri" panose="020F0502020204030204" pitchFamily="34" charset="0"/>
                <a:cs typeface="Times New Roman" panose="02020603050405020304" pitchFamily="18" charset="0"/>
              </a:rPr>
              <a:t>möglichst breite Abdeckung der Gesell-</a:t>
            </a:r>
            <a:r>
              <a:rPr lang="de-DE" sz="1600" b="1" dirty="0" err="1">
                <a:effectLst/>
                <a:ea typeface="Calibri" panose="020F0502020204030204" pitchFamily="34" charset="0"/>
                <a:cs typeface="Times New Roman" panose="02020603050405020304" pitchFamily="18" charset="0"/>
              </a:rPr>
              <a:t>schaft</a:t>
            </a:r>
            <a:r>
              <a:rPr lang="de-DE" sz="1600" b="1" dirty="0">
                <a:effectLst/>
                <a:ea typeface="Calibri" panose="020F0502020204030204" pitchFamily="34" charset="0"/>
                <a:cs typeface="Times New Roman" panose="02020603050405020304" pitchFamily="18" charset="0"/>
              </a:rPr>
              <a:t> </a:t>
            </a:r>
            <a:r>
              <a:rPr lang="de-DE" sz="1600" dirty="0">
                <a:effectLst/>
                <a:ea typeface="Calibri" panose="020F0502020204030204" pitchFamily="34" charset="0"/>
                <a:cs typeface="Times New Roman" panose="02020603050405020304" pitchFamily="18" charset="0"/>
              </a:rPr>
              <a:t>gewährleistet ist und bieten so eine </a:t>
            </a:r>
            <a:r>
              <a:rPr lang="de-DE" sz="1600" b="1" dirty="0">
                <a:effectLst/>
                <a:ea typeface="Calibri" panose="020F0502020204030204" pitchFamily="34" charset="0"/>
                <a:cs typeface="Times New Roman" panose="02020603050405020304" pitchFamily="18" charset="0"/>
              </a:rPr>
              <a:t>erste Orientierung in der Altersvorsorge-</a:t>
            </a:r>
            <a:r>
              <a:rPr lang="de-DE" sz="1600" b="1" dirty="0" err="1">
                <a:effectLst/>
                <a:ea typeface="Calibri" panose="020F0502020204030204" pitchFamily="34" charset="0"/>
                <a:cs typeface="Times New Roman" panose="02020603050405020304" pitchFamily="18" charset="0"/>
              </a:rPr>
              <a:t>produktwelt</a:t>
            </a:r>
            <a:r>
              <a:rPr lang="de-DE" sz="1600" dirty="0">
                <a:effectLst/>
                <a:ea typeface="Calibri" panose="020F0502020204030204" pitchFamily="34" charset="0"/>
                <a:cs typeface="Times New Roman" panose="02020603050405020304" pitchFamily="18" charset="0"/>
              </a:rPr>
              <a:t>.</a:t>
            </a:r>
            <a:endParaRPr lang="de-DE" sz="1600" dirty="0"/>
          </a:p>
        </p:txBody>
      </p:sp>
      <p:sp>
        <p:nvSpPr>
          <p:cNvPr id="4" name="Rechteck 3">
            <a:extLst>
              <a:ext uri="{FF2B5EF4-FFF2-40B4-BE49-F238E27FC236}">
                <a16:creationId xmlns:a16="http://schemas.microsoft.com/office/drawing/2014/main" id="{714FC495-0181-4F21-9315-ACD307D3D653}"/>
              </a:ext>
            </a:extLst>
          </p:cNvPr>
          <p:cNvSpPr/>
          <p:nvPr/>
        </p:nvSpPr>
        <p:spPr>
          <a:xfrm>
            <a:off x="740908" y="4852441"/>
            <a:ext cx="83344" cy="991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solidFill>
                <a:schemeClr val="tx1"/>
              </a:solidFill>
            </a:endParaRPr>
          </a:p>
        </p:txBody>
      </p:sp>
      <p:sp>
        <p:nvSpPr>
          <p:cNvPr id="31" name="Textfeld 30">
            <a:extLst>
              <a:ext uri="{FF2B5EF4-FFF2-40B4-BE49-F238E27FC236}">
                <a16:creationId xmlns:a16="http://schemas.microsoft.com/office/drawing/2014/main" id="{7965793C-CB28-4EFC-A194-07B6F726E031}"/>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Teil B – Musterkunden</a:t>
            </a:r>
          </a:p>
        </p:txBody>
      </p:sp>
    </p:spTree>
    <p:extLst>
      <p:ext uri="{BB962C8B-B14F-4D97-AF65-F5344CB8AC3E}">
        <p14:creationId xmlns:p14="http://schemas.microsoft.com/office/powerpoint/2010/main" val="288921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4E01215C-F9FD-43A4-B8CC-41F16E4BDFF1}"/>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7</a:t>
            </a:fld>
            <a:endParaRPr lang="de-DE" sz="1000" dirty="0"/>
          </a:p>
        </p:txBody>
      </p:sp>
      <p:graphicFrame>
        <p:nvGraphicFramePr>
          <p:cNvPr id="6" name="Tabelle 5">
            <a:extLst>
              <a:ext uri="{FF2B5EF4-FFF2-40B4-BE49-F238E27FC236}">
                <a16:creationId xmlns:a16="http://schemas.microsoft.com/office/drawing/2014/main" id="{8C5E9A2F-6FF7-4F73-B00B-ACC29D5C7D3B}"/>
              </a:ext>
            </a:extLst>
          </p:cNvPr>
          <p:cNvGraphicFramePr>
            <a:graphicFrameLocks noGrp="1"/>
          </p:cNvGraphicFramePr>
          <p:nvPr>
            <p:extLst>
              <p:ext uri="{D42A27DB-BD31-4B8C-83A1-F6EECF244321}">
                <p14:modId xmlns:p14="http://schemas.microsoft.com/office/powerpoint/2010/main" val="394841671"/>
              </p:ext>
            </p:extLst>
          </p:nvPr>
        </p:nvGraphicFramePr>
        <p:xfrm>
          <a:off x="270986" y="886503"/>
          <a:ext cx="6195130" cy="5084994"/>
        </p:xfrm>
        <a:graphic>
          <a:graphicData uri="http://schemas.openxmlformats.org/drawingml/2006/table">
            <a:tbl>
              <a:tblPr firstCol="1">
                <a:tableStyleId>{6E25E649-3F16-4E02-A733-19D2CDBF48F0}</a:tableStyleId>
              </a:tblPr>
              <a:tblGrid>
                <a:gridCol w="1613798">
                  <a:extLst>
                    <a:ext uri="{9D8B030D-6E8A-4147-A177-3AD203B41FA5}">
                      <a16:colId xmlns:a16="http://schemas.microsoft.com/office/drawing/2014/main" val="1384115313"/>
                    </a:ext>
                  </a:extLst>
                </a:gridCol>
                <a:gridCol w="1595370">
                  <a:extLst>
                    <a:ext uri="{9D8B030D-6E8A-4147-A177-3AD203B41FA5}">
                      <a16:colId xmlns:a16="http://schemas.microsoft.com/office/drawing/2014/main" val="2765433317"/>
                    </a:ext>
                  </a:extLst>
                </a:gridCol>
                <a:gridCol w="2985962">
                  <a:extLst>
                    <a:ext uri="{9D8B030D-6E8A-4147-A177-3AD203B41FA5}">
                      <a16:colId xmlns:a16="http://schemas.microsoft.com/office/drawing/2014/main" val="3427858546"/>
                    </a:ext>
                  </a:extLst>
                </a:gridCol>
              </a:tblGrid>
              <a:tr h="188493">
                <a:tc rowSpan="2">
                  <a:txBody>
                    <a:bodyPr/>
                    <a:lstStyle/>
                    <a:p>
                      <a:pPr algn="l">
                        <a:lnSpc>
                          <a:spcPct val="100000"/>
                        </a:lnSpc>
                      </a:pPr>
                      <a:r>
                        <a:rPr lang="de-DE" sz="1200" b="1" dirty="0">
                          <a:solidFill>
                            <a:schemeClr val="tx2"/>
                          </a:solidFill>
                          <a:effectLst/>
                        </a:rPr>
                        <a:t>Renditeerwartung </a:t>
                      </a:r>
                      <a:br>
                        <a:rPr lang="de-DE" sz="1200" b="1" dirty="0">
                          <a:solidFill>
                            <a:schemeClr val="tx2"/>
                          </a:solidFill>
                          <a:effectLst/>
                        </a:rPr>
                      </a:br>
                      <a:r>
                        <a:rPr lang="de-DE" sz="1200" b="1" dirty="0">
                          <a:solidFill>
                            <a:schemeClr val="tx2"/>
                          </a:solidFill>
                          <a:effectLst/>
                        </a:rPr>
                        <a:t>(vor Kosten)</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2"/>
                    </a:solidFill>
                  </a:tcPr>
                </a:tc>
                <a:tc>
                  <a:txBody>
                    <a:bodyPr/>
                    <a:lstStyle/>
                    <a:p>
                      <a:pPr algn="l">
                        <a:lnSpc>
                          <a:spcPct val="100000"/>
                        </a:lnSpc>
                      </a:pPr>
                      <a:r>
                        <a:rPr lang="de-DE" sz="1200" dirty="0">
                          <a:solidFill>
                            <a:schemeClr val="tx2"/>
                          </a:solidFill>
                          <a:effectLst/>
                        </a:rPr>
                        <a:t>Riester und bAV:</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2"/>
                    </a:solidFill>
                  </a:tcPr>
                </a:tc>
                <a:tc>
                  <a:txBody>
                    <a:bodyPr/>
                    <a:lstStyle/>
                    <a:p>
                      <a:pPr algn="l">
                        <a:lnSpc>
                          <a:spcPct val="100000"/>
                        </a:lnSpc>
                      </a:pPr>
                      <a:r>
                        <a:rPr lang="de-DE" sz="1200" dirty="0">
                          <a:solidFill>
                            <a:schemeClr val="tx2"/>
                          </a:solidFill>
                          <a:effectLst/>
                        </a:rPr>
                        <a:t>3 % (mit Garantie)</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2"/>
                    </a:solidFill>
                  </a:tcPr>
                </a:tc>
                <a:extLst>
                  <a:ext uri="{0D108BD9-81ED-4DB2-BD59-A6C34878D82A}">
                    <a16:rowId xmlns:a16="http://schemas.microsoft.com/office/drawing/2014/main" val="3500638632"/>
                  </a:ext>
                </a:extLst>
              </a:tr>
              <a:tr h="334021">
                <a:tc vMerge="1">
                  <a:txBody>
                    <a:bodyPr/>
                    <a:lstStyle/>
                    <a:p>
                      <a:endParaRPr lang="de-DE"/>
                    </a:p>
                  </a:txBody>
                  <a:tcPr/>
                </a:tc>
                <a:tc>
                  <a:txBody>
                    <a:bodyPr/>
                    <a:lstStyle/>
                    <a:p>
                      <a:pPr algn="l">
                        <a:lnSpc>
                          <a:spcPct val="100000"/>
                        </a:lnSpc>
                      </a:pPr>
                      <a:r>
                        <a:rPr lang="de-DE" sz="1200" dirty="0">
                          <a:solidFill>
                            <a:schemeClr val="tx2"/>
                          </a:solidFill>
                          <a:effectLst/>
                        </a:rPr>
                        <a:t>Basis und privat:</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2"/>
                    </a:solidFill>
                  </a:tcPr>
                </a:tc>
                <a:tc>
                  <a:txBody>
                    <a:bodyPr/>
                    <a:lstStyle/>
                    <a:p>
                      <a:pPr algn="l">
                        <a:lnSpc>
                          <a:spcPct val="100000"/>
                        </a:lnSpc>
                      </a:pPr>
                      <a:r>
                        <a:rPr lang="de-DE" sz="1200" dirty="0">
                          <a:solidFill>
                            <a:schemeClr val="tx2"/>
                          </a:solidFill>
                          <a:effectLst/>
                        </a:rPr>
                        <a:t>6 % (ohne Garantie)</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2"/>
                    </a:solidFill>
                  </a:tcPr>
                </a:tc>
                <a:extLst>
                  <a:ext uri="{0D108BD9-81ED-4DB2-BD59-A6C34878D82A}">
                    <a16:rowId xmlns:a16="http://schemas.microsoft.com/office/drawing/2014/main" val="316307933"/>
                  </a:ext>
                </a:extLst>
              </a:tr>
              <a:tr h="172234">
                <a:tc rowSpan="3">
                  <a:txBody>
                    <a:bodyPr/>
                    <a:lstStyle/>
                    <a:p>
                      <a:pPr algn="l">
                        <a:lnSpc>
                          <a:spcPct val="100000"/>
                        </a:lnSpc>
                      </a:pPr>
                      <a:r>
                        <a:rPr lang="de-DE" sz="1200" b="1" dirty="0">
                          <a:solidFill>
                            <a:schemeClr val="tx2"/>
                          </a:solidFill>
                          <a:effectLst/>
                        </a:rPr>
                        <a:t>Kostenannahmen</a:t>
                      </a:r>
                      <a:br>
                        <a:rPr lang="de-DE" sz="1200" b="1" dirty="0">
                          <a:solidFill>
                            <a:schemeClr val="tx2"/>
                          </a:solidFill>
                          <a:effectLst/>
                        </a:rPr>
                      </a:br>
                      <a:r>
                        <a:rPr lang="de-DE" sz="1200" b="1" dirty="0">
                          <a:solidFill>
                            <a:schemeClr val="tx2"/>
                          </a:solidFill>
                          <a:effectLst/>
                        </a:rPr>
                        <a:t>(Effektivkosten)</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tc>
                  <a:txBody>
                    <a:bodyPr/>
                    <a:lstStyle/>
                    <a:p>
                      <a:pPr algn="l">
                        <a:lnSpc>
                          <a:spcPct val="100000"/>
                        </a:lnSpc>
                      </a:pPr>
                      <a:r>
                        <a:rPr lang="de-DE" sz="1200" dirty="0">
                          <a:solidFill>
                            <a:schemeClr val="tx2"/>
                          </a:solidFill>
                          <a:effectLst/>
                        </a:rPr>
                        <a:t>Standardszenario:</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tc>
                  <a:txBody>
                    <a:bodyPr/>
                    <a:lstStyle/>
                    <a:p>
                      <a:pPr algn="l">
                        <a:lnSpc>
                          <a:spcPct val="100000"/>
                        </a:lnSpc>
                      </a:pPr>
                      <a:r>
                        <a:rPr lang="de-DE" sz="1200" dirty="0">
                          <a:solidFill>
                            <a:schemeClr val="tx2"/>
                          </a:solidFill>
                          <a:effectLst/>
                        </a:rPr>
                        <a:t>1,5 %</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extLst>
                  <a:ext uri="{0D108BD9-81ED-4DB2-BD59-A6C34878D82A}">
                    <a16:rowId xmlns:a16="http://schemas.microsoft.com/office/drawing/2014/main" val="463702117"/>
                  </a:ext>
                </a:extLst>
              </a:tr>
              <a:tr h="172234">
                <a:tc vMerge="1">
                  <a:txBody>
                    <a:bodyPr/>
                    <a:lstStyle/>
                    <a:p>
                      <a:endParaRPr lang="de-DE"/>
                    </a:p>
                  </a:txBody>
                  <a:tcPr/>
                </a:tc>
                <a:tc>
                  <a:txBody>
                    <a:bodyPr/>
                    <a:lstStyle/>
                    <a:p>
                      <a:pPr algn="l">
                        <a:lnSpc>
                          <a:spcPct val="100000"/>
                        </a:lnSpc>
                      </a:pPr>
                      <a:r>
                        <a:rPr lang="de-DE" sz="1200" dirty="0">
                          <a:solidFill>
                            <a:schemeClr val="tx2"/>
                          </a:solidFill>
                          <a:effectLst/>
                        </a:rPr>
                        <a:t>Günstiges Szenario:</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tc>
                  <a:txBody>
                    <a:bodyPr/>
                    <a:lstStyle/>
                    <a:p>
                      <a:pPr algn="l">
                        <a:lnSpc>
                          <a:spcPct val="100000"/>
                        </a:lnSpc>
                      </a:pPr>
                      <a:r>
                        <a:rPr lang="de-DE" sz="1200" dirty="0">
                          <a:solidFill>
                            <a:schemeClr val="tx2"/>
                          </a:solidFill>
                          <a:effectLst/>
                        </a:rPr>
                        <a:t>0,8 %</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extLst>
                  <a:ext uri="{0D108BD9-81ED-4DB2-BD59-A6C34878D82A}">
                    <a16:rowId xmlns:a16="http://schemas.microsoft.com/office/drawing/2014/main" val="3128988363"/>
                  </a:ext>
                </a:extLst>
              </a:tr>
              <a:tr h="172234">
                <a:tc vMerge="1">
                  <a:txBody>
                    <a:bodyPr/>
                    <a:lstStyle/>
                    <a:p>
                      <a:endParaRPr lang="de-DE"/>
                    </a:p>
                  </a:txBody>
                  <a:tcPr/>
                </a:tc>
                <a:tc>
                  <a:txBody>
                    <a:bodyPr/>
                    <a:lstStyle/>
                    <a:p>
                      <a:pPr algn="l">
                        <a:lnSpc>
                          <a:spcPct val="100000"/>
                        </a:lnSpc>
                      </a:pPr>
                      <a:r>
                        <a:rPr lang="de-DE" sz="1200" dirty="0">
                          <a:solidFill>
                            <a:schemeClr val="tx2"/>
                          </a:solidFill>
                          <a:effectLst/>
                        </a:rPr>
                        <a:t>Teures Szenario:</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tc>
                  <a:txBody>
                    <a:bodyPr/>
                    <a:lstStyle/>
                    <a:p>
                      <a:pPr algn="l">
                        <a:lnSpc>
                          <a:spcPct val="100000"/>
                        </a:lnSpc>
                      </a:pPr>
                      <a:r>
                        <a:rPr lang="de-DE" sz="1200" dirty="0">
                          <a:solidFill>
                            <a:schemeClr val="tx2"/>
                          </a:solidFill>
                          <a:effectLst/>
                        </a:rPr>
                        <a:t>2,5 %</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extLst>
                  <a:ext uri="{0D108BD9-81ED-4DB2-BD59-A6C34878D82A}">
                    <a16:rowId xmlns:a16="http://schemas.microsoft.com/office/drawing/2014/main" val="3808566777"/>
                  </a:ext>
                </a:extLst>
              </a:tr>
              <a:tr h="268098">
                <a:tc>
                  <a:txBody>
                    <a:bodyPr/>
                    <a:lstStyle/>
                    <a:p>
                      <a:pPr algn="l">
                        <a:lnSpc>
                          <a:spcPct val="150000"/>
                        </a:lnSpc>
                      </a:pPr>
                      <a:r>
                        <a:rPr lang="de-DE" sz="1200" b="1" dirty="0">
                          <a:solidFill>
                            <a:schemeClr val="tx2"/>
                          </a:solidFill>
                          <a:effectLst/>
                        </a:rPr>
                        <a:t>Inflation</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solidFill>
                      <a:schemeClr val="bg2"/>
                    </a:solidFill>
                  </a:tcPr>
                </a:tc>
                <a:tc gridSpan="2">
                  <a:txBody>
                    <a:bodyPr/>
                    <a:lstStyle/>
                    <a:p>
                      <a:pPr algn="l">
                        <a:lnSpc>
                          <a:spcPct val="100000"/>
                        </a:lnSpc>
                      </a:pPr>
                      <a:r>
                        <a:rPr lang="de-DE" sz="1200" dirty="0">
                          <a:solidFill>
                            <a:schemeClr val="tx2"/>
                          </a:solidFill>
                          <a:effectLst/>
                        </a:rPr>
                        <a:t>Keine Berücksichtigung</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2"/>
                    </a:solidFill>
                  </a:tcPr>
                </a:tc>
                <a:tc hMerge="1">
                  <a:txBody>
                    <a:bodyPr/>
                    <a:lstStyle/>
                    <a:p>
                      <a:endParaRPr lang="de-DE"/>
                    </a:p>
                  </a:txBody>
                  <a:tcPr/>
                </a:tc>
                <a:extLst>
                  <a:ext uri="{0D108BD9-81ED-4DB2-BD59-A6C34878D82A}">
                    <a16:rowId xmlns:a16="http://schemas.microsoft.com/office/drawing/2014/main" val="3473323246"/>
                  </a:ext>
                </a:extLst>
              </a:tr>
              <a:tr h="344468">
                <a:tc>
                  <a:txBody>
                    <a:bodyPr/>
                    <a:lstStyle/>
                    <a:p>
                      <a:pPr algn="l">
                        <a:lnSpc>
                          <a:spcPct val="150000"/>
                        </a:lnSpc>
                      </a:pPr>
                      <a:r>
                        <a:rPr lang="de-DE" sz="1200" b="1" dirty="0">
                          <a:solidFill>
                            <a:schemeClr val="tx2"/>
                          </a:solidFill>
                          <a:effectLst/>
                        </a:rPr>
                        <a:t>Besteuerung</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solidFill>
                      <a:schemeClr val="bg1"/>
                    </a:solidFill>
                  </a:tcPr>
                </a:tc>
                <a:tc gridSpan="2">
                  <a:txBody>
                    <a:bodyPr/>
                    <a:lstStyle/>
                    <a:p>
                      <a:pPr algn="l">
                        <a:lnSpc>
                          <a:spcPct val="100000"/>
                        </a:lnSpc>
                      </a:pPr>
                      <a:r>
                        <a:rPr lang="de-DE" sz="1200" dirty="0">
                          <a:solidFill>
                            <a:schemeClr val="tx2"/>
                          </a:solidFill>
                          <a:effectLst/>
                        </a:rPr>
                        <a:t>Die heute gültigen Steuerregelungen werden auch für die in der Zukunft </a:t>
                      </a:r>
                      <a:br>
                        <a:rPr lang="de-DE" sz="1200" dirty="0">
                          <a:solidFill>
                            <a:schemeClr val="tx2"/>
                          </a:solidFill>
                          <a:effectLst/>
                        </a:rPr>
                      </a:br>
                      <a:r>
                        <a:rPr lang="de-DE" sz="1200" dirty="0">
                          <a:solidFill>
                            <a:schemeClr val="tx2"/>
                          </a:solidFill>
                          <a:effectLst/>
                        </a:rPr>
                        <a:t>liegenden Jahre angewandt.</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tc hMerge="1">
                  <a:txBody>
                    <a:bodyPr/>
                    <a:lstStyle/>
                    <a:p>
                      <a:endParaRPr lang="de-DE"/>
                    </a:p>
                  </a:txBody>
                  <a:tcPr/>
                </a:tc>
                <a:extLst>
                  <a:ext uri="{0D108BD9-81ED-4DB2-BD59-A6C34878D82A}">
                    <a16:rowId xmlns:a16="http://schemas.microsoft.com/office/drawing/2014/main" val="2299908310"/>
                  </a:ext>
                </a:extLst>
              </a:tr>
              <a:tr h="230543">
                <a:tc>
                  <a:txBody>
                    <a:bodyPr/>
                    <a:lstStyle/>
                    <a:p>
                      <a:pPr algn="l">
                        <a:lnSpc>
                          <a:spcPct val="150000"/>
                        </a:lnSpc>
                      </a:pPr>
                      <a:r>
                        <a:rPr lang="de-DE" sz="1200" b="1" dirty="0">
                          <a:solidFill>
                            <a:schemeClr val="tx2"/>
                          </a:solidFill>
                          <a:effectLst/>
                        </a:rPr>
                        <a:t>Kirchensteuer</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solidFill>
                      <a:schemeClr val="bg1">
                        <a:lumMod val="95000"/>
                      </a:schemeClr>
                    </a:solidFill>
                  </a:tcPr>
                </a:tc>
                <a:tc gridSpan="2">
                  <a:txBody>
                    <a:bodyPr/>
                    <a:lstStyle/>
                    <a:p>
                      <a:pPr algn="l">
                        <a:lnSpc>
                          <a:spcPct val="100000"/>
                        </a:lnSpc>
                      </a:pPr>
                      <a:r>
                        <a:rPr lang="de-DE" sz="1200" dirty="0">
                          <a:solidFill>
                            <a:schemeClr val="tx2"/>
                          </a:solidFill>
                          <a:effectLst/>
                        </a:rPr>
                        <a:t>Berücksichtigung (NRW)</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lumMod val="95000"/>
                      </a:schemeClr>
                    </a:solidFill>
                  </a:tcPr>
                </a:tc>
                <a:tc hMerge="1">
                  <a:txBody>
                    <a:bodyPr/>
                    <a:lstStyle/>
                    <a:p>
                      <a:endParaRPr lang="de-DE"/>
                    </a:p>
                  </a:txBody>
                  <a:tcPr/>
                </a:tc>
                <a:extLst>
                  <a:ext uri="{0D108BD9-81ED-4DB2-BD59-A6C34878D82A}">
                    <a16:rowId xmlns:a16="http://schemas.microsoft.com/office/drawing/2014/main" val="4243683402"/>
                  </a:ext>
                </a:extLst>
              </a:tr>
              <a:tr h="344468">
                <a:tc>
                  <a:txBody>
                    <a:bodyPr/>
                    <a:lstStyle/>
                    <a:p>
                      <a:pPr algn="l">
                        <a:lnSpc>
                          <a:spcPct val="150000"/>
                        </a:lnSpc>
                      </a:pPr>
                      <a:r>
                        <a:rPr lang="de-DE" sz="1200" b="1" dirty="0">
                          <a:solidFill>
                            <a:schemeClr val="tx2"/>
                          </a:solidFill>
                          <a:effectLst/>
                        </a:rPr>
                        <a:t>Sozialabgaben</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solidFill>
                      <a:schemeClr val="bg1"/>
                    </a:solidFill>
                  </a:tcPr>
                </a:tc>
                <a:tc gridSpan="2">
                  <a:txBody>
                    <a:bodyPr/>
                    <a:lstStyle/>
                    <a:p>
                      <a:pPr algn="l">
                        <a:lnSpc>
                          <a:spcPct val="100000"/>
                        </a:lnSpc>
                      </a:pPr>
                      <a:r>
                        <a:rPr lang="de-DE" sz="1200" dirty="0">
                          <a:solidFill>
                            <a:schemeClr val="tx2"/>
                          </a:solidFill>
                          <a:effectLst/>
                        </a:rPr>
                        <a:t>Die heute gültigen Sätze für die Sozialversicherung werden auch für </a:t>
                      </a:r>
                      <a:br>
                        <a:rPr lang="de-DE" sz="1200" dirty="0">
                          <a:solidFill>
                            <a:schemeClr val="tx2"/>
                          </a:solidFill>
                          <a:effectLst/>
                        </a:rPr>
                      </a:br>
                      <a:r>
                        <a:rPr lang="de-DE" sz="1200" dirty="0">
                          <a:solidFill>
                            <a:schemeClr val="tx2"/>
                          </a:solidFill>
                          <a:effectLst/>
                        </a:rPr>
                        <a:t>die in der Zukunft liegenden Jahre angewandt.</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tc hMerge="1">
                  <a:txBody>
                    <a:bodyPr/>
                    <a:lstStyle/>
                    <a:p>
                      <a:endParaRPr lang="de-DE"/>
                    </a:p>
                  </a:txBody>
                  <a:tcPr/>
                </a:tc>
                <a:extLst>
                  <a:ext uri="{0D108BD9-81ED-4DB2-BD59-A6C34878D82A}">
                    <a16:rowId xmlns:a16="http://schemas.microsoft.com/office/drawing/2014/main" val="424012575"/>
                  </a:ext>
                </a:extLst>
              </a:tr>
              <a:tr h="798929">
                <a:tc>
                  <a:txBody>
                    <a:bodyPr/>
                    <a:lstStyle/>
                    <a:p>
                      <a:pPr algn="l">
                        <a:lnSpc>
                          <a:spcPct val="150000"/>
                        </a:lnSpc>
                      </a:pPr>
                      <a:r>
                        <a:rPr lang="de-DE" sz="1200" b="1" dirty="0">
                          <a:solidFill>
                            <a:schemeClr val="tx2"/>
                          </a:solidFill>
                          <a:effectLst/>
                        </a:rPr>
                        <a:t>Produkte</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lumMod val="95000"/>
                      </a:schemeClr>
                    </a:solidFill>
                  </a:tcPr>
                </a:tc>
                <a:tc gridSpan="2">
                  <a:txBody>
                    <a:bodyPr/>
                    <a:lstStyle/>
                    <a:p>
                      <a:pPr algn="l">
                        <a:lnSpc>
                          <a:spcPct val="100000"/>
                        </a:lnSpc>
                      </a:pPr>
                      <a:r>
                        <a:rPr lang="de-DE" sz="1200" i="0" dirty="0">
                          <a:solidFill>
                            <a:schemeClr val="tx2"/>
                          </a:solidFill>
                          <a:effectLst/>
                        </a:rPr>
                        <a:t>Für Riester und die bAV werden Produkte mit </a:t>
                      </a:r>
                      <a:r>
                        <a:rPr lang="de-DE" sz="1200" b="1" i="0" dirty="0">
                          <a:solidFill>
                            <a:schemeClr val="tx2"/>
                          </a:solidFill>
                          <a:effectLst/>
                        </a:rPr>
                        <a:t>Beitragsgarantie</a:t>
                      </a:r>
                      <a:r>
                        <a:rPr lang="de-DE" sz="1200" i="0" dirty="0">
                          <a:solidFill>
                            <a:schemeClr val="tx2"/>
                          </a:solidFill>
                          <a:effectLst/>
                        </a:rPr>
                        <a:t> betrachtet; in der bAV ausschließlich die </a:t>
                      </a:r>
                      <a:r>
                        <a:rPr lang="de-DE" sz="1200" b="1" i="0" dirty="0">
                          <a:solidFill>
                            <a:schemeClr val="tx2"/>
                          </a:solidFill>
                          <a:effectLst/>
                        </a:rPr>
                        <a:t>Direktversicherung</a:t>
                      </a:r>
                      <a:r>
                        <a:rPr lang="de-DE" sz="1200" i="0" dirty="0">
                          <a:solidFill>
                            <a:schemeClr val="tx2"/>
                          </a:solidFill>
                          <a:effectLst/>
                        </a:rPr>
                        <a:t>. Für die Basisrente und die private Altersvorsorge (3. Schicht) werden </a:t>
                      </a:r>
                      <a:r>
                        <a:rPr lang="de-DE" sz="1200" b="1" i="0" dirty="0">
                          <a:solidFill>
                            <a:schemeClr val="tx2"/>
                          </a:solidFill>
                          <a:effectLst/>
                        </a:rPr>
                        <a:t>fondsgebundene Produkte ohne Beitragsgarantie </a:t>
                      </a:r>
                      <a:r>
                        <a:rPr lang="de-DE" sz="1200" i="0" dirty="0">
                          <a:solidFill>
                            <a:schemeClr val="tx2"/>
                          </a:solidFill>
                          <a:effectLst/>
                        </a:rPr>
                        <a:t>herangezogen</a:t>
                      </a:r>
                      <a:endParaRPr lang="de-DE" sz="1200" i="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lumMod val="95000"/>
                      </a:schemeClr>
                    </a:solidFill>
                  </a:tcPr>
                </a:tc>
                <a:tc hMerge="1">
                  <a:txBody>
                    <a:bodyPr/>
                    <a:lstStyle/>
                    <a:p>
                      <a:endParaRPr lang="de-DE"/>
                    </a:p>
                  </a:txBody>
                  <a:tcPr/>
                </a:tc>
                <a:extLst>
                  <a:ext uri="{0D108BD9-81ED-4DB2-BD59-A6C34878D82A}">
                    <a16:rowId xmlns:a16="http://schemas.microsoft.com/office/drawing/2014/main" val="1947116695"/>
                  </a:ext>
                </a:extLst>
              </a:tr>
              <a:tr h="230543">
                <a:tc>
                  <a:txBody>
                    <a:bodyPr/>
                    <a:lstStyle/>
                    <a:p>
                      <a:pPr algn="l">
                        <a:lnSpc>
                          <a:spcPct val="150000"/>
                        </a:lnSpc>
                      </a:pPr>
                      <a:r>
                        <a:rPr lang="de-DE" sz="1200" b="1" dirty="0">
                          <a:solidFill>
                            <a:schemeClr val="tx2"/>
                          </a:solidFill>
                          <a:effectLst/>
                        </a:rPr>
                        <a:t>Alter der Kunden</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tc gridSpan="2">
                  <a:txBody>
                    <a:bodyPr/>
                    <a:lstStyle/>
                    <a:p>
                      <a:pPr algn="l">
                        <a:lnSpc>
                          <a:spcPct val="100000"/>
                        </a:lnSpc>
                      </a:pPr>
                      <a:r>
                        <a:rPr lang="de-DE" sz="1200" dirty="0">
                          <a:solidFill>
                            <a:schemeClr val="tx2"/>
                          </a:solidFill>
                          <a:effectLst/>
                        </a:rPr>
                        <a:t>30 Jahre</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tc hMerge="1">
                  <a:txBody>
                    <a:bodyPr/>
                    <a:lstStyle/>
                    <a:p>
                      <a:endParaRPr lang="de-DE"/>
                    </a:p>
                  </a:txBody>
                  <a:tcPr/>
                </a:tc>
                <a:extLst>
                  <a:ext uri="{0D108BD9-81ED-4DB2-BD59-A6C34878D82A}">
                    <a16:rowId xmlns:a16="http://schemas.microsoft.com/office/drawing/2014/main" val="719115591"/>
                  </a:ext>
                </a:extLst>
              </a:tr>
              <a:tr h="230543">
                <a:tc>
                  <a:txBody>
                    <a:bodyPr/>
                    <a:lstStyle/>
                    <a:p>
                      <a:pPr algn="l">
                        <a:lnSpc>
                          <a:spcPct val="150000"/>
                        </a:lnSpc>
                      </a:pPr>
                      <a:r>
                        <a:rPr lang="de-DE" sz="1200" b="1" dirty="0">
                          <a:solidFill>
                            <a:schemeClr val="tx2"/>
                          </a:solidFill>
                          <a:effectLst/>
                        </a:rPr>
                        <a:t>Renteneintrittsalter</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lumMod val="95000"/>
                      </a:schemeClr>
                    </a:solidFill>
                  </a:tcPr>
                </a:tc>
                <a:tc gridSpan="2">
                  <a:txBody>
                    <a:bodyPr/>
                    <a:lstStyle/>
                    <a:p>
                      <a:pPr algn="l">
                        <a:lnSpc>
                          <a:spcPct val="100000"/>
                        </a:lnSpc>
                      </a:pPr>
                      <a:r>
                        <a:rPr lang="de-DE" sz="1200" dirty="0">
                          <a:solidFill>
                            <a:schemeClr val="tx2"/>
                          </a:solidFill>
                          <a:effectLst/>
                        </a:rPr>
                        <a:t>67 Jahre</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lumMod val="95000"/>
                      </a:schemeClr>
                    </a:solidFill>
                  </a:tcPr>
                </a:tc>
                <a:tc hMerge="1">
                  <a:txBody>
                    <a:bodyPr/>
                    <a:lstStyle/>
                    <a:p>
                      <a:endParaRPr lang="de-DE"/>
                    </a:p>
                  </a:txBody>
                  <a:tcPr/>
                </a:tc>
                <a:extLst>
                  <a:ext uri="{0D108BD9-81ED-4DB2-BD59-A6C34878D82A}">
                    <a16:rowId xmlns:a16="http://schemas.microsoft.com/office/drawing/2014/main" val="322581025"/>
                  </a:ext>
                </a:extLst>
              </a:tr>
              <a:tr h="230543">
                <a:tc>
                  <a:txBody>
                    <a:bodyPr/>
                    <a:lstStyle/>
                    <a:p>
                      <a:pPr algn="l">
                        <a:lnSpc>
                          <a:spcPct val="150000"/>
                        </a:lnSpc>
                      </a:pPr>
                      <a:r>
                        <a:rPr lang="de-DE" sz="1200" b="1" dirty="0">
                          <a:solidFill>
                            <a:schemeClr val="tx2"/>
                          </a:solidFill>
                          <a:effectLst/>
                        </a:rPr>
                        <a:t>Einzahlungszeitraum</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tc gridSpan="2">
                  <a:txBody>
                    <a:bodyPr/>
                    <a:lstStyle/>
                    <a:p>
                      <a:pPr algn="l">
                        <a:lnSpc>
                          <a:spcPct val="100000"/>
                        </a:lnSpc>
                      </a:pPr>
                      <a:r>
                        <a:rPr lang="de-DE" sz="1200" dirty="0">
                          <a:solidFill>
                            <a:schemeClr val="tx2"/>
                          </a:solidFill>
                          <a:effectLst/>
                        </a:rPr>
                        <a:t>37 Jahre</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tc hMerge="1">
                  <a:txBody>
                    <a:bodyPr/>
                    <a:lstStyle/>
                    <a:p>
                      <a:endParaRPr lang="de-DE"/>
                    </a:p>
                  </a:txBody>
                  <a:tcPr/>
                </a:tc>
                <a:extLst>
                  <a:ext uri="{0D108BD9-81ED-4DB2-BD59-A6C34878D82A}">
                    <a16:rowId xmlns:a16="http://schemas.microsoft.com/office/drawing/2014/main" val="4089217618"/>
                  </a:ext>
                </a:extLst>
              </a:tr>
              <a:tr h="230543">
                <a:tc>
                  <a:txBody>
                    <a:bodyPr/>
                    <a:lstStyle/>
                    <a:p>
                      <a:pPr algn="l">
                        <a:lnSpc>
                          <a:spcPct val="150000"/>
                        </a:lnSpc>
                      </a:pPr>
                      <a:r>
                        <a:rPr lang="de-DE" sz="1200" b="1" dirty="0">
                          <a:solidFill>
                            <a:schemeClr val="tx2"/>
                          </a:solidFill>
                          <a:effectLst/>
                        </a:rPr>
                        <a:t>Beitrag</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lumMod val="95000"/>
                      </a:schemeClr>
                    </a:solidFill>
                  </a:tcPr>
                </a:tc>
                <a:tc gridSpan="2">
                  <a:txBody>
                    <a:bodyPr/>
                    <a:lstStyle/>
                    <a:p>
                      <a:pPr algn="l">
                        <a:lnSpc>
                          <a:spcPct val="100000"/>
                        </a:lnSpc>
                      </a:pPr>
                      <a:r>
                        <a:rPr lang="de-DE" sz="1200" dirty="0">
                          <a:solidFill>
                            <a:schemeClr val="tx2"/>
                          </a:solidFill>
                          <a:effectLst/>
                        </a:rPr>
                        <a:t>Konstante Beitragshöhe</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lumMod val="95000"/>
                      </a:schemeClr>
                    </a:solidFill>
                  </a:tcPr>
                </a:tc>
                <a:tc hMerge="1">
                  <a:txBody>
                    <a:bodyPr/>
                    <a:lstStyle/>
                    <a:p>
                      <a:endParaRPr lang="de-DE"/>
                    </a:p>
                  </a:txBody>
                  <a:tcPr/>
                </a:tc>
                <a:extLst>
                  <a:ext uri="{0D108BD9-81ED-4DB2-BD59-A6C34878D82A}">
                    <a16:rowId xmlns:a16="http://schemas.microsoft.com/office/drawing/2014/main" val="1867825104"/>
                  </a:ext>
                </a:extLst>
              </a:tr>
              <a:tr h="230543">
                <a:tc>
                  <a:txBody>
                    <a:bodyPr/>
                    <a:lstStyle/>
                    <a:p>
                      <a:pPr algn="l">
                        <a:lnSpc>
                          <a:spcPct val="150000"/>
                        </a:lnSpc>
                      </a:pPr>
                      <a:r>
                        <a:rPr lang="de-DE" sz="1200" b="1" dirty="0">
                          <a:solidFill>
                            <a:schemeClr val="tx2"/>
                          </a:solidFill>
                          <a:effectLst/>
                        </a:rPr>
                        <a:t>Rentenfaktor</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tc gridSpan="2">
                  <a:txBody>
                    <a:bodyPr/>
                    <a:lstStyle/>
                    <a:p>
                      <a:pPr algn="l">
                        <a:lnSpc>
                          <a:spcPct val="100000"/>
                        </a:lnSpc>
                      </a:pPr>
                      <a:r>
                        <a:rPr lang="de-DE" sz="1200" dirty="0">
                          <a:solidFill>
                            <a:schemeClr val="tx2"/>
                          </a:solidFill>
                          <a:effectLst/>
                        </a:rPr>
                        <a:t>29 € pro 10.000 € Kapital für alle Produkte</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tc hMerge="1">
                  <a:txBody>
                    <a:bodyPr/>
                    <a:lstStyle/>
                    <a:p>
                      <a:endParaRPr lang="de-DE"/>
                    </a:p>
                  </a:txBody>
                  <a:tcPr/>
                </a:tc>
                <a:extLst>
                  <a:ext uri="{0D108BD9-81ED-4DB2-BD59-A6C34878D82A}">
                    <a16:rowId xmlns:a16="http://schemas.microsoft.com/office/drawing/2014/main" val="1398674672"/>
                  </a:ext>
                </a:extLst>
              </a:tr>
              <a:tr h="410633">
                <a:tc>
                  <a:txBody>
                    <a:bodyPr/>
                    <a:lstStyle/>
                    <a:p>
                      <a:pPr algn="l">
                        <a:lnSpc>
                          <a:spcPct val="150000"/>
                        </a:lnSpc>
                      </a:pPr>
                      <a:r>
                        <a:rPr lang="de-DE" sz="1200" b="1" dirty="0">
                          <a:solidFill>
                            <a:schemeClr val="tx2"/>
                          </a:solidFill>
                          <a:effectLst/>
                        </a:rPr>
                        <a:t>Verzinsung</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lumMod val="95000"/>
                      </a:schemeClr>
                    </a:solidFill>
                  </a:tcPr>
                </a:tc>
                <a:tc gridSpan="2">
                  <a:txBody>
                    <a:bodyPr/>
                    <a:lstStyle/>
                    <a:p>
                      <a:pPr algn="l">
                        <a:lnSpc>
                          <a:spcPct val="100000"/>
                        </a:lnSpc>
                      </a:pPr>
                      <a:r>
                        <a:rPr lang="de-DE" sz="1200" dirty="0">
                          <a:solidFill>
                            <a:schemeClr val="tx2"/>
                          </a:solidFill>
                          <a:effectLst/>
                        </a:rPr>
                        <a:t>Jährlich</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lumMod val="95000"/>
                      </a:schemeClr>
                    </a:solidFill>
                  </a:tcPr>
                </a:tc>
                <a:tc hMerge="1">
                  <a:txBody>
                    <a:bodyPr/>
                    <a:lstStyle/>
                    <a:p>
                      <a:endParaRPr lang="de-DE"/>
                    </a:p>
                  </a:txBody>
                  <a:tcPr/>
                </a:tc>
                <a:extLst>
                  <a:ext uri="{0D108BD9-81ED-4DB2-BD59-A6C34878D82A}">
                    <a16:rowId xmlns:a16="http://schemas.microsoft.com/office/drawing/2014/main" val="1738267805"/>
                  </a:ext>
                </a:extLst>
              </a:tr>
              <a:tr h="335902">
                <a:tc>
                  <a:txBody>
                    <a:bodyPr/>
                    <a:lstStyle/>
                    <a:p>
                      <a:pPr algn="l">
                        <a:lnSpc>
                          <a:spcPct val="150000"/>
                        </a:lnSpc>
                      </a:pPr>
                      <a:r>
                        <a:rPr lang="de-DE" sz="1200" b="1" dirty="0">
                          <a:solidFill>
                            <a:schemeClr val="tx2"/>
                          </a:solidFill>
                          <a:effectLst/>
                        </a:rPr>
                        <a:t>Vergleich der Renten</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tc gridSpan="2">
                  <a:txBody>
                    <a:bodyPr/>
                    <a:lstStyle/>
                    <a:p>
                      <a:pPr algn="l">
                        <a:lnSpc>
                          <a:spcPct val="100000"/>
                        </a:lnSpc>
                      </a:pPr>
                      <a:r>
                        <a:rPr lang="de-DE" sz="1200" dirty="0">
                          <a:solidFill>
                            <a:schemeClr val="tx2"/>
                          </a:solidFill>
                          <a:effectLst/>
                        </a:rPr>
                        <a:t>Nettobetrachtung (nach Steuern und Sozialabgaben)</a:t>
                      </a:r>
                      <a:endParaRPr lang="de-DE" sz="12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a:txBody>
                  <a:tcPr marL="62463" marR="62463" marT="0" marB="0" anchor="ctr">
                    <a:solidFill>
                      <a:schemeClr val="bg1"/>
                    </a:solidFill>
                  </a:tcPr>
                </a:tc>
                <a:tc hMerge="1">
                  <a:txBody>
                    <a:bodyPr/>
                    <a:lstStyle/>
                    <a:p>
                      <a:endParaRPr lang="de-DE"/>
                    </a:p>
                  </a:txBody>
                  <a:tcPr/>
                </a:tc>
                <a:extLst>
                  <a:ext uri="{0D108BD9-81ED-4DB2-BD59-A6C34878D82A}">
                    <a16:rowId xmlns:a16="http://schemas.microsoft.com/office/drawing/2014/main" val="2834659752"/>
                  </a:ext>
                </a:extLst>
              </a:tr>
            </a:tbl>
          </a:graphicData>
        </a:graphic>
      </p:graphicFrame>
      <p:sp>
        <p:nvSpPr>
          <p:cNvPr id="7" name="Textfeld 6">
            <a:extLst>
              <a:ext uri="{FF2B5EF4-FFF2-40B4-BE49-F238E27FC236}">
                <a16:creationId xmlns:a16="http://schemas.microsoft.com/office/drawing/2014/main" id="{CD02CA89-84B7-45E5-9B3B-B572476788FD}"/>
              </a:ext>
            </a:extLst>
          </p:cNvPr>
          <p:cNvSpPr txBox="1"/>
          <p:nvPr/>
        </p:nvSpPr>
        <p:spPr>
          <a:xfrm>
            <a:off x="6672427" y="752939"/>
            <a:ext cx="5319547" cy="3016210"/>
          </a:xfrm>
          <a:prstGeom prst="rect">
            <a:avLst/>
          </a:prstGeom>
          <a:noFill/>
        </p:spPr>
        <p:txBody>
          <a:bodyPr wrap="square">
            <a:spAutoFit/>
          </a:bodyPr>
          <a:lstStyle/>
          <a:p>
            <a:pPr algn="l">
              <a:spcAft>
                <a:spcPts val="900"/>
              </a:spcAft>
              <a:buClr>
                <a:schemeClr val="accent1">
                  <a:lumMod val="50000"/>
                </a:schemeClr>
              </a:buClr>
            </a:pPr>
            <a:r>
              <a:rPr lang="de-DE" b="1" dirty="0">
                <a:effectLst/>
              </a:rPr>
              <a:t>Weitere Anmerkungen zu den Annahmen</a:t>
            </a:r>
            <a:endParaRPr lang="de-DE" sz="1600" b="1" dirty="0"/>
          </a:p>
          <a:p>
            <a:pPr marL="271463" indent="-271463" algn="l">
              <a:spcAft>
                <a:spcPts val="900"/>
              </a:spcAft>
              <a:buClr>
                <a:schemeClr val="accent1">
                  <a:lumMod val="50000"/>
                </a:schemeClr>
              </a:buClr>
              <a:buFont typeface="Wingdings" panose="05000000000000000000" pitchFamily="2" charset="2"/>
              <a:buChar char="n"/>
            </a:pPr>
            <a:r>
              <a:rPr lang="de-DE" sz="1300" b="1" dirty="0">
                <a:effectLst/>
              </a:rPr>
              <a:t>Untersuchung rein fondsgebundener Rentenversicherungen:</a:t>
            </a:r>
            <a:br>
              <a:rPr lang="de-DE" sz="1300" b="1" dirty="0">
                <a:effectLst/>
              </a:rPr>
            </a:br>
            <a:r>
              <a:rPr lang="de-DE" sz="1200" dirty="0"/>
              <a:t>Die </a:t>
            </a:r>
            <a:r>
              <a:rPr lang="de-DE" sz="1200" i="1" dirty="0"/>
              <a:t>klassische Rentenversicherung </a:t>
            </a:r>
            <a:r>
              <a:rPr lang="de-DE" sz="1200" dirty="0"/>
              <a:t>ist aufgrund des niedrigen Garantiezinses (0,9 % bzw. bald 0,25 %) keine sinnvolle Lösung für Sparer– daher keine Berücksichtigung in der Studie</a:t>
            </a:r>
          </a:p>
          <a:p>
            <a:pPr marL="271463" indent="-271463" algn="l">
              <a:spcAft>
                <a:spcPts val="600"/>
              </a:spcAft>
              <a:buClr>
                <a:schemeClr val="accent1">
                  <a:lumMod val="50000"/>
                </a:schemeClr>
              </a:buClr>
              <a:buFont typeface="Wingdings" panose="05000000000000000000" pitchFamily="2" charset="2"/>
              <a:buChar char="n"/>
            </a:pPr>
            <a:r>
              <a:rPr lang="de-DE" sz="1300" b="1" dirty="0">
                <a:effectLst/>
              </a:rPr>
              <a:t>Berücksichtigung der verpflichtenden Beitragsgarantien in der Renditeerwartung (bAV, Riester) </a:t>
            </a:r>
          </a:p>
          <a:p>
            <a:pPr marL="542925" lvl="1" indent="-357188">
              <a:spcAft>
                <a:spcPts val="600"/>
              </a:spcAft>
              <a:buClr>
                <a:schemeClr val="accent1">
                  <a:lumMod val="50000"/>
                </a:schemeClr>
              </a:buClr>
              <a:buFont typeface="Symbol" panose="05050102010706020507" pitchFamily="18" charset="2"/>
              <a:buChar char="-"/>
            </a:pPr>
            <a:r>
              <a:rPr lang="de-DE" sz="1200" dirty="0"/>
              <a:t>auf Basis einer exemplarischen Asset </a:t>
            </a:r>
            <a:r>
              <a:rPr lang="de-DE" sz="1200" dirty="0" err="1"/>
              <a:t>Allocation</a:t>
            </a:r>
            <a:r>
              <a:rPr lang="de-DE" sz="1200" dirty="0"/>
              <a:t> der Produkte wurde eine Renditeerwartung von </a:t>
            </a:r>
            <a:r>
              <a:rPr lang="de-DE" sz="1200" b="1" dirty="0"/>
              <a:t>3 % vor Kosten </a:t>
            </a:r>
            <a:r>
              <a:rPr lang="de-DE" sz="1200" dirty="0"/>
              <a:t>bei Garantieprodukten (bAV, Riester) unterstellt</a:t>
            </a:r>
          </a:p>
          <a:p>
            <a:pPr marL="542925" lvl="1" indent="-357188">
              <a:spcAft>
                <a:spcPts val="600"/>
              </a:spcAft>
              <a:buClr>
                <a:schemeClr val="accent1">
                  <a:lumMod val="50000"/>
                </a:schemeClr>
              </a:buClr>
              <a:buFont typeface="Symbol" panose="05050102010706020507" pitchFamily="18" charset="2"/>
              <a:buChar char="-"/>
            </a:pPr>
            <a:r>
              <a:rPr lang="de-DE" sz="1200" dirty="0"/>
              <a:t>für die private Rentenversicherung der 3. Schicht und die Basisrente wurden reine Aktien(</a:t>
            </a:r>
            <a:r>
              <a:rPr lang="de-DE" sz="1200" dirty="0" err="1"/>
              <a:t>fonds</a:t>
            </a:r>
            <a:r>
              <a:rPr lang="de-DE" sz="1200" dirty="0"/>
              <a:t>)anlagen mit einer Renditeerwartung </a:t>
            </a:r>
            <a:br>
              <a:rPr lang="de-DE" sz="1200" dirty="0"/>
            </a:br>
            <a:r>
              <a:rPr lang="de-DE" sz="1200" b="1" dirty="0"/>
              <a:t>von 6 % vor Kosten </a:t>
            </a:r>
            <a:r>
              <a:rPr lang="de-DE" sz="1200" dirty="0"/>
              <a:t>unterstellt</a:t>
            </a:r>
          </a:p>
        </p:txBody>
      </p:sp>
      <p:graphicFrame>
        <p:nvGraphicFramePr>
          <p:cNvPr id="9" name="Diagramm 8">
            <a:extLst>
              <a:ext uri="{FF2B5EF4-FFF2-40B4-BE49-F238E27FC236}">
                <a16:creationId xmlns:a16="http://schemas.microsoft.com/office/drawing/2014/main" id="{EF3507DA-4CF8-46F4-902F-E2067E33C82B}"/>
              </a:ext>
            </a:extLst>
          </p:cNvPr>
          <p:cNvGraphicFramePr/>
          <p:nvPr>
            <p:extLst>
              <p:ext uri="{D42A27DB-BD31-4B8C-83A1-F6EECF244321}">
                <p14:modId xmlns:p14="http://schemas.microsoft.com/office/powerpoint/2010/main" val="1289921400"/>
              </p:ext>
            </p:extLst>
          </p:nvPr>
        </p:nvGraphicFramePr>
        <p:xfrm>
          <a:off x="6672427" y="3719102"/>
          <a:ext cx="5248587" cy="2653123"/>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1">
            <a:extLst>
              <a:ext uri="{FF2B5EF4-FFF2-40B4-BE49-F238E27FC236}">
                <a16:creationId xmlns:a16="http://schemas.microsoft.com/office/drawing/2014/main" id="{14C22D2C-109E-4BB3-8C9C-63F126425C3C}"/>
              </a:ext>
            </a:extLst>
          </p:cNvPr>
          <p:cNvSpPr txBox="1">
            <a:spLocks/>
          </p:cNvSpPr>
          <p:nvPr/>
        </p:nvSpPr>
        <p:spPr>
          <a:xfrm>
            <a:off x="11288077" y="6089650"/>
            <a:ext cx="770573"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1000" dirty="0"/>
              <a:t>Quelle: BVI</a:t>
            </a:r>
          </a:p>
        </p:txBody>
      </p:sp>
      <p:sp>
        <p:nvSpPr>
          <p:cNvPr id="8" name="Textfeld 7">
            <a:extLst>
              <a:ext uri="{FF2B5EF4-FFF2-40B4-BE49-F238E27FC236}">
                <a16:creationId xmlns:a16="http://schemas.microsoft.com/office/drawing/2014/main" id="{F67426B5-267B-4F24-86FA-6A5E7D8EA42B}"/>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Teil B – Annahmen für die Berechnungen</a:t>
            </a:r>
          </a:p>
        </p:txBody>
      </p:sp>
    </p:spTree>
    <p:extLst>
      <p:ext uri="{BB962C8B-B14F-4D97-AF65-F5344CB8AC3E}">
        <p14:creationId xmlns:p14="http://schemas.microsoft.com/office/powerpoint/2010/main" val="288643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682055B-CBDA-492B-9669-632BCE9CD7FE}"/>
              </a:ext>
            </a:extLst>
          </p:cNvPr>
          <p:cNvSpPr/>
          <p:nvPr/>
        </p:nvSpPr>
        <p:spPr>
          <a:xfrm>
            <a:off x="3319463" y="1743270"/>
            <a:ext cx="5553075" cy="8667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bAV vs. pAV</a:t>
            </a:r>
          </a:p>
        </p:txBody>
      </p:sp>
      <p:sp>
        <p:nvSpPr>
          <p:cNvPr id="3" name="Rechteck 2">
            <a:extLst>
              <a:ext uri="{FF2B5EF4-FFF2-40B4-BE49-F238E27FC236}">
                <a16:creationId xmlns:a16="http://schemas.microsoft.com/office/drawing/2014/main" id="{0E4DFB3A-9571-4B93-B854-CFF9427B9420}"/>
              </a:ext>
            </a:extLst>
          </p:cNvPr>
          <p:cNvSpPr/>
          <p:nvPr/>
        </p:nvSpPr>
        <p:spPr>
          <a:xfrm>
            <a:off x="3319463" y="2848170"/>
            <a:ext cx="5553075" cy="866775"/>
          </a:xfrm>
          <a:prstGeom prst="rect">
            <a:avLst/>
          </a:prstGeom>
          <a:solidFill>
            <a:srgbClr val="DAE3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Riester vs. pAV</a:t>
            </a:r>
          </a:p>
        </p:txBody>
      </p:sp>
      <p:sp>
        <p:nvSpPr>
          <p:cNvPr id="4" name="Rechteck 3">
            <a:extLst>
              <a:ext uri="{FF2B5EF4-FFF2-40B4-BE49-F238E27FC236}">
                <a16:creationId xmlns:a16="http://schemas.microsoft.com/office/drawing/2014/main" id="{656B2DDC-9D3E-40B2-88C2-878267D96DF6}"/>
              </a:ext>
            </a:extLst>
          </p:cNvPr>
          <p:cNvSpPr/>
          <p:nvPr/>
        </p:nvSpPr>
        <p:spPr>
          <a:xfrm>
            <a:off x="3319462" y="3953070"/>
            <a:ext cx="5553075" cy="866775"/>
          </a:xfrm>
          <a:prstGeom prst="rect">
            <a:avLst/>
          </a:prstGeom>
          <a:solidFill>
            <a:srgbClr val="DAE3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Basisrente vs. pAV</a:t>
            </a:r>
          </a:p>
        </p:txBody>
      </p:sp>
      <p:sp>
        <p:nvSpPr>
          <p:cNvPr id="5" name="Slide Number Placeholder 1">
            <a:extLst>
              <a:ext uri="{FF2B5EF4-FFF2-40B4-BE49-F238E27FC236}">
                <a16:creationId xmlns:a16="http://schemas.microsoft.com/office/drawing/2014/main" id="{B4150726-6EA9-46D2-A50A-86697ECB77B0}"/>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8</a:t>
            </a:fld>
            <a:endParaRPr lang="de-DE" sz="1000" dirty="0"/>
          </a:p>
        </p:txBody>
      </p:sp>
      <p:sp>
        <p:nvSpPr>
          <p:cNvPr id="7" name="Textfeld 6">
            <a:extLst>
              <a:ext uri="{FF2B5EF4-FFF2-40B4-BE49-F238E27FC236}">
                <a16:creationId xmlns:a16="http://schemas.microsoft.com/office/drawing/2014/main" id="{81CC082D-6987-42A4-AE99-6A9DE4836BB4}"/>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Ergebnisse der Berechnungen ausgewählter Musterfälle</a:t>
            </a:r>
          </a:p>
        </p:txBody>
      </p:sp>
    </p:spTree>
    <p:extLst>
      <p:ext uri="{BB962C8B-B14F-4D97-AF65-F5344CB8AC3E}">
        <p14:creationId xmlns:p14="http://schemas.microsoft.com/office/powerpoint/2010/main" val="342569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elle 20">
            <a:extLst>
              <a:ext uri="{FF2B5EF4-FFF2-40B4-BE49-F238E27FC236}">
                <a16:creationId xmlns:a16="http://schemas.microsoft.com/office/drawing/2014/main" id="{8C9BA440-95F6-432F-BF4D-9502838865A3}"/>
              </a:ext>
            </a:extLst>
          </p:cNvPr>
          <p:cNvGraphicFramePr>
            <a:graphicFrameLocks noGrp="1"/>
          </p:cNvGraphicFramePr>
          <p:nvPr>
            <p:extLst>
              <p:ext uri="{D42A27DB-BD31-4B8C-83A1-F6EECF244321}">
                <p14:modId xmlns:p14="http://schemas.microsoft.com/office/powerpoint/2010/main" val="1829579902"/>
              </p:ext>
            </p:extLst>
          </p:nvPr>
        </p:nvGraphicFramePr>
        <p:xfrm>
          <a:off x="144313" y="1696610"/>
          <a:ext cx="3905176" cy="4159250"/>
        </p:xfrm>
        <a:graphic>
          <a:graphicData uri="http://schemas.openxmlformats.org/drawingml/2006/table">
            <a:tbl>
              <a:tblPr/>
              <a:tblGrid>
                <a:gridCol w="1189965">
                  <a:extLst>
                    <a:ext uri="{9D8B030D-6E8A-4147-A177-3AD203B41FA5}">
                      <a16:colId xmlns:a16="http://schemas.microsoft.com/office/drawing/2014/main" val="2281771612"/>
                    </a:ext>
                  </a:extLst>
                </a:gridCol>
                <a:gridCol w="647764">
                  <a:extLst>
                    <a:ext uri="{9D8B030D-6E8A-4147-A177-3AD203B41FA5}">
                      <a16:colId xmlns:a16="http://schemas.microsoft.com/office/drawing/2014/main" val="2700763618"/>
                    </a:ext>
                  </a:extLst>
                </a:gridCol>
                <a:gridCol w="689149">
                  <a:extLst>
                    <a:ext uri="{9D8B030D-6E8A-4147-A177-3AD203B41FA5}">
                      <a16:colId xmlns:a16="http://schemas.microsoft.com/office/drawing/2014/main" val="3266813685"/>
                    </a:ext>
                  </a:extLst>
                </a:gridCol>
                <a:gridCol w="689149">
                  <a:extLst>
                    <a:ext uri="{9D8B030D-6E8A-4147-A177-3AD203B41FA5}">
                      <a16:colId xmlns:a16="http://schemas.microsoft.com/office/drawing/2014/main" val="3408999578"/>
                    </a:ext>
                  </a:extLst>
                </a:gridCol>
                <a:gridCol w="689149">
                  <a:extLst>
                    <a:ext uri="{9D8B030D-6E8A-4147-A177-3AD203B41FA5}">
                      <a16:colId xmlns:a16="http://schemas.microsoft.com/office/drawing/2014/main" val="2715600743"/>
                    </a:ext>
                  </a:extLst>
                </a:gridCol>
              </a:tblGrid>
              <a:tr h="279400">
                <a:tc rowSpan="2">
                  <a:txBody>
                    <a:bodyPr/>
                    <a:lstStyle/>
                    <a:p>
                      <a:pPr algn="ctr" fontAlgn="ctr"/>
                      <a:r>
                        <a:rPr lang="de-DE" sz="1000" b="0" i="0" u="none" strike="noStrike" dirty="0">
                          <a:solidFill>
                            <a:srgbClr val="4472C4"/>
                          </a:solidFill>
                          <a:effectLst/>
                          <a:latin typeface="Arial" panose="020B0604020202020204" pitchFamily="34" charset="0"/>
                        </a:rPr>
                        <a:t> </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FFFFFF"/>
                    </a:solidFill>
                  </a:tcPr>
                </a:tc>
                <a:tc gridSpan="2">
                  <a:txBody>
                    <a:bodyPr/>
                    <a:lstStyle/>
                    <a:p>
                      <a:pPr algn="ctr" fontAlgn="ctr"/>
                      <a:r>
                        <a:rPr lang="de-DE" sz="1200" b="1" i="0" u="none" strike="noStrike" dirty="0">
                          <a:solidFill>
                            <a:srgbClr val="FFFFFF"/>
                          </a:solidFill>
                          <a:effectLst/>
                          <a:latin typeface="Arial" panose="020B0604020202020204" pitchFamily="34" charset="0"/>
                        </a:rPr>
                        <a:t>bAV</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4472C4"/>
                    </a:solidFill>
                  </a:tcPr>
                </a:tc>
                <a:tc hMerge="1">
                  <a:txBody>
                    <a:bodyPr/>
                    <a:lstStyle/>
                    <a:p>
                      <a:endParaRPr lang="de-DE"/>
                    </a:p>
                  </a:txBody>
                  <a:tcPr/>
                </a:tc>
                <a:tc gridSpan="2">
                  <a:txBody>
                    <a:bodyPr/>
                    <a:lstStyle/>
                    <a:p>
                      <a:pPr algn="ctr" fontAlgn="ctr"/>
                      <a:r>
                        <a:rPr lang="de-DE" sz="1200" b="1" i="0" u="none" strike="noStrike" dirty="0">
                          <a:solidFill>
                            <a:srgbClr val="FFFFFF"/>
                          </a:solidFill>
                          <a:effectLst/>
                          <a:latin typeface="Arial" panose="020B0604020202020204" pitchFamily="34" charset="0"/>
                        </a:rPr>
                        <a:t>privat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a:noFill/>
                    </a:lnB>
                    <a:solidFill>
                      <a:srgbClr val="4472C4"/>
                    </a:solidFill>
                  </a:tcPr>
                </a:tc>
                <a:tc hMerge="1">
                  <a:txBody>
                    <a:bodyPr/>
                    <a:lstStyle/>
                    <a:p>
                      <a:endParaRPr lang="de-DE"/>
                    </a:p>
                  </a:txBody>
                  <a:tcPr/>
                </a:tc>
                <a:extLst>
                  <a:ext uri="{0D108BD9-81ED-4DB2-BD59-A6C34878D82A}">
                    <a16:rowId xmlns:a16="http://schemas.microsoft.com/office/drawing/2014/main" val="690919156"/>
                  </a:ext>
                </a:extLst>
              </a:tr>
              <a:tr h="279400">
                <a:tc vMerge="1">
                  <a:txBody>
                    <a:bodyPr/>
                    <a:lstStyle/>
                    <a:p>
                      <a:endParaRPr lang="de-DE"/>
                    </a:p>
                  </a:txBody>
                  <a:tcPr/>
                </a:tc>
                <a:tc>
                  <a:txBody>
                    <a:bodyPr/>
                    <a:lstStyle/>
                    <a:p>
                      <a:pPr algn="ctr" fontAlgn="ctr"/>
                      <a:r>
                        <a:rPr lang="de-DE" sz="1000" b="1" i="0" u="none" strike="noStrike" dirty="0">
                          <a:solidFill>
                            <a:srgbClr val="FFFFFF"/>
                          </a:solidFill>
                          <a:effectLst/>
                          <a:latin typeface="Arial" panose="020B0604020202020204" pitchFamily="34" charset="0"/>
                        </a:rPr>
                        <a:t>Partner A</a:t>
                      </a:r>
                    </a:p>
                  </a:txBody>
                  <a:tcPr marL="6350" marR="6350" marT="6350" marB="0" anchor="ctr">
                    <a:lnL w="6350" cap="flat" cmpd="sng" algn="ctr">
                      <a:solidFill>
                        <a:srgbClr val="4472C4"/>
                      </a:solidFill>
                      <a:prstDash val="solid"/>
                      <a:round/>
                      <a:headEnd type="none" w="med" len="med"/>
                      <a:tailEnd type="none" w="med" len="med"/>
                    </a:lnL>
                    <a:lnR>
                      <a:noFill/>
                    </a:lnR>
                    <a:lnT>
                      <a:noFill/>
                    </a:lnT>
                    <a:lnB>
                      <a:noFill/>
                    </a:lnB>
                    <a:solidFill>
                      <a:srgbClr val="4472C4"/>
                    </a:solidFill>
                  </a:tcPr>
                </a:tc>
                <a:tc>
                  <a:txBody>
                    <a:bodyPr/>
                    <a:lstStyle/>
                    <a:p>
                      <a:pPr algn="ctr" fontAlgn="ctr"/>
                      <a:r>
                        <a:rPr lang="de-DE" sz="1000" b="1" i="0" u="none" strike="noStrike" dirty="0">
                          <a:solidFill>
                            <a:srgbClr val="FFFFFF"/>
                          </a:solidFill>
                          <a:effectLst/>
                          <a:latin typeface="Arial" panose="020B0604020202020204" pitchFamily="34" charset="0"/>
                        </a:rPr>
                        <a:t>Partner B</a:t>
                      </a:r>
                    </a:p>
                  </a:txBody>
                  <a:tcPr marL="6350" marR="6350" marT="6350" marB="0" anchor="ctr">
                    <a:lnL>
                      <a:noFill/>
                    </a:lnL>
                    <a:lnR w="6350" cap="flat" cmpd="sng" algn="ctr">
                      <a:solidFill>
                        <a:srgbClr val="FFFFFF"/>
                      </a:solidFill>
                      <a:prstDash val="solid"/>
                      <a:round/>
                      <a:headEnd type="none" w="med" len="med"/>
                      <a:tailEnd type="none" w="med" len="med"/>
                    </a:lnR>
                    <a:lnT>
                      <a:noFill/>
                    </a:lnT>
                    <a:lnB>
                      <a:noFill/>
                    </a:lnB>
                    <a:solidFill>
                      <a:srgbClr val="4472C4"/>
                    </a:solidFill>
                  </a:tcPr>
                </a:tc>
                <a:tc>
                  <a:txBody>
                    <a:bodyPr/>
                    <a:lstStyle/>
                    <a:p>
                      <a:pPr algn="ctr" fontAlgn="ctr"/>
                      <a:r>
                        <a:rPr lang="de-DE" sz="1000" b="1" i="0" u="none" strike="noStrike" dirty="0">
                          <a:solidFill>
                            <a:srgbClr val="FFFFFF"/>
                          </a:solidFill>
                          <a:effectLst/>
                          <a:latin typeface="Arial" panose="020B0604020202020204" pitchFamily="34" charset="0"/>
                        </a:rPr>
                        <a:t>Partner A</a:t>
                      </a:r>
                    </a:p>
                  </a:txBody>
                  <a:tcPr marL="6350" marR="6350" marT="6350" marB="0" anchor="ctr">
                    <a:lnL w="6350" cap="flat" cmpd="sng" algn="ctr">
                      <a:solidFill>
                        <a:srgbClr val="FFFFFF"/>
                      </a:solidFill>
                      <a:prstDash val="solid"/>
                      <a:round/>
                      <a:headEnd type="none" w="med" len="med"/>
                      <a:tailEnd type="none" w="med" len="med"/>
                    </a:lnL>
                    <a:lnR>
                      <a:noFill/>
                    </a:lnR>
                    <a:lnT>
                      <a:noFill/>
                    </a:lnT>
                    <a:lnB>
                      <a:noFill/>
                    </a:lnB>
                    <a:solidFill>
                      <a:srgbClr val="4472C4"/>
                    </a:solidFill>
                  </a:tcPr>
                </a:tc>
                <a:tc>
                  <a:txBody>
                    <a:bodyPr/>
                    <a:lstStyle/>
                    <a:p>
                      <a:pPr algn="ctr" fontAlgn="ctr"/>
                      <a:r>
                        <a:rPr lang="de-DE" sz="1000" b="1" i="0" u="none" strike="noStrike" dirty="0">
                          <a:solidFill>
                            <a:srgbClr val="FFFFFF"/>
                          </a:solidFill>
                          <a:effectLst/>
                          <a:latin typeface="Arial" panose="020B0604020202020204" pitchFamily="34" charset="0"/>
                        </a:rPr>
                        <a:t>Partner B</a:t>
                      </a:r>
                    </a:p>
                  </a:txBody>
                  <a:tcPr marL="6350" marR="6350" marT="6350" marB="0" anchor="ctr">
                    <a:lnL>
                      <a:noFill/>
                    </a:lnL>
                    <a:lnR w="6350" cap="flat" cmpd="sng" algn="ctr">
                      <a:solidFill>
                        <a:srgbClr val="4472C4"/>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3514763700"/>
                  </a:ext>
                </a:extLst>
              </a:tr>
              <a:tr h="438150">
                <a:tc>
                  <a:txBody>
                    <a:bodyPr/>
                    <a:lstStyle/>
                    <a:p>
                      <a:pPr algn="l" fontAlgn="ctr"/>
                      <a:r>
                        <a:rPr lang="de-DE" sz="1000" b="1" i="0" u="none" strike="noStrike" dirty="0">
                          <a:solidFill>
                            <a:srgbClr val="000000"/>
                          </a:solidFill>
                          <a:effectLst/>
                          <a:latin typeface="Arial" panose="020B0604020202020204" pitchFamily="34" charset="0"/>
                        </a:rPr>
                        <a:t>Einkommen </a:t>
                      </a:r>
                      <a:br>
                        <a:rPr lang="de-DE" sz="1000" b="1" i="0" u="none" strike="noStrike" dirty="0">
                          <a:solidFill>
                            <a:srgbClr val="000000"/>
                          </a:solidFill>
                          <a:effectLst/>
                          <a:latin typeface="Arial" panose="020B0604020202020204" pitchFamily="34" charset="0"/>
                        </a:rPr>
                      </a:br>
                      <a:r>
                        <a:rPr lang="de-DE" sz="1000" b="1" i="0" u="none" strike="noStrike" dirty="0">
                          <a:solidFill>
                            <a:srgbClr val="000000"/>
                          </a:solidFill>
                          <a:effectLst/>
                          <a:latin typeface="Arial" panose="020B0604020202020204" pitchFamily="34" charset="0"/>
                        </a:rPr>
                        <a:t>brutto vor bAV</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60.000 €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20.000 €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60.000 €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20.000 €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057744929"/>
                  </a:ext>
                </a:extLst>
              </a:tr>
              <a:tr h="438150">
                <a:tc>
                  <a:txBody>
                    <a:bodyPr/>
                    <a:lstStyle/>
                    <a:p>
                      <a:pPr algn="l" fontAlgn="ctr"/>
                      <a:r>
                        <a:rPr lang="de-DE" sz="1000" b="1" i="0" u="none" strike="noStrike">
                          <a:solidFill>
                            <a:srgbClr val="000000"/>
                          </a:solidFill>
                          <a:effectLst/>
                          <a:latin typeface="Arial" panose="020B0604020202020204" pitchFamily="34" charset="0"/>
                        </a:rPr>
                        <a:t>Entgelt-umwandlung</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rgbClr val="4472C4"/>
                          </a:solidFill>
                          <a:effectLst/>
                          <a:latin typeface="Arial" panose="020B0604020202020204" pitchFamily="34" charset="0"/>
                        </a:rPr>
                        <a:t>2.400 €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000" b="0" i="0" u="none" strike="noStrike">
                          <a:solidFill>
                            <a:srgbClr val="000000"/>
                          </a:solidFill>
                          <a:effectLst/>
                          <a:latin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000" b="0" i="0" u="none" strike="noStrike">
                          <a:solidFill>
                            <a:srgbClr val="000000"/>
                          </a:solidFill>
                          <a:effectLst/>
                          <a:latin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000" b="0" i="0" u="none" strike="noStrike">
                          <a:solidFill>
                            <a:srgbClr val="000000"/>
                          </a:solidFill>
                          <a:effectLst/>
                          <a:latin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81050561"/>
                  </a:ext>
                </a:extLst>
              </a:tr>
              <a:tr h="438150">
                <a:tc>
                  <a:txBody>
                    <a:bodyPr/>
                    <a:lstStyle/>
                    <a:p>
                      <a:pPr algn="l" fontAlgn="ctr"/>
                      <a:r>
                        <a:rPr lang="de-DE" sz="1000" b="1" i="0" u="none" strike="noStrike" dirty="0">
                          <a:solidFill>
                            <a:srgbClr val="000000"/>
                          </a:solidFill>
                          <a:effectLst/>
                          <a:latin typeface="Arial" panose="020B0604020202020204" pitchFamily="34" charset="0"/>
                        </a:rPr>
                        <a:t>Einkommen brutto nach bAV </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57.600 €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20.000 €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60.000 €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20.000 €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145423791"/>
                  </a:ext>
                </a:extLst>
              </a:tr>
              <a:tr h="438150">
                <a:tc>
                  <a:txBody>
                    <a:bodyPr/>
                    <a:lstStyle/>
                    <a:p>
                      <a:pPr algn="l" fontAlgn="ctr"/>
                      <a:r>
                        <a:rPr lang="de-DE" sz="1000" b="1" i="0" u="none" strike="noStrike">
                          <a:solidFill>
                            <a:srgbClr val="000000"/>
                          </a:solidFill>
                          <a:effectLst/>
                          <a:latin typeface="Arial" panose="020B0604020202020204" pitchFamily="34" charset="0"/>
                        </a:rPr>
                        <a:t>Steuern</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de-DE" sz="1000" b="0" i="0" u="none" strike="noStrike" dirty="0">
                          <a:solidFill>
                            <a:srgbClr val="000000"/>
                          </a:solidFill>
                          <a:effectLst/>
                          <a:latin typeface="Arial" panose="020B0604020202020204" pitchFamily="34" charset="0"/>
                        </a:rPr>
                        <a:t>6.475 €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de-DE"/>
                    </a:p>
                  </a:txBody>
                  <a:tcPr/>
                </a:tc>
                <a:tc gridSpan="2">
                  <a:txBody>
                    <a:bodyPr/>
                    <a:lstStyle/>
                    <a:p>
                      <a:pPr algn="ctr" fontAlgn="ctr"/>
                      <a:r>
                        <a:rPr lang="de-DE" sz="1000" b="0" i="0" u="none" strike="noStrike" dirty="0">
                          <a:solidFill>
                            <a:srgbClr val="000000"/>
                          </a:solidFill>
                          <a:effectLst/>
                          <a:latin typeface="Arial" panose="020B0604020202020204" pitchFamily="34" charset="0"/>
                        </a:rPr>
                        <a:t>7.194 €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de-DE"/>
                    </a:p>
                  </a:txBody>
                  <a:tcPr/>
                </a:tc>
                <a:extLst>
                  <a:ext uri="{0D108BD9-81ED-4DB2-BD59-A6C34878D82A}">
                    <a16:rowId xmlns:a16="http://schemas.microsoft.com/office/drawing/2014/main" val="3385475109"/>
                  </a:ext>
                </a:extLst>
              </a:tr>
              <a:tr h="438150">
                <a:tc>
                  <a:txBody>
                    <a:bodyPr/>
                    <a:lstStyle/>
                    <a:p>
                      <a:pPr algn="l" fontAlgn="ctr"/>
                      <a:r>
                        <a:rPr lang="de-DE" sz="1000" b="1" i="0" u="none" strike="noStrike" dirty="0">
                          <a:solidFill>
                            <a:srgbClr val="000000"/>
                          </a:solidFill>
                          <a:effectLst/>
                          <a:latin typeface="Arial" panose="020B0604020202020204" pitchFamily="34" charset="0"/>
                        </a:rPr>
                        <a:t>Sozialabgaben</a:t>
                      </a:r>
                      <a:r>
                        <a:rPr lang="de-DE" sz="800" b="1" i="0" u="none" strike="noStrike" dirty="0">
                          <a:solidFill>
                            <a:srgbClr val="000000"/>
                          </a:solidFill>
                          <a:effectLst/>
                          <a:latin typeface="Arial" panose="020B0604020202020204" pitchFamily="34" charset="0"/>
                        </a:rPr>
                        <a:t> </a:t>
                      </a:r>
                      <a:endParaRPr lang="de-DE" sz="1000" b="1" i="0" u="none" strike="noStrike" dirty="0">
                        <a:solidFill>
                          <a:srgbClr val="000000"/>
                        </a:solidFill>
                        <a:effectLst/>
                        <a:latin typeface="Arial" panose="020B0604020202020204" pitchFamily="34"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11.506 €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3.955 €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11.800 €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0" i="0" u="none" strike="noStrike" dirty="0">
                          <a:solidFill>
                            <a:srgbClr val="000000"/>
                          </a:solidFill>
                          <a:effectLst/>
                          <a:latin typeface="Arial" panose="020B0604020202020204" pitchFamily="34" charset="0"/>
                        </a:rPr>
                        <a:t>3.955 €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704859019"/>
                  </a:ext>
                </a:extLst>
              </a:tr>
              <a:tr h="438150">
                <a:tc>
                  <a:txBody>
                    <a:bodyPr/>
                    <a:lstStyle/>
                    <a:p>
                      <a:pPr algn="l" fontAlgn="ctr"/>
                      <a:r>
                        <a:rPr lang="de-DE" sz="1000" b="1" i="0" u="none" strike="noStrike">
                          <a:solidFill>
                            <a:srgbClr val="000000"/>
                          </a:solidFill>
                          <a:effectLst/>
                          <a:latin typeface="Arial" panose="020B0604020202020204" pitchFamily="34" charset="0"/>
                        </a:rPr>
                        <a:t>Einkommen netto gesamt</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de-DE" sz="1000" b="1" i="0" u="none" strike="noStrike" dirty="0">
                          <a:solidFill>
                            <a:srgbClr val="000000"/>
                          </a:solidFill>
                          <a:effectLst/>
                          <a:latin typeface="Arial" panose="020B0604020202020204" pitchFamily="34" charset="0"/>
                        </a:rPr>
                        <a:t>55.625 €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de-DE"/>
                    </a:p>
                  </a:txBody>
                  <a:tcPr/>
                </a:tc>
                <a:tc gridSpan="2">
                  <a:txBody>
                    <a:bodyPr/>
                    <a:lstStyle/>
                    <a:p>
                      <a:pPr algn="ctr" fontAlgn="ctr"/>
                      <a:r>
                        <a:rPr lang="de-DE" sz="1000" b="1" i="0" u="none" strike="noStrike" dirty="0">
                          <a:solidFill>
                            <a:srgbClr val="000000"/>
                          </a:solidFill>
                          <a:effectLst/>
                          <a:latin typeface="Arial" panose="020B0604020202020204" pitchFamily="34" charset="0"/>
                        </a:rPr>
                        <a:t>57.011 €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de-DE"/>
                    </a:p>
                  </a:txBody>
                  <a:tcPr/>
                </a:tc>
                <a:extLst>
                  <a:ext uri="{0D108BD9-81ED-4DB2-BD59-A6C34878D82A}">
                    <a16:rowId xmlns:a16="http://schemas.microsoft.com/office/drawing/2014/main" val="1275864348"/>
                  </a:ext>
                </a:extLst>
              </a:tr>
              <a:tr h="438150">
                <a:tc>
                  <a:txBody>
                    <a:bodyPr/>
                    <a:lstStyle/>
                    <a:p>
                      <a:pPr algn="l" fontAlgn="ctr"/>
                      <a:r>
                        <a:rPr lang="de-DE" sz="1000" b="1" i="0" u="none" strike="noStrike">
                          <a:solidFill>
                            <a:srgbClr val="000000"/>
                          </a:solidFill>
                          <a:effectLst/>
                          <a:latin typeface="Arial" panose="020B0604020202020204" pitchFamily="34" charset="0"/>
                        </a:rPr>
                        <a:t>Privater Sparbeitrag</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de-DE" sz="1000" b="0" i="0" u="none" strike="noStrike">
                          <a:solidFill>
                            <a:srgbClr val="000000"/>
                          </a:solidFill>
                          <a:effectLst/>
                          <a:latin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de-DE"/>
                    </a:p>
                  </a:txBody>
                  <a:tcPr/>
                </a:tc>
                <a:tc gridSpan="2">
                  <a:txBody>
                    <a:bodyPr/>
                    <a:lstStyle/>
                    <a:p>
                      <a:pPr algn="ctr" fontAlgn="ctr"/>
                      <a:r>
                        <a:rPr lang="de-DE" sz="1100" b="1" i="0" u="none" strike="noStrike" dirty="0">
                          <a:solidFill>
                            <a:srgbClr val="4472C4"/>
                          </a:solidFill>
                          <a:effectLst/>
                          <a:latin typeface="Arial" panose="020B0604020202020204" pitchFamily="34" charset="0"/>
                        </a:rPr>
                        <a:t>1.385,96 €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de-DE"/>
                    </a:p>
                  </a:txBody>
                  <a:tcPr/>
                </a:tc>
                <a:extLst>
                  <a:ext uri="{0D108BD9-81ED-4DB2-BD59-A6C34878D82A}">
                    <a16:rowId xmlns:a16="http://schemas.microsoft.com/office/drawing/2014/main" val="3895730761"/>
                  </a:ext>
                </a:extLst>
              </a:tr>
              <a:tr h="533400">
                <a:tc>
                  <a:txBody>
                    <a:bodyPr/>
                    <a:lstStyle/>
                    <a:p>
                      <a:pPr algn="l" fontAlgn="ctr"/>
                      <a:r>
                        <a:rPr lang="de-DE" sz="1000" b="1" i="0" u="none" strike="noStrike">
                          <a:solidFill>
                            <a:srgbClr val="000000"/>
                          </a:solidFill>
                          <a:effectLst/>
                          <a:latin typeface="Arial" panose="020B0604020202020204" pitchFamily="34" charset="0"/>
                        </a:rPr>
                        <a:t>Verfügbares Einkommen netto gesamt</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de-DE" sz="1200" b="1" i="0" u="none" strike="noStrike" dirty="0">
                          <a:solidFill>
                            <a:srgbClr val="4472C4"/>
                          </a:solidFill>
                          <a:effectLst/>
                          <a:latin typeface="Arial" panose="020B0604020202020204" pitchFamily="34" charset="0"/>
                        </a:rPr>
                        <a:t>55.625 €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de-DE"/>
                    </a:p>
                  </a:txBody>
                  <a:tcPr/>
                </a:tc>
                <a:tc gridSpan="2">
                  <a:txBody>
                    <a:bodyPr/>
                    <a:lstStyle/>
                    <a:p>
                      <a:pPr algn="ctr" fontAlgn="ctr"/>
                      <a:r>
                        <a:rPr lang="de-DE" sz="1200" b="1" i="0" u="none" strike="noStrike" dirty="0">
                          <a:solidFill>
                            <a:srgbClr val="4472C4"/>
                          </a:solidFill>
                          <a:effectLst/>
                          <a:latin typeface="Arial" panose="020B0604020202020204" pitchFamily="34" charset="0"/>
                        </a:rPr>
                        <a:t>55.625 €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de-DE"/>
                    </a:p>
                  </a:txBody>
                  <a:tcPr/>
                </a:tc>
                <a:extLst>
                  <a:ext uri="{0D108BD9-81ED-4DB2-BD59-A6C34878D82A}">
                    <a16:rowId xmlns:a16="http://schemas.microsoft.com/office/drawing/2014/main" val="1408443453"/>
                  </a:ext>
                </a:extLst>
              </a:tr>
            </a:tbl>
          </a:graphicData>
        </a:graphic>
      </p:graphicFrame>
      <p:graphicFrame>
        <p:nvGraphicFramePr>
          <p:cNvPr id="24" name="Tabelle 23">
            <a:extLst>
              <a:ext uri="{FF2B5EF4-FFF2-40B4-BE49-F238E27FC236}">
                <a16:creationId xmlns:a16="http://schemas.microsoft.com/office/drawing/2014/main" id="{CA7FC409-9B20-46CC-BE5F-60E419C646AE}"/>
              </a:ext>
            </a:extLst>
          </p:cNvPr>
          <p:cNvGraphicFramePr>
            <a:graphicFrameLocks noGrp="1"/>
          </p:cNvGraphicFramePr>
          <p:nvPr>
            <p:extLst>
              <p:ext uri="{D42A27DB-BD31-4B8C-83A1-F6EECF244321}">
                <p14:modId xmlns:p14="http://schemas.microsoft.com/office/powerpoint/2010/main" val="3021430734"/>
              </p:ext>
            </p:extLst>
          </p:nvPr>
        </p:nvGraphicFramePr>
        <p:xfrm>
          <a:off x="4342074" y="1696610"/>
          <a:ext cx="3526513" cy="4394827"/>
        </p:xfrm>
        <a:graphic>
          <a:graphicData uri="http://schemas.openxmlformats.org/drawingml/2006/table">
            <a:tbl>
              <a:tblPr/>
              <a:tblGrid>
                <a:gridCol w="1988101">
                  <a:extLst>
                    <a:ext uri="{9D8B030D-6E8A-4147-A177-3AD203B41FA5}">
                      <a16:colId xmlns:a16="http://schemas.microsoft.com/office/drawing/2014/main" val="1418267534"/>
                    </a:ext>
                  </a:extLst>
                </a:gridCol>
                <a:gridCol w="745538">
                  <a:extLst>
                    <a:ext uri="{9D8B030D-6E8A-4147-A177-3AD203B41FA5}">
                      <a16:colId xmlns:a16="http://schemas.microsoft.com/office/drawing/2014/main" val="2907502863"/>
                    </a:ext>
                  </a:extLst>
                </a:gridCol>
                <a:gridCol w="745538">
                  <a:extLst>
                    <a:ext uri="{9D8B030D-6E8A-4147-A177-3AD203B41FA5}">
                      <a16:colId xmlns:a16="http://schemas.microsoft.com/office/drawing/2014/main" val="2145063233"/>
                    </a:ext>
                  </a:extLst>
                </a:gridCol>
                <a:gridCol w="47336">
                  <a:extLst>
                    <a:ext uri="{9D8B030D-6E8A-4147-A177-3AD203B41FA5}">
                      <a16:colId xmlns:a16="http://schemas.microsoft.com/office/drawing/2014/main" val="1848535707"/>
                    </a:ext>
                  </a:extLst>
                </a:gridCol>
              </a:tblGrid>
              <a:tr h="346614">
                <a:tc>
                  <a:txBody>
                    <a:bodyPr/>
                    <a:lstStyle/>
                    <a:p>
                      <a:pPr algn="l" fontAlgn="t"/>
                      <a:endParaRPr lang="de-DE" sz="900" b="0" i="0" u="none" strike="noStrike" dirty="0">
                        <a:solidFill>
                          <a:srgbClr val="000000"/>
                        </a:solidFill>
                        <a:effectLst/>
                        <a:latin typeface="Arial" panose="020B0604020202020204" pitchFamily="34" charset="0"/>
                      </a:endParaRPr>
                    </a:p>
                  </a:txBody>
                  <a:tcPr marL="5917" marR="5917" marT="5917" marB="0">
                    <a:lnL>
                      <a:noFill/>
                    </a:lnL>
                    <a:lnR w="6350" cap="flat" cmpd="sng" algn="ctr">
                      <a:solidFill>
                        <a:srgbClr val="4472C4"/>
                      </a:solidFill>
                      <a:prstDash val="solid"/>
                      <a:round/>
                      <a:headEnd type="none" w="med" len="med"/>
                      <a:tailEnd type="none" w="med" len="med"/>
                    </a:lnR>
                    <a:lnT>
                      <a:noFill/>
                    </a:lnT>
                    <a:lnB>
                      <a:noFill/>
                    </a:lnB>
                  </a:tcPr>
                </a:tc>
                <a:tc>
                  <a:txBody>
                    <a:bodyPr/>
                    <a:lstStyle/>
                    <a:p>
                      <a:pPr algn="ctr" fontAlgn="ctr"/>
                      <a:r>
                        <a:rPr lang="de-DE" sz="900" b="1" i="0" u="none" strike="noStrike" dirty="0">
                          <a:solidFill>
                            <a:srgbClr val="FFFFFF"/>
                          </a:solidFill>
                          <a:effectLst/>
                          <a:latin typeface="Arial" panose="020B0604020202020204" pitchFamily="34" charset="0"/>
                        </a:rPr>
                        <a:t>bAV</a:t>
                      </a:r>
                    </a:p>
                  </a:txBody>
                  <a:tcPr marL="5917" marR="5917" marT="5917" marB="0" anchor="ctr">
                    <a:lnL w="6350" cap="flat" cmpd="sng" algn="ctr">
                      <a:solidFill>
                        <a:srgbClr val="4472C4"/>
                      </a:solidFill>
                      <a:prstDash val="solid"/>
                      <a:round/>
                      <a:headEnd type="none" w="med" len="med"/>
                      <a:tailEnd type="none" w="med" len="med"/>
                    </a:lnL>
                    <a:lnR>
                      <a:noFill/>
                    </a:lnR>
                    <a:lnT>
                      <a:noFill/>
                    </a:lnT>
                    <a:lnB>
                      <a:noFill/>
                    </a:lnB>
                    <a:solidFill>
                      <a:srgbClr val="4472C4"/>
                    </a:solidFill>
                  </a:tcPr>
                </a:tc>
                <a:tc>
                  <a:txBody>
                    <a:bodyPr/>
                    <a:lstStyle/>
                    <a:p>
                      <a:pPr algn="ctr" fontAlgn="ctr"/>
                      <a:r>
                        <a:rPr lang="de-DE" sz="900" b="1" i="0" u="none" strike="noStrike">
                          <a:solidFill>
                            <a:srgbClr val="FFFFFF"/>
                          </a:solidFill>
                          <a:effectLst/>
                          <a:latin typeface="Arial" panose="020B0604020202020204" pitchFamily="34" charset="0"/>
                        </a:rPr>
                        <a:t>privat</a:t>
                      </a:r>
                    </a:p>
                  </a:txBody>
                  <a:tcPr marL="5917" marR="5917" marT="5917" marB="0" anchor="ctr">
                    <a:lnL>
                      <a:noFill/>
                    </a:lnL>
                    <a:lnR w="6350" cap="flat" cmpd="sng" algn="ctr">
                      <a:solidFill>
                        <a:srgbClr val="4472C4"/>
                      </a:solidFill>
                      <a:prstDash val="solid"/>
                      <a:round/>
                      <a:headEnd type="none" w="med" len="med"/>
                      <a:tailEnd type="none" w="med" len="med"/>
                    </a:lnR>
                    <a:lnT>
                      <a:noFill/>
                    </a:lnT>
                    <a:lnB>
                      <a:noFill/>
                    </a:lnB>
                    <a:solidFill>
                      <a:srgbClr val="4472C4"/>
                    </a:solidFill>
                  </a:tcPr>
                </a:tc>
                <a:tc>
                  <a:txBody>
                    <a:bodyPr/>
                    <a:lstStyle/>
                    <a:p>
                      <a:pPr algn="l" fontAlgn="b"/>
                      <a:r>
                        <a:rPr lang="de-DE" sz="1000" b="0" i="0" u="none" strike="noStrike">
                          <a:solidFill>
                            <a:srgbClr val="000000"/>
                          </a:solidFill>
                          <a:effectLst/>
                          <a:latin typeface="Calibri" panose="020F0502020204030204" pitchFamily="34" charset="0"/>
                        </a:rPr>
                        <a:t> </a:t>
                      </a:r>
                    </a:p>
                  </a:txBody>
                  <a:tcPr marL="5917" marR="5917" marT="5917" marB="0" anchor="b">
                    <a:lnL w="6350" cap="flat" cmpd="sng" algn="ctr">
                      <a:solidFill>
                        <a:srgbClr val="4472C4"/>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114546108"/>
                  </a:ext>
                </a:extLst>
              </a:tr>
              <a:tr h="346614">
                <a:tc>
                  <a:txBody>
                    <a:bodyPr/>
                    <a:lstStyle/>
                    <a:p>
                      <a:pPr algn="l" fontAlgn="ctr"/>
                      <a:r>
                        <a:rPr lang="de-DE" sz="900" b="1" i="0" u="none" strike="noStrike" dirty="0">
                          <a:solidFill>
                            <a:srgbClr val="000000"/>
                          </a:solidFill>
                          <a:effectLst/>
                          <a:latin typeface="Arial" panose="020B0604020202020204" pitchFamily="34" charset="0"/>
                        </a:rPr>
                        <a:t>Jährliche Rendite</a:t>
                      </a:r>
                      <a:r>
                        <a:rPr lang="de-DE" sz="700" b="0" i="0" u="none" strike="noStrike" dirty="0">
                          <a:solidFill>
                            <a:srgbClr val="000000"/>
                          </a:solidFill>
                          <a:effectLst/>
                          <a:latin typeface="Arial" panose="020B0604020202020204" pitchFamily="34" charset="0"/>
                        </a:rPr>
                        <a:t>  </a:t>
                      </a:r>
                      <a:endParaRPr lang="de-DE" sz="900" b="1" i="0" u="none" strike="noStrike" dirty="0">
                        <a:solidFill>
                          <a:srgbClr val="000000"/>
                        </a:solidFill>
                        <a:effectLst/>
                        <a:latin typeface="Arial" panose="020B0604020202020204" pitchFamily="34" charset="0"/>
                      </a:endParaRPr>
                    </a:p>
                  </a:txBody>
                  <a:tcPr marL="5917" marR="5917" marT="5917"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900" b="0" i="0" u="none" strike="noStrike" dirty="0">
                          <a:solidFill>
                            <a:srgbClr val="000000"/>
                          </a:solidFill>
                          <a:effectLst/>
                          <a:latin typeface="Arial" panose="020B0604020202020204" pitchFamily="34" charset="0"/>
                        </a:rPr>
                        <a:t>3,00 %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900" b="0" i="0" u="none" strike="noStrike" dirty="0">
                          <a:solidFill>
                            <a:srgbClr val="000000"/>
                          </a:solidFill>
                          <a:effectLst/>
                          <a:latin typeface="Arial" panose="020B0604020202020204" pitchFamily="34" charset="0"/>
                        </a:rPr>
                        <a:t>6,00 %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de-DE" sz="1000" b="0" i="0" u="none" strike="noStrike">
                          <a:solidFill>
                            <a:srgbClr val="000000"/>
                          </a:solidFill>
                          <a:effectLst/>
                          <a:latin typeface="Calibri" panose="020F0502020204030204" pitchFamily="34" charset="0"/>
                        </a:rPr>
                        <a:t> </a:t>
                      </a:r>
                    </a:p>
                  </a:txBody>
                  <a:tcPr marL="5917" marR="5917" marT="591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38925248"/>
                  </a:ext>
                </a:extLst>
              </a:tr>
              <a:tr h="346614">
                <a:tc>
                  <a:txBody>
                    <a:bodyPr/>
                    <a:lstStyle/>
                    <a:p>
                      <a:pPr algn="l" fontAlgn="ctr"/>
                      <a:r>
                        <a:rPr lang="de-DE" sz="900" b="1" i="0" u="none" strike="noStrike">
                          <a:solidFill>
                            <a:srgbClr val="000000"/>
                          </a:solidFill>
                          <a:effectLst/>
                          <a:latin typeface="Arial" panose="020B0604020202020204" pitchFamily="34" charset="0"/>
                        </a:rPr>
                        <a:t>Effektivkosten</a:t>
                      </a:r>
                    </a:p>
                  </a:txBody>
                  <a:tcPr marL="5917" marR="5917" marT="59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900" b="0" i="0" u="none" strike="noStrike" dirty="0">
                          <a:solidFill>
                            <a:srgbClr val="000000"/>
                          </a:solidFill>
                          <a:effectLst/>
                          <a:latin typeface="Arial" panose="020B0604020202020204" pitchFamily="34" charset="0"/>
                        </a:rPr>
                        <a:t>1,50 %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dirty="0">
                          <a:solidFill>
                            <a:srgbClr val="000000"/>
                          </a:solidFill>
                          <a:effectLst/>
                          <a:latin typeface="Arial" panose="020B0604020202020204" pitchFamily="34" charset="0"/>
                        </a:rPr>
                        <a:t>1,50 %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Calibri" panose="020F0502020204030204" pitchFamily="34" charset="0"/>
                        </a:rPr>
                        <a:t> </a:t>
                      </a:r>
                    </a:p>
                  </a:txBody>
                  <a:tcPr marL="5917" marR="5917" marT="591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81831135"/>
                  </a:ext>
                </a:extLst>
              </a:tr>
              <a:tr h="346614">
                <a:tc>
                  <a:txBody>
                    <a:bodyPr/>
                    <a:lstStyle/>
                    <a:p>
                      <a:pPr algn="l" fontAlgn="ctr"/>
                      <a:r>
                        <a:rPr lang="de-DE" sz="900" b="1" i="0" u="none" strike="noStrike">
                          <a:solidFill>
                            <a:srgbClr val="000000"/>
                          </a:solidFill>
                          <a:effectLst/>
                          <a:latin typeface="Arial" panose="020B0604020202020204" pitchFamily="34" charset="0"/>
                        </a:rPr>
                        <a:t>Effektivrendite</a:t>
                      </a:r>
                    </a:p>
                  </a:txBody>
                  <a:tcPr marL="5917" marR="5917" marT="5917"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900" b="0" i="0" u="none" strike="noStrike" dirty="0">
                          <a:solidFill>
                            <a:srgbClr val="000000"/>
                          </a:solidFill>
                          <a:effectLst/>
                          <a:latin typeface="Arial" panose="020B0604020202020204" pitchFamily="34" charset="0"/>
                        </a:rPr>
                        <a:t>1,50 %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900" b="0" i="0" u="none" strike="noStrike" dirty="0">
                          <a:solidFill>
                            <a:srgbClr val="000000"/>
                          </a:solidFill>
                          <a:effectLst/>
                          <a:latin typeface="Arial" panose="020B0604020202020204" pitchFamily="34" charset="0"/>
                        </a:rPr>
                        <a:t>4,50 %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de-DE" sz="1000" b="0" i="0" u="none" strike="noStrike">
                          <a:solidFill>
                            <a:srgbClr val="000000"/>
                          </a:solidFill>
                          <a:effectLst/>
                          <a:latin typeface="Calibri" panose="020F0502020204030204" pitchFamily="34" charset="0"/>
                        </a:rPr>
                        <a:t> </a:t>
                      </a:r>
                    </a:p>
                  </a:txBody>
                  <a:tcPr marL="5917" marR="5917" marT="591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181717088"/>
                  </a:ext>
                </a:extLst>
              </a:tr>
              <a:tr h="346614">
                <a:tc>
                  <a:txBody>
                    <a:bodyPr/>
                    <a:lstStyle/>
                    <a:p>
                      <a:pPr algn="l" fontAlgn="ctr"/>
                      <a:r>
                        <a:rPr lang="de-DE" sz="900" b="1" i="0" u="none" strike="noStrike">
                          <a:solidFill>
                            <a:srgbClr val="000000"/>
                          </a:solidFill>
                          <a:effectLst/>
                          <a:latin typeface="Arial" panose="020B0604020202020204" pitchFamily="34" charset="0"/>
                        </a:rPr>
                        <a:t>Sparbeitrag pro Jahr*</a:t>
                      </a:r>
                    </a:p>
                  </a:txBody>
                  <a:tcPr marL="5917" marR="5917" marT="59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chemeClr val="accent1"/>
                          </a:solidFill>
                          <a:effectLst/>
                          <a:latin typeface="Arial" panose="020B0604020202020204" pitchFamily="34" charset="0"/>
                        </a:rPr>
                        <a:t>2.760 €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100" b="1" i="0" u="none" strike="noStrike" dirty="0">
                          <a:solidFill>
                            <a:schemeClr val="accent1"/>
                          </a:solidFill>
                          <a:effectLst/>
                          <a:latin typeface="Arial" panose="020B0604020202020204" pitchFamily="34" charset="0"/>
                        </a:rPr>
                        <a:t>1.382 €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Calibri" panose="020F0502020204030204" pitchFamily="34" charset="0"/>
                        </a:rPr>
                        <a:t> </a:t>
                      </a:r>
                    </a:p>
                  </a:txBody>
                  <a:tcPr marL="5917" marR="5917" marT="591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228086157"/>
                  </a:ext>
                </a:extLst>
              </a:tr>
              <a:tr h="346614">
                <a:tc>
                  <a:txBody>
                    <a:bodyPr/>
                    <a:lstStyle/>
                    <a:p>
                      <a:pPr algn="l" fontAlgn="ctr"/>
                      <a:r>
                        <a:rPr lang="de-DE" sz="900" b="1" i="0" u="none" strike="noStrike">
                          <a:solidFill>
                            <a:srgbClr val="000000"/>
                          </a:solidFill>
                          <a:effectLst/>
                          <a:latin typeface="Arial" panose="020B0604020202020204" pitchFamily="34" charset="0"/>
                        </a:rPr>
                        <a:t>Guthaben nach 37 Jahren</a:t>
                      </a:r>
                    </a:p>
                  </a:txBody>
                  <a:tcPr marL="5917" marR="5917" marT="5917"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900" b="0" i="0" u="none" strike="noStrike" dirty="0">
                          <a:solidFill>
                            <a:srgbClr val="000000"/>
                          </a:solidFill>
                          <a:effectLst/>
                          <a:latin typeface="Arial" panose="020B0604020202020204" pitchFamily="34" charset="0"/>
                        </a:rPr>
                        <a:t>137.227 €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900" b="0" i="0" u="none" strike="noStrike" dirty="0">
                          <a:solidFill>
                            <a:srgbClr val="000000"/>
                          </a:solidFill>
                          <a:effectLst/>
                          <a:latin typeface="Arial" panose="020B0604020202020204" pitchFamily="34" charset="0"/>
                        </a:rPr>
                        <a:t>131.668 €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de-DE" sz="1000" b="0" i="0" u="none" strike="noStrike">
                          <a:solidFill>
                            <a:srgbClr val="000000"/>
                          </a:solidFill>
                          <a:effectLst/>
                          <a:latin typeface="Calibri" panose="020F0502020204030204" pitchFamily="34" charset="0"/>
                        </a:rPr>
                        <a:t> </a:t>
                      </a:r>
                    </a:p>
                  </a:txBody>
                  <a:tcPr marL="5917" marR="5917" marT="591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159220691"/>
                  </a:ext>
                </a:extLst>
              </a:tr>
              <a:tr h="346614">
                <a:tc>
                  <a:txBody>
                    <a:bodyPr/>
                    <a:lstStyle/>
                    <a:p>
                      <a:pPr algn="l" fontAlgn="ctr"/>
                      <a:r>
                        <a:rPr lang="de-DE" sz="900" b="1" i="0" u="none" strike="noStrike" dirty="0">
                          <a:solidFill>
                            <a:srgbClr val="000000"/>
                          </a:solidFill>
                          <a:effectLst/>
                          <a:latin typeface="Arial" panose="020B0604020202020204" pitchFamily="34" charset="0"/>
                        </a:rPr>
                        <a:t>Monatliche Bruttorente </a:t>
                      </a:r>
                      <a:br>
                        <a:rPr lang="de-DE" sz="900" b="1" i="0" u="none" strike="noStrike" dirty="0">
                          <a:solidFill>
                            <a:srgbClr val="000000"/>
                          </a:solidFill>
                          <a:effectLst/>
                          <a:latin typeface="Arial" panose="020B0604020202020204" pitchFamily="34" charset="0"/>
                        </a:rPr>
                      </a:br>
                      <a:r>
                        <a:rPr lang="de-DE" sz="900" b="0" i="0" u="none" strike="noStrike" dirty="0">
                          <a:solidFill>
                            <a:srgbClr val="000000"/>
                          </a:solidFill>
                          <a:effectLst/>
                          <a:latin typeface="Arial" panose="020B0604020202020204" pitchFamily="34" charset="0"/>
                        </a:rPr>
                        <a:t>(Rentenfaktor 29)</a:t>
                      </a:r>
                    </a:p>
                  </a:txBody>
                  <a:tcPr marL="5917" marR="5917" marT="59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chemeClr val="accent1"/>
                          </a:solidFill>
                          <a:effectLst/>
                          <a:latin typeface="Arial" panose="020B0604020202020204" pitchFamily="34" charset="0"/>
                        </a:rPr>
                        <a:t>397,96 €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100" b="1" i="0" u="none" strike="noStrike" dirty="0">
                          <a:solidFill>
                            <a:schemeClr val="accent1"/>
                          </a:solidFill>
                          <a:effectLst/>
                          <a:latin typeface="Arial" panose="020B0604020202020204" pitchFamily="34" charset="0"/>
                        </a:rPr>
                        <a:t>381,84 €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Calibri" panose="020F0502020204030204" pitchFamily="34" charset="0"/>
                        </a:rPr>
                        <a:t> </a:t>
                      </a:r>
                    </a:p>
                  </a:txBody>
                  <a:tcPr marL="5917" marR="5917" marT="591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52850951"/>
                  </a:ext>
                </a:extLst>
              </a:tr>
              <a:tr h="346614">
                <a:tc>
                  <a:txBody>
                    <a:bodyPr/>
                    <a:lstStyle/>
                    <a:p>
                      <a:pPr algn="l" fontAlgn="ctr"/>
                      <a:r>
                        <a:rPr lang="de-DE" sz="900" b="1" i="0" u="none" strike="noStrike">
                          <a:solidFill>
                            <a:srgbClr val="000000"/>
                          </a:solidFill>
                          <a:effectLst/>
                          <a:latin typeface="Arial" panose="020B0604020202020204" pitchFamily="34" charset="0"/>
                        </a:rPr>
                        <a:t>Mehrrente GRV</a:t>
                      </a:r>
                    </a:p>
                  </a:txBody>
                  <a:tcPr marL="5917" marR="5917" marT="5917"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900" b="0" i="0" u="none" strike="noStrike">
                          <a:solidFill>
                            <a:srgbClr val="000000"/>
                          </a:solidFill>
                          <a:effectLst/>
                          <a:latin typeface="Arial" panose="020B0604020202020204" pitchFamily="34" charset="0"/>
                        </a:rPr>
                        <a:t>-</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1000" b="1" i="0" u="none" strike="noStrike" dirty="0">
                          <a:solidFill>
                            <a:schemeClr val="accent6"/>
                          </a:solidFill>
                          <a:effectLst/>
                          <a:latin typeface="Arial" panose="020B0604020202020204" pitchFamily="34" charset="0"/>
                        </a:rPr>
                        <a:t>107,75 €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de-DE" sz="1000" b="0" i="0" u="none" strike="noStrike">
                          <a:solidFill>
                            <a:srgbClr val="000000"/>
                          </a:solidFill>
                          <a:effectLst/>
                          <a:latin typeface="Calibri" panose="020F0502020204030204" pitchFamily="34" charset="0"/>
                        </a:rPr>
                        <a:t> </a:t>
                      </a:r>
                    </a:p>
                  </a:txBody>
                  <a:tcPr marL="5917" marR="5917" marT="591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2841368"/>
                  </a:ext>
                </a:extLst>
              </a:tr>
              <a:tr h="346614">
                <a:tc>
                  <a:txBody>
                    <a:bodyPr/>
                    <a:lstStyle/>
                    <a:p>
                      <a:pPr algn="l" fontAlgn="ctr"/>
                      <a:r>
                        <a:rPr lang="de-DE" sz="900" b="1" i="0" u="none" strike="noStrike">
                          <a:solidFill>
                            <a:srgbClr val="000000"/>
                          </a:solidFill>
                          <a:effectLst/>
                          <a:latin typeface="Arial" panose="020B0604020202020204" pitchFamily="34" charset="0"/>
                        </a:rPr>
                        <a:t>Sozialabgaben pro Monat</a:t>
                      </a:r>
                    </a:p>
                  </a:txBody>
                  <a:tcPr marL="5917" marR="5917" marT="59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900" b="0" i="0" u="none" strike="noStrike" dirty="0">
                          <a:solidFill>
                            <a:srgbClr val="000000"/>
                          </a:solidFill>
                          <a:effectLst/>
                          <a:latin typeface="Arial" panose="020B0604020202020204" pitchFamily="34" charset="0"/>
                        </a:rPr>
                        <a:t>49,26 €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dirty="0">
                          <a:solidFill>
                            <a:srgbClr val="000000"/>
                          </a:solidFill>
                          <a:effectLst/>
                          <a:latin typeface="Arial" panose="020B0604020202020204" pitchFamily="34" charset="0"/>
                        </a:rPr>
                        <a:t>11,85 €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Calibri" panose="020F0502020204030204" pitchFamily="34" charset="0"/>
                        </a:rPr>
                        <a:t> </a:t>
                      </a:r>
                    </a:p>
                  </a:txBody>
                  <a:tcPr marL="5917" marR="5917" marT="591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59487740"/>
                  </a:ext>
                </a:extLst>
              </a:tr>
              <a:tr h="346614">
                <a:tc>
                  <a:txBody>
                    <a:bodyPr/>
                    <a:lstStyle/>
                    <a:p>
                      <a:pPr algn="l" fontAlgn="ctr"/>
                      <a:r>
                        <a:rPr lang="de-DE" sz="900" b="1" i="0" u="none" strike="noStrike" dirty="0">
                          <a:solidFill>
                            <a:srgbClr val="000000"/>
                          </a:solidFill>
                          <a:effectLst/>
                          <a:latin typeface="Arial" panose="020B0604020202020204" pitchFamily="34" charset="0"/>
                        </a:rPr>
                        <a:t>Steuern pro Monat</a:t>
                      </a:r>
                      <a:br>
                        <a:rPr lang="de-DE" sz="900" b="1" i="0" u="none" strike="noStrike" dirty="0">
                          <a:solidFill>
                            <a:srgbClr val="000000"/>
                          </a:solidFill>
                          <a:effectLst/>
                          <a:latin typeface="Arial" panose="020B0604020202020204" pitchFamily="34" charset="0"/>
                        </a:rPr>
                      </a:br>
                      <a:r>
                        <a:rPr lang="de-DE" sz="900" b="0" i="0" u="none" strike="noStrike" dirty="0">
                          <a:solidFill>
                            <a:srgbClr val="000000"/>
                          </a:solidFill>
                          <a:effectLst/>
                          <a:latin typeface="Arial" panose="020B0604020202020204" pitchFamily="34" charset="0"/>
                        </a:rPr>
                        <a:t>(Grenzsteuersatz 30,29 %)</a:t>
                      </a:r>
                      <a:endParaRPr lang="de-DE" sz="900" b="1" i="0" u="none" strike="noStrike" dirty="0">
                        <a:solidFill>
                          <a:srgbClr val="000000"/>
                        </a:solidFill>
                        <a:effectLst/>
                        <a:latin typeface="Arial" panose="020B0604020202020204" pitchFamily="34" charset="0"/>
                      </a:endParaRPr>
                    </a:p>
                  </a:txBody>
                  <a:tcPr marL="5917" marR="5917" marT="5917"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900" b="0" i="0" u="none" strike="noStrike" dirty="0">
                          <a:solidFill>
                            <a:srgbClr val="000000"/>
                          </a:solidFill>
                          <a:effectLst/>
                          <a:latin typeface="Arial" panose="020B0604020202020204" pitchFamily="34" charset="0"/>
                        </a:rPr>
                        <a:t>120,54 €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DE" sz="900" b="0" i="0" u="none" strike="noStrike" dirty="0">
                          <a:solidFill>
                            <a:srgbClr val="000000"/>
                          </a:solidFill>
                          <a:effectLst/>
                          <a:latin typeface="Arial" panose="020B0604020202020204" pitchFamily="34" charset="0"/>
                        </a:rPr>
                        <a:t>52,30 €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r>
                        <a:rPr lang="de-DE" sz="1000" b="0" i="0" u="none" strike="noStrike">
                          <a:solidFill>
                            <a:srgbClr val="000000"/>
                          </a:solidFill>
                          <a:effectLst/>
                          <a:latin typeface="Calibri" panose="020F0502020204030204" pitchFamily="34" charset="0"/>
                        </a:rPr>
                        <a:t> </a:t>
                      </a:r>
                    </a:p>
                  </a:txBody>
                  <a:tcPr marL="5917" marR="5917" marT="591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13129019"/>
                  </a:ext>
                </a:extLst>
              </a:tr>
              <a:tr h="346614">
                <a:tc>
                  <a:txBody>
                    <a:bodyPr/>
                    <a:lstStyle/>
                    <a:p>
                      <a:pPr algn="l" fontAlgn="ctr"/>
                      <a:r>
                        <a:rPr lang="de-DE" sz="900" b="1" i="0" u="none" strike="noStrike">
                          <a:solidFill>
                            <a:srgbClr val="000000"/>
                          </a:solidFill>
                          <a:effectLst/>
                          <a:latin typeface="Arial" panose="020B0604020202020204" pitchFamily="34" charset="0"/>
                        </a:rPr>
                        <a:t>Monatliche Nettorente</a:t>
                      </a:r>
                    </a:p>
                  </a:txBody>
                  <a:tcPr marL="5917" marR="5917" marT="591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de-DE" sz="1100" b="1" i="0" u="none" strike="noStrike" dirty="0">
                          <a:solidFill>
                            <a:schemeClr val="accent1"/>
                          </a:solidFill>
                          <a:effectLst/>
                          <a:latin typeface="Arial" panose="020B0604020202020204" pitchFamily="34" charset="0"/>
                        </a:rPr>
                        <a:t>228,16 €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1100" b="1" i="0" u="none" strike="noStrike" dirty="0">
                          <a:solidFill>
                            <a:schemeClr val="accent1"/>
                          </a:solidFill>
                          <a:effectLst/>
                          <a:latin typeface="Arial" panose="020B0604020202020204" pitchFamily="34" charset="0"/>
                        </a:rPr>
                        <a:t>425,44 €</a:t>
                      </a:r>
                      <a:r>
                        <a:rPr lang="de-DE" sz="1100" b="0" i="0" u="none" strike="noStrike" dirty="0">
                          <a:solidFill>
                            <a:schemeClr val="accent1"/>
                          </a:solidFill>
                          <a:effectLst/>
                          <a:latin typeface="Arial" panose="020B0604020202020204" pitchFamily="34" charset="0"/>
                        </a:rPr>
                        <a:t>  </a:t>
                      </a:r>
                      <a:endParaRPr lang="de-DE" sz="1100" b="1" i="0" u="none" strike="noStrike" dirty="0">
                        <a:solidFill>
                          <a:schemeClr val="accent1"/>
                        </a:solidFill>
                        <a:effectLst/>
                        <a:latin typeface="Arial" panose="020B0604020202020204" pitchFamily="34" charset="0"/>
                      </a:endParaRP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1000" b="0" i="0" u="none" strike="noStrike">
                          <a:solidFill>
                            <a:srgbClr val="000000"/>
                          </a:solidFill>
                          <a:effectLst/>
                          <a:latin typeface="Calibri" panose="020F0502020204030204" pitchFamily="34" charset="0"/>
                        </a:rPr>
                        <a:t> </a:t>
                      </a:r>
                    </a:p>
                  </a:txBody>
                  <a:tcPr marL="5917" marR="5917" marT="591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152514596"/>
                  </a:ext>
                </a:extLst>
              </a:tr>
              <a:tr h="346614">
                <a:tc>
                  <a:txBody>
                    <a:bodyPr/>
                    <a:lstStyle/>
                    <a:p>
                      <a:pPr algn="l" fontAlgn="ctr"/>
                      <a:r>
                        <a:rPr lang="de-DE" sz="900" b="1" i="0" u="none" strike="noStrike">
                          <a:solidFill>
                            <a:srgbClr val="000000"/>
                          </a:solidFill>
                          <a:effectLst/>
                          <a:latin typeface="Arial" panose="020B0604020202020204" pitchFamily="34" charset="0"/>
                        </a:rPr>
                        <a:t>Differenz Nettorenten</a:t>
                      </a:r>
                    </a:p>
                  </a:txBody>
                  <a:tcPr marL="5917" marR="5917" marT="5917"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gridSpan="2">
                  <a:txBody>
                    <a:bodyPr/>
                    <a:lstStyle/>
                    <a:p>
                      <a:pPr algn="ctr" fontAlgn="ctr"/>
                      <a:r>
                        <a:rPr lang="de-DE" sz="1200" b="1" i="0" u="none" strike="noStrike" dirty="0">
                          <a:solidFill>
                            <a:schemeClr val="accent1"/>
                          </a:solidFill>
                          <a:effectLst/>
                          <a:latin typeface="Arial" panose="020B0604020202020204" pitchFamily="34" charset="0"/>
                        </a:rPr>
                        <a:t>197,28 € (86,46 %)</a:t>
                      </a:r>
                    </a:p>
                  </a:txBody>
                  <a:tcPr marL="5917" marR="5917" marT="5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hMerge="1">
                  <a:txBody>
                    <a:bodyPr/>
                    <a:lstStyle/>
                    <a:p>
                      <a:endParaRPr lang="de-DE"/>
                    </a:p>
                  </a:txBody>
                  <a:tcPr/>
                </a:tc>
                <a:tc>
                  <a:txBody>
                    <a:bodyPr/>
                    <a:lstStyle/>
                    <a:p>
                      <a:pPr algn="l" fontAlgn="b"/>
                      <a:r>
                        <a:rPr lang="de-DE" sz="1000" b="0" i="0" u="none" strike="noStrike">
                          <a:solidFill>
                            <a:srgbClr val="000000"/>
                          </a:solidFill>
                          <a:effectLst/>
                          <a:latin typeface="Calibri" panose="020F0502020204030204" pitchFamily="34" charset="0"/>
                        </a:rPr>
                        <a:t> </a:t>
                      </a:r>
                    </a:p>
                  </a:txBody>
                  <a:tcPr marL="5917" marR="5917" marT="591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167689032"/>
                  </a:ext>
                </a:extLst>
              </a:tr>
              <a:tr h="235459">
                <a:tc gridSpan="3">
                  <a:txBody>
                    <a:bodyPr/>
                    <a:lstStyle/>
                    <a:p>
                      <a:pPr algn="l" fontAlgn="ctr"/>
                      <a:r>
                        <a:rPr lang="de-DE" sz="700" b="0" i="0" u="none" strike="noStrike" dirty="0">
                          <a:solidFill>
                            <a:srgbClr val="000000"/>
                          </a:solidFill>
                          <a:effectLst/>
                          <a:latin typeface="Arial" panose="020B0604020202020204" pitchFamily="34" charset="0"/>
                        </a:rPr>
                        <a:t>*privat: bis Jahr 21: 1385,96 €, Jahr 21 und 22: 1.414,30 €, ab Jahr 24: 1.370,70 €</a:t>
                      </a:r>
                    </a:p>
                  </a:txBody>
                  <a:tcPr marL="5917" marR="5917" marT="5917" marB="0" anchor="ctr">
                    <a:lnL>
                      <a:noFill/>
                    </a:lnL>
                    <a:lnR>
                      <a:noFill/>
                    </a:lnR>
                    <a:lnT>
                      <a:noFill/>
                    </a:lnT>
                    <a:lnB>
                      <a:noFill/>
                    </a:lnB>
                  </a:tcPr>
                </a:tc>
                <a:tc hMerge="1">
                  <a:txBody>
                    <a:bodyPr/>
                    <a:lstStyle/>
                    <a:p>
                      <a:endParaRPr lang="de-DE"/>
                    </a:p>
                  </a:txBody>
                  <a:tcPr/>
                </a:tc>
                <a:tc hMerge="1">
                  <a:txBody>
                    <a:bodyPr/>
                    <a:lstStyle/>
                    <a:p>
                      <a:endParaRPr lang="de-DE"/>
                    </a:p>
                  </a:txBody>
                  <a:tcPr/>
                </a:tc>
                <a:tc>
                  <a:txBody>
                    <a:bodyPr/>
                    <a:lstStyle/>
                    <a:p>
                      <a:pPr algn="l" fontAlgn="b"/>
                      <a:r>
                        <a:rPr lang="de-DE" sz="1000" b="0" i="0" u="none" strike="noStrike" dirty="0">
                          <a:solidFill>
                            <a:srgbClr val="000000"/>
                          </a:solidFill>
                          <a:effectLst/>
                          <a:latin typeface="Calibri" panose="020F0502020204030204" pitchFamily="34" charset="0"/>
                        </a:rPr>
                        <a:t> </a:t>
                      </a:r>
                    </a:p>
                  </a:txBody>
                  <a:tcPr marL="5917" marR="5917" marT="5917" marB="0" anchor="b">
                    <a:lnL>
                      <a:noFill/>
                    </a:lnL>
                    <a:lnR>
                      <a:noFill/>
                    </a:lnR>
                    <a:lnT>
                      <a:noFill/>
                    </a:lnT>
                    <a:lnB>
                      <a:noFill/>
                    </a:lnB>
                    <a:solidFill>
                      <a:srgbClr val="FFFFFF"/>
                    </a:solidFill>
                  </a:tcPr>
                </a:tc>
                <a:extLst>
                  <a:ext uri="{0D108BD9-81ED-4DB2-BD59-A6C34878D82A}">
                    <a16:rowId xmlns:a16="http://schemas.microsoft.com/office/drawing/2014/main" val="4046760888"/>
                  </a:ext>
                </a:extLst>
              </a:tr>
            </a:tbl>
          </a:graphicData>
        </a:graphic>
      </p:graphicFrame>
      <p:sp>
        <p:nvSpPr>
          <p:cNvPr id="25" name="Textfeld 24">
            <a:extLst>
              <a:ext uri="{FF2B5EF4-FFF2-40B4-BE49-F238E27FC236}">
                <a16:creationId xmlns:a16="http://schemas.microsoft.com/office/drawing/2014/main" id="{F0707131-195F-40F3-BECC-EE4C12660442}"/>
              </a:ext>
            </a:extLst>
          </p:cNvPr>
          <p:cNvSpPr txBox="1"/>
          <p:nvPr/>
        </p:nvSpPr>
        <p:spPr>
          <a:xfrm>
            <a:off x="162561" y="837414"/>
            <a:ext cx="3959097" cy="584775"/>
          </a:xfrm>
          <a:prstGeom prst="rect">
            <a:avLst/>
          </a:prstGeom>
          <a:noFill/>
        </p:spPr>
        <p:txBody>
          <a:bodyPr wrap="square" rtlCol="0">
            <a:spAutoFit/>
          </a:bodyPr>
          <a:lstStyle/>
          <a:p>
            <a:r>
              <a:rPr lang="de-DE" sz="1600" b="1" dirty="0"/>
              <a:t>Berechnung zur Ermittlung des Sparbeitrags </a:t>
            </a:r>
            <a:br>
              <a:rPr lang="de-DE" sz="1600" b="1" dirty="0"/>
            </a:br>
            <a:r>
              <a:rPr lang="de-DE" sz="1600" b="1" dirty="0"/>
              <a:t>bei gleichem verfügbaren Nettoeinkommen </a:t>
            </a:r>
          </a:p>
        </p:txBody>
      </p:sp>
      <p:sp>
        <p:nvSpPr>
          <p:cNvPr id="26" name="Textfeld 25">
            <a:extLst>
              <a:ext uri="{FF2B5EF4-FFF2-40B4-BE49-F238E27FC236}">
                <a16:creationId xmlns:a16="http://schemas.microsoft.com/office/drawing/2014/main" id="{BB3E6B89-46FF-4466-AB47-626C895B9998}"/>
              </a:ext>
            </a:extLst>
          </p:cNvPr>
          <p:cNvSpPr txBox="1"/>
          <p:nvPr/>
        </p:nvSpPr>
        <p:spPr>
          <a:xfrm>
            <a:off x="4125782" y="837414"/>
            <a:ext cx="3959097" cy="584775"/>
          </a:xfrm>
          <a:prstGeom prst="rect">
            <a:avLst/>
          </a:prstGeom>
          <a:noFill/>
        </p:spPr>
        <p:txBody>
          <a:bodyPr wrap="square" rtlCol="0">
            <a:spAutoFit/>
          </a:bodyPr>
          <a:lstStyle/>
          <a:p>
            <a:pPr algn="ctr"/>
            <a:r>
              <a:rPr lang="de-DE" sz="1600" b="1" dirty="0"/>
              <a:t>Ermittlung der Nettorenten </a:t>
            </a:r>
            <a:br>
              <a:rPr lang="de-DE" sz="1600" b="1" dirty="0"/>
            </a:br>
            <a:r>
              <a:rPr lang="de-DE" sz="1600" b="1" dirty="0"/>
              <a:t>(nach Steuern, Sozialabgaben und Kosten)</a:t>
            </a:r>
          </a:p>
        </p:txBody>
      </p:sp>
      <p:sp>
        <p:nvSpPr>
          <p:cNvPr id="27" name="Textfeld 26">
            <a:extLst>
              <a:ext uri="{FF2B5EF4-FFF2-40B4-BE49-F238E27FC236}">
                <a16:creationId xmlns:a16="http://schemas.microsoft.com/office/drawing/2014/main" id="{3B3AFF5C-0F18-4532-97D5-A60C6C0FFEE4}"/>
              </a:ext>
            </a:extLst>
          </p:cNvPr>
          <p:cNvSpPr txBox="1"/>
          <p:nvPr/>
        </p:nvSpPr>
        <p:spPr>
          <a:xfrm>
            <a:off x="8151711" y="837414"/>
            <a:ext cx="3896016" cy="584775"/>
          </a:xfrm>
          <a:prstGeom prst="rect">
            <a:avLst/>
          </a:prstGeom>
          <a:noFill/>
        </p:spPr>
        <p:txBody>
          <a:bodyPr wrap="square" rtlCol="0">
            <a:spAutoFit/>
          </a:bodyPr>
          <a:lstStyle/>
          <a:p>
            <a:pPr algn="ctr"/>
            <a:r>
              <a:rPr lang="de-DE" sz="1600" b="1" dirty="0"/>
              <a:t>Auswirkung von Kosten auf Nettorenten </a:t>
            </a:r>
            <a:br>
              <a:rPr lang="de-DE" sz="1600" b="1" dirty="0"/>
            </a:br>
            <a:r>
              <a:rPr lang="de-DE" sz="1600" b="1" dirty="0"/>
              <a:t>(nach Steuern, Sozialabgaben und Kosten)</a:t>
            </a:r>
          </a:p>
        </p:txBody>
      </p:sp>
      <p:sp>
        <p:nvSpPr>
          <p:cNvPr id="10" name="Slide Number Placeholder 1">
            <a:extLst>
              <a:ext uri="{FF2B5EF4-FFF2-40B4-BE49-F238E27FC236}">
                <a16:creationId xmlns:a16="http://schemas.microsoft.com/office/drawing/2014/main" id="{6D869FA4-3035-4C5A-B6DA-14CED1344134}"/>
              </a:ext>
            </a:extLst>
          </p:cNvPr>
          <p:cNvSpPr txBox="1">
            <a:spLocks/>
          </p:cNvSpPr>
          <p:nvPr/>
        </p:nvSpPr>
        <p:spPr>
          <a:xfrm>
            <a:off x="11824970" y="6569687"/>
            <a:ext cx="488950" cy="282575"/>
          </a:xfrm>
          <a:prstGeom prst="rect">
            <a:avLst/>
          </a:prstGeom>
        </p:spPr>
        <p:txBody>
          <a:bodyPr lIns="91233" tIns="45617" rIns="91233" bIns="45617"/>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F13166-FF98-4FA7-9F08-0F4BF4813D80}" type="slidenum">
              <a:rPr lang="de-DE" sz="1000" smtClean="0"/>
              <a:pPr>
                <a:defRPr/>
              </a:pPr>
              <a:t>9</a:t>
            </a:fld>
            <a:endParaRPr lang="de-DE" sz="1000" dirty="0"/>
          </a:p>
        </p:txBody>
      </p:sp>
      <p:pic>
        <p:nvPicPr>
          <p:cNvPr id="3" name="Grafik 2">
            <a:extLst>
              <a:ext uri="{FF2B5EF4-FFF2-40B4-BE49-F238E27FC236}">
                <a16:creationId xmlns:a16="http://schemas.microsoft.com/office/drawing/2014/main" id="{AB2B1D72-6A67-4288-8890-34CE5E9D6FA3}"/>
              </a:ext>
            </a:extLst>
          </p:cNvPr>
          <p:cNvPicPr>
            <a:picLocks noChangeAspect="1"/>
          </p:cNvPicPr>
          <p:nvPr/>
        </p:nvPicPr>
        <p:blipFill>
          <a:blip r:embed="rId2"/>
          <a:stretch>
            <a:fillRect/>
          </a:stretch>
        </p:blipFill>
        <p:spPr>
          <a:xfrm>
            <a:off x="11258696" y="51906"/>
            <a:ext cx="717056" cy="509487"/>
          </a:xfrm>
          <a:prstGeom prst="rect">
            <a:avLst/>
          </a:prstGeom>
        </p:spPr>
      </p:pic>
      <p:sp>
        <p:nvSpPr>
          <p:cNvPr id="11" name="Textfeld 10">
            <a:extLst>
              <a:ext uri="{FF2B5EF4-FFF2-40B4-BE49-F238E27FC236}">
                <a16:creationId xmlns:a16="http://schemas.microsoft.com/office/drawing/2014/main" id="{55405B83-BB58-4F6A-9445-86C938B26354}"/>
              </a:ext>
            </a:extLst>
          </p:cNvPr>
          <p:cNvSpPr txBox="1"/>
          <p:nvPr/>
        </p:nvSpPr>
        <p:spPr>
          <a:xfrm>
            <a:off x="204140" y="39696"/>
            <a:ext cx="11795777" cy="523220"/>
          </a:xfrm>
          <a:prstGeom prst="rect">
            <a:avLst/>
          </a:prstGeom>
          <a:noFill/>
        </p:spPr>
        <p:txBody>
          <a:bodyPr wrap="square" rtlCol="0">
            <a:spAutoFit/>
          </a:bodyPr>
          <a:lstStyle/>
          <a:p>
            <a:r>
              <a:rPr lang="de-DE" sz="2800" b="1" dirty="0">
                <a:solidFill>
                  <a:srgbClr val="0062CF"/>
                </a:solidFill>
              </a:rPr>
              <a:t>Fall 1: Ehepaar mit zwei Kindern (Normalverdiener)</a:t>
            </a:r>
          </a:p>
        </p:txBody>
      </p:sp>
      <p:graphicFrame>
        <p:nvGraphicFramePr>
          <p:cNvPr id="13" name="Diagramm 12">
            <a:extLst>
              <a:ext uri="{FF2B5EF4-FFF2-40B4-BE49-F238E27FC236}">
                <a16:creationId xmlns:a16="http://schemas.microsoft.com/office/drawing/2014/main" id="{405F258F-4F34-4569-88D8-487A5ABCCBFE}"/>
              </a:ext>
            </a:extLst>
          </p:cNvPr>
          <p:cNvGraphicFramePr/>
          <p:nvPr/>
        </p:nvGraphicFramePr>
        <p:xfrm>
          <a:off x="8170333" y="1584749"/>
          <a:ext cx="3896016" cy="460932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15">
            <a:extLst>
              <a:ext uri="{FF2B5EF4-FFF2-40B4-BE49-F238E27FC236}">
                <a16:creationId xmlns:a16="http://schemas.microsoft.com/office/drawing/2014/main" id="{84583C86-F091-4F2D-8670-8D95D973B51D}"/>
              </a:ext>
            </a:extLst>
          </p:cNvPr>
          <p:cNvSpPr txBox="1"/>
          <p:nvPr/>
        </p:nvSpPr>
        <p:spPr>
          <a:xfrm>
            <a:off x="10256269" y="1696610"/>
            <a:ext cx="909223" cy="246221"/>
          </a:xfrm>
          <a:prstGeom prst="rect">
            <a:avLst/>
          </a:prstGeom>
          <a:solidFill>
            <a:schemeClr val="accent1"/>
          </a:solidFill>
          <a:ln>
            <a:solidFill>
              <a:schemeClr val="bg1"/>
            </a:solidFill>
          </a:ln>
        </p:spPr>
        <p:txBody>
          <a:bodyPr wrap="none" tIns="0" bIns="0" rtlCol="0">
            <a:spAutoFit/>
          </a:bodyPr>
          <a:lstStyle/>
          <a:p>
            <a:r>
              <a:rPr lang="de-DE" sz="1600" b="1" dirty="0">
                <a:solidFill>
                  <a:schemeClr val="bg1"/>
                </a:solidFill>
              </a:rPr>
              <a:t>488,85 €</a:t>
            </a:r>
          </a:p>
        </p:txBody>
      </p:sp>
    </p:spTree>
    <p:extLst>
      <p:ext uri="{BB962C8B-B14F-4D97-AF65-F5344CB8AC3E}">
        <p14:creationId xmlns:p14="http://schemas.microsoft.com/office/powerpoint/2010/main" val="10305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16"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4644</Words>
  <Application>Microsoft Office PowerPoint</Application>
  <PresentationFormat>Breitbild</PresentationFormat>
  <Paragraphs>683</Paragraphs>
  <Slides>33</Slides>
  <Notes>12</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33</vt:i4>
      </vt:variant>
    </vt:vector>
  </HeadingPairs>
  <TitlesOfParts>
    <vt:vector size="39" baseType="lpstr">
      <vt:lpstr>Arial</vt:lpstr>
      <vt:lpstr>Calibri</vt:lpstr>
      <vt:lpstr>Symbol</vt:lpstr>
      <vt:lpstr>Wingdings</vt:lpstr>
      <vt:lpstr>Office</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buchwald@mypension.de</dc:creator>
  <cp:lastModifiedBy>Klaus Morgenstern</cp:lastModifiedBy>
  <cp:revision>1230</cp:revision>
  <cp:lastPrinted>2021-06-08T12:51:30Z</cp:lastPrinted>
  <dcterms:created xsi:type="dcterms:W3CDTF">2019-05-15T09:39:10Z</dcterms:created>
  <dcterms:modified xsi:type="dcterms:W3CDTF">2021-09-08T10:26:56Z</dcterms:modified>
</cp:coreProperties>
</file>