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1" r:id="rId2"/>
    <p:sldId id="293" r:id="rId3"/>
    <p:sldId id="283" r:id="rId4"/>
    <p:sldId id="278" r:id="rId5"/>
    <p:sldId id="285" r:id="rId6"/>
    <p:sldId id="294" r:id="rId7"/>
    <p:sldId id="287" r:id="rId8"/>
    <p:sldId id="297" r:id="rId9"/>
    <p:sldId id="296" r:id="rId10"/>
    <p:sldId id="271" r:id="rId1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4E4E4"/>
    <a:srgbClr val="DBDBDB"/>
    <a:srgbClr val="666666"/>
    <a:srgbClr val="EDEDED"/>
    <a:srgbClr val="F2CBB2"/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5" autoAdjust="0"/>
    <p:restoredTop sz="90448" autoAdjust="0"/>
  </p:normalViewPr>
  <p:slideViewPr>
    <p:cSldViewPr>
      <p:cViewPr>
        <p:scale>
          <a:sx n="87" d="100"/>
          <a:sy n="87" d="100"/>
        </p:scale>
        <p:origin x="-1594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16DE19A-BEA4-4210-AFD0-386D113006D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813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971800"/>
            <a:ext cx="7672387" cy="457200"/>
          </a:xfr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076700"/>
            <a:ext cx="5545137" cy="13684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A3CFD-BA72-4E1C-B78C-EA59B36FFDF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310458"/>
      </p:ext>
    </p:extLst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5125" y="682625"/>
            <a:ext cx="2178050" cy="54435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682625"/>
            <a:ext cx="6383337" cy="54435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924C48-94CF-4409-B3DC-661E540468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466394"/>
      </p:ext>
    </p:extLst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C3B19F-8DAE-44AD-ADFA-3330BE24352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75519"/>
      </p:ext>
    </p:extLst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C4B22-D1BD-439A-8F4C-959BCBA5E4D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756601"/>
      </p:ext>
    </p:extLst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700213"/>
            <a:ext cx="4279900" cy="44259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700213"/>
            <a:ext cx="4281487" cy="44259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84880D-EEFF-437C-859F-518FEA73BA3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476164"/>
      </p:ext>
    </p:extLst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1C5DA-0E54-4C35-B3D8-2A03CAA7356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692275"/>
      </p:ext>
    </p:extLst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47AB74-90C8-40A5-896D-F3C671C8FFE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522022"/>
      </p:ext>
    </p:extLst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7B23A4-9E21-446F-859C-42D34005F9F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684374"/>
      </p:ext>
    </p:extLst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445BE5-B89B-452D-9A39-C0718A45F91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152777"/>
      </p:ext>
    </p:extLst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EE4CF-3116-40A3-BB44-FA9649578D9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601953"/>
      </p:ext>
    </p:extLst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82625"/>
            <a:ext cx="871378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Hier wird der Titel stehen, </a:t>
            </a:r>
            <a:br>
              <a:rPr lang="de-DE" smtClean="0"/>
            </a:br>
            <a:r>
              <a:rPr lang="de-DE" smtClean="0"/>
              <a:t>wenn er lang ist, dann geht er auch zwei Zeilen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700213"/>
            <a:ext cx="8713787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4938" y="6245225"/>
            <a:ext cx="8181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72225"/>
            <a:ext cx="5032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3B9F3F-1407-480D-8234-C708303ADE3C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" t="71901" r="801"/>
          <a:stretch>
            <a:fillRect/>
          </a:stretch>
        </p:blipFill>
        <p:spPr bwMode="auto">
          <a:xfrm>
            <a:off x="176213" y="269875"/>
            <a:ext cx="8716962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775575" y="325438"/>
            <a:ext cx="1404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empirica</a:t>
            </a: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179388" y="6381750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179388" y="692150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Altersarmut – heute und in der Zukunft</a:t>
            </a:r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empirica-Studie </a:t>
            </a:r>
            <a:r>
              <a:rPr lang="de-DE" dirty="0" smtClean="0"/>
              <a:t>im Auftrag des </a:t>
            </a:r>
            <a:br>
              <a:rPr lang="de-DE" dirty="0" smtClean="0"/>
            </a:br>
            <a:r>
              <a:rPr lang="de-DE" dirty="0" smtClean="0"/>
              <a:t>Deutschen Instituts für Altersvorsorge</a:t>
            </a:r>
            <a:endParaRPr lang="de-DE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0825" y="5607050"/>
            <a:ext cx="64087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de-DE" sz="1600" dirty="0" smtClean="0"/>
              <a:t>Präsentation der Ergebnisse</a:t>
            </a:r>
            <a:endParaRPr lang="de-DE" sz="1600" dirty="0"/>
          </a:p>
          <a:p>
            <a:pPr eaLnBrk="0" hangingPunct="0"/>
            <a:r>
              <a:rPr lang="de-DE" sz="1600" dirty="0" smtClean="0"/>
              <a:t>Berlin, 22. Juni 2017</a:t>
            </a:r>
            <a:endParaRPr lang="de-DE" sz="1600" dirty="0">
              <a:latin typeface="Times New Roman" pitchFamily="18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" r="801"/>
          <a:stretch>
            <a:fillRect/>
          </a:stretch>
        </p:blipFill>
        <p:spPr bwMode="auto">
          <a:xfrm>
            <a:off x="179388" y="836613"/>
            <a:ext cx="8716962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79388" y="260350"/>
          <a:ext cx="87217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Image" r:id="rId4" imgW="9955556" imgH="672779" progId="Photoshop.Image.7">
                  <p:embed/>
                </p:oleObj>
              </mc:Choice>
              <mc:Fallback>
                <p:oleObj name="Image" r:id="rId4" imgW="9955556" imgH="672779" progId="Photoshop.Image.7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23"/>
                      <a:stretch>
                        <a:fillRect/>
                      </a:stretch>
                    </p:blipFill>
                    <p:spPr bwMode="auto">
                      <a:xfrm>
                        <a:off x="179388" y="260350"/>
                        <a:ext cx="87217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"/>
          <a:stretch>
            <a:fillRect/>
          </a:stretch>
        </p:blipFill>
        <p:spPr bwMode="auto">
          <a:xfrm>
            <a:off x="187325" y="2266950"/>
            <a:ext cx="8705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179388" y="4829175"/>
            <a:ext cx="2808287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b="1"/>
              <a:t>empirica ag</a:t>
            </a:r>
            <a:r>
              <a:rPr lang="de-DE" sz="1200" b="1">
                <a:solidFill>
                  <a:srgbClr val="666666"/>
                </a:solidFill>
              </a:rPr>
              <a:t/>
            </a:r>
            <a:br>
              <a:rPr lang="de-DE" sz="1200" b="1">
                <a:solidFill>
                  <a:srgbClr val="666666"/>
                </a:solidFill>
              </a:rPr>
            </a:br>
            <a:r>
              <a:rPr lang="de-DE" sz="1200" b="1">
                <a:solidFill>
                  <a:srgbClr val="666666"/>
                </a:solidFill>
              </a:rPr>
              <a:t>Forschung und Beratung</a:t>
            </a:r>
          </a:p>
          <a:p>
            <a:r>
              <a:rPr lang="de-DE" sz="1200">
                <a:solidFill>
                  <a:srgbClr val="666666"/>
                </a:solidFill>
              </a:rPr>
              <a:t>Kurfürstendamm 234, D-10719 Berlin</a:t>
            </a:r>
            <a:br>
              <a:rPr lang="de-DE" sz="1200">
                <a:solidFill>
                  <a:srgbClr val="666666"/>
                </a:solidFill>
              </a:rPr>
            </a:br>
            <a:r>
              <a:rPr lang="de-DE" sz="1200">
                <a:solidFill>
                  <a:srgbClr val="666666"/>
                </a:solidFill>
              </a:rPr>
              <a:t>Tel.: 030 884795-0</a:t>
            </a:r>
            <a:br>
              <a:rPr lang="de-DE" sz="1200">
                <a:solidFill>
                  <a:srgbClr val="666666"/>
                </a:solidFill>
              </a:rPr>
            </a:br>
            <a:r>
              <a:rPr lang="de-DE" sz="1200">
                <a:solidFill>
                  <a:srgbClr val="666666"/>
                </a:solidFill>
              </a:rPr>
              <a:t>Fax: 030 884795-17</a:t>
            </a:r>
            <a:br>
              <a:rPr lang="de-DE" sz="1200">
                <a:solidFill>
                  <a:srgbClr val="666666"/>
                </a:solidFill>
              </a:rPr>
            </a:br>
            <a:r>
              <a:rPr lang="de-DE" sz="1200">
                <a:solidFill>
                  <a:srgbClr val="666666"/>
                </a:solidFill>
              </a:rPr>
              <a:t>berlin@empirica-institut.de</a:t>
            </a:r>
            <a:br>
              <a:rPr lang="de-DE" sz="1200">
                <a:solidFill>
                  <a:srgbClr val="666666"/>
                </a:solidFill>
              </a:rPr>
            </a:br>
            <a:endParaRPr lang="de-DE" sz="1200">
              <a:solidFill>
                <a:srgbClr val="666666"/>
              </a:solidFill>
            </a:endParaRP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79388" y="3213100"/>
            <a:ext cx="4392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de-DE" sz="1600"/>
              <a:t>Vielen Dank für Ihre Aufmerksamkeit!</a:t>
            </a:r>
            <a:endParaRPr lang="de-DE" sz="1600">
              <a:latin typeface="Times New Roman" pitchFamily="18" charset="0"/>
            </a:endParaRPr>
          </a:p>
        </p:txBody>
      </p:sp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" r="801"/>
          <a:stretch>
            <a:fillRect/>
          </a:stretch>
        </p:blipFill>
        <p:spPr bwMode="auto">
          <a:xfrm>
            <a:off x="179388" y="836613"/>
            <a:ext cx="8716962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179388" y="260350"/>
          <a:ext cx="87217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6" name="Image" r:id="rId4" imgW="9955556" imgH="672779" progId="Photoshop.Image.7">
                  <p:embed/>
                </p:oleObj>
              </mc:Choice>
              <mc:Fallback>
                <p:oleObj name="Image" r:id="rId4" imgW="9955556" imgH="672779" progId="Photoshop.Image.7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23"/>
                      <a:stretch>
                        <a:fillRect/>
                      </a:stretch>
                    </p:blipFill>
                    <p:spPr bwMode="auto">
                      <a:xfrm>
                        <a:off x="179388" y="260350"/>
                        <a:ext cx="87217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77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"/>
          <a:stretch>
            <a:fillRect/>
          </a:stretch>
        </p:blipFill>
        <p:spPr bwMode="auto">
          <a:xfrm>
            <a:off x="187325" y="2266950"/>
            <a:ext cx="8705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132138" y="4829175"/>
            <a:ext cx="210185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200" b="1"/>
              <a:t>empirica ag</a:t>
            </a:r>
            <a:br>
              <a:rPr lang="de-DE" sz="1200" b="1"/>
            </a:br>
            <a:r>
              <a:rPr lang="de-DE" sz="1200" b="1">
                <a:solidFill>
                  <a:srgbClr val="666666"/>
                </a:solidFill>
              </a:rPr>
              <a:t>Forschung und Beratung</a:t>
            </a:r>
          </a:p>
          <a:p>
            <a:r>
              <a:rPr lang="de-DE" sz="1200">
                <a:solidFill>
                  <a:srgbClr val="666666"/>
                </a:solidFill>
              </a:rPr>
              <a:t>Zweigniederlassung</a:t>
            </a:r>
            <a:r>
              <a:rPr lang="de-DE" sz="1200" b="1">
                <a:solidFill>
                  <a:srgbClr val="666666"/>
                </a:solidFill>
              </a:rPr>
              <a:t> </a:t>
            </a:r>
          </a:p>
          <a:p>
            <a:r>
              <a:rPr lang="de-DE" sz="1200">
                <a:solidFill>
                  <a:srgbClr val="666666"/>
                </a:solidFill>
              </a:rPr>
              <a:t>Kaiserstr. 29, D-53113 Bonn</a:t>
            </a:r>
            <a:br>
              <a:rPr lang="de-DE" sz="1200">
                <a:solidFill>
                  <a:srgbClr val="666666"/>
                </a:solidFill>
              </a:rPr>
            </a:br>
            <a:r>
              <a:rPr lang="de-DE" sz="1200">
                <a:solidFill>
                  <a:srgbClr val="666666"/>
                </a:solidFill>
              </a:rPr>
              <a:t>Tel.: 0228 91489-0</a:t>
            </a:r>
            <a:br>
              <a:rPr lang="de-DE" sz="1200">
                <a:solidFill>
                  <a:srgbClr val="666666"/>
                </a:solidFill>
              </a:rPr>
            </a:br>
            <a:r>
              <a:rPr lang="de-DE" sz="1200">
                <a:solidFill>
                  <a:srgbClr val="666666"/>
                </a:solidFill>
              </a:rPr>
              <a:t>Fax: 0228 217410</a:t>
            </a:r>
            <a:br>
              <a:rPr lang="de-DE" sz="1200">
                <a:solidFill>
                  <a:srgbClr val="666666"/>
                </a:solidFill>
              </a:rPr>
            </a:br>
            <a:r>
              <a:rPr lang="de-DE" sz="1200">
                <a:solidFill>
                  <a:srgbClr val="666666"/>
                </a:solidFill>
              </a:rPr>
              <a:t>bonn@empirica-institut.de</a:t>
            </a: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5724525" y="4829175"/>
            <a:ext cx="31686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b="1" dirty="0" err="1"/>
              <a:t>komet</a:t>
            </a:r>
            <a:r>
              <a:rPr lang="de-DE" sz="1200" b="1" dirty="0"/>
              <a:t>-empirica </a:t>
            </a:r>
            <a:r>
              <a:rPr lang="de-DE" sz="1200" b="1" dirty="0" err="1"/>
              <a:t>gmbh</a:t>
            </a:r>
            <a:r>
              <a:rPr lang="de-DE" sz="1200" b="1" dirty="0">
                <a:solidFill>
                  <a:srgbClr val="666666"/>
                </a:solidFill>
              </a:rPr>
              <a:t/>
            </a:r>
            <a:br>
              <a:rPr lang="de-DE" sz="1200" b="1" dirty="0">
                <a:solidFill>
                  <a:srgbClr val="666666"/>
                </a:solidFill>
              </a:rPr>
            </a:br>
            <a:r>
              <a:rPr lang="de-DE" sz="1200" b="1" dirty="0">
                <a:solidFill>
                  <a:srgbClr val="666666"/>
                </a:solidFill>
              </a:rPr>
              <a:t>Regionalentwicklung, Stadtentwicklung, </a:t>
            </a:r>
            <a:br>
              <a:rPr lang="de-DE" sz="1200" b="1" dirty="0">
                <a:solidFill>
                  <a:srgbClr val="666666"/>
                </a:solidFill>
              </a:rPr>
            </a:br>
            <a:r>
              <a:rPr lang="de-DE" sz="1200" b="1" dirty="0">
                <a:solidFill>
                  <a:srgbClr val="666666"/>
                </a:solidFill>
              </a:rPr>
              <a:t>Immobilienforschung GmbH</a:t>
            </a:r>
          </a:p>
          <a:p>
            <a:r>
              <a:rPr lang="de-DE" sz="1200" dirty="0" err="1">
                <a:solidFill>
                  <a:srgbClr val="666666"/>
                </a:solidFill>
              </a:rPr>
              <a:t>Schreberstr</a:t>
            </a:r>
            <a:r>
              <a:rPr lang="de-DE" sz="1200" dirty="0">
                <a:solidFill>
                  <a:srgbClr val="666666"/>
                </a:solidFill>
              </a:rPr>
              <a:t>. 1</a:t>
            </a:r>
            <a:r>
              <a:rPr lang="de-DE" sz="1200" dirty="0" smtClean="0">
                <a:solidFill>
                  <a:srgbClr val="666666"/>
                </a:solidFill>
              </a:rPr>
              <a:t>, D-04109 </a:t>
            </a:r>
            <a:r>
              <a:rPr lang="de-DE" sz="1200" dirty="0">
                <a:solidFill>
                  <a:srgbClr val="666666"/>
                </a:solidFill>
              </a:rPr>
              <a:t>Leipzig</a:t>
            </a:r>
            <a:br>
              <a:rPr lang="de-DE" sz="1200" dirty="0">
                <a:solidFill>
                  <a:srgbClr val="666666"/>
                </a:solidFill>
              </a:rPr>
            </a:br>
            <a:r>
              <a:rPr lang="de-DE" sz="1200" dirty="0">
                <a:solidFill>
                  <a:srgbClr val="666666"/>
                </a:solidFill>
              </a:rPr>
              <a:t>Tel.: 0341 96008-20</a:t>
            </a:r>
            <a:br>
              <a:rPr lang="de-DE" sz="1200" dirty="0">
                <a:solidFill>
                  <a:srgbClr val="666666"/>
                </a:solidFill>
              </a:rPr>
            </a:br>
            <a:r>
              <a:rPr lang="de-DE" sz="1200" dirty="0">
                <a:solidFill>
                  <a:srgbClr val="666666"/>
                </a:solidFill>
              </a:rPr>
              <a:t>Fax: 0341 96008-30</a:t>
            </a:r>
            <a:br>
              <a:rPr lang="de-DE" sz="1200" dirty="0">
                <a:solidFill>
                  <a:srgbClr val="666666"/>
                </a:solidFill>
              </a:rPr>
            </a:br>
            <a:r>
              <a:rPr lang="de-DE" sz="1200" dirty="0">
                <a:solidFill>
                  <a:srgbClr val="666666"/>
                </a:solidFill>
              </a:rPr>
              <a:t>leipzig@empirica-institut.de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79388" y="6381750"/>
            <a:ext cx="5616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solidFill>
                  <a:srgbClr val="FF6600"/>
                </a:solidFill>
              </a:rPr>
              <a:t>www.empirica-institut.de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21A53-CB16-4344-A4CF-85EFC2CAD8BC}" type="slidenum">
              <a:rPr lang="de-DE"/>
              <a:pPr/>
              <a:t>2</a:t>
            </a:fld>
            <a:endParaRPr lang="de-DE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9475"/>
            <a:ext cx="8713787" cy="488950"/>
          </a:xfrm>
        </p:spPr>
        <p:txBody>
          <a:bodyPr/>
          <a:lstStyle/>
          <a:p>
            <a:r>
              <a:rPr lang="de-DE" dirty="0" smtClean="0"/>
              <a:t>Was ist Armut?</a:t>
            </a:r>
            <a:endParaRPr lang="de-DE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Absolute Armut </a:t>
            </a:r>
          </a:p>
          <a:p>
            <a:pPr lvl="1"/>
            <a:r>
              <a:rPr lang="de-DE" dirty="0" smtClean="0"/>
              <a:t>weniger als 1,90 $ pro Tag (OECD)</a:t>
            </a:r>
          </a:p>
          <a:p>
            <a:pPr lvl="1"/>
            <a:r>
              <a:rPr lang="de-DE" dirty="0" smtClean="0"/>
              <a:t>Bezug </a:t>
            </a:r>
            <a:r>
              <a:rPr lang="de-DE" dirty="0"/>
              <a:t>staatlicher </a:t>
            </a:r>
            <a:r>
              <a:rPr lang="de-DE" dirty="0" smtClean="0"/>
              <a:t>Grundsicherung</a:t>
            </a:r>
          </a:p>
          <a:p>
            <a:r>
              <a:rPr lang="de-DE" dirty="0" smtClean="0"/>
              <a:t>Relative Armut </a:t>
            </a:r>
            <a:endParaRPr lang="de-DE" dirty="0"/>
          </a:p>
          <a:p>
            <a:pPr lvl="1"/>
            <a:r>
              <a:rPr lang="de-DE" dirty="0" smtClean="0"/>
              <a:t>weniger als 60% des </a:t>
            </a:r>
            <a:r>
              <a:rPr lang="de-DE" dirty="0" err="1" smtClean="0"/>
              <a:t>Medians</a:t>
            </a:r>
            <a:endParaRPr lang="de-DE" dirty="0" smtClean="0"/>
          </a:p>
          <a:p>
            <a:pPr lvl="1"/>
            <a:r>
              <a:rPr lang="de-DE" dirty="0"/>
              <a:t>m</a:t>
            </a:r>
            <a:r>
              <a:rPr lang="de-DE" dirty="0" smtClean="0"/>
              <a:t>isst eher Ungleichheit</a:t>
            </a:r>
          </a:p>
          <a:p>
            <a:r>
              <a:rPr lang="de-DE" dirty="0"/>
              <a:t>gefühlte oder </a:t>
            </a:r>
            <a:r>
              <a:rPr lang="de-DE" dirty="0" smtClean="0"/>
              <a:t>sozio-kulturelle Armut</a:t>
            </a:r>
          </a:p>
          <a:p>
            <a:pPr lvl="1"/>
            <a:r>
              <a:rPr lang="de-DE" dirty="0" smtClean="0"/>
              <a:t>nicht prognostizierbar</a:t>
            </a:r>
          </a:p>
          <a:p>
            <a:pPr lvl="1"/>
            <a:r>
              <a:rPr lang="de-DE" dirty="0" smtClean="0"/>
              <a:t>Studie </a:t>
            </a:r>
            <a:r>
              <a:rPr lang="de-DE" dirty="0"/>
              <a:t>soll Beitrag zum Abbau der gefühlten Armut leisten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59709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4A25-0210-4961-A0B3-DA58AA97BAA7}" type="slidenum">
              <a:rPr lang="de-DE"/>
              <a:pPr/>
              <a:t>3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9475"/>
            <a:ext cx="8713787" cy="488950"/>
          </a:xfrm>
        </p:spPr>
        <p:txBody>
          <a:bodyPr/>
          <a:lstStyle/>
          <a:p>
            <a:r>
              <a:rPr lang="de-DE" dirty="0"/>
              <a:t>Armutsrisikoquoten 1973 bis 2013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79388" y="6436568"/>
            <a:ext cx="8353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Quelle: Altersarmut – heute und in der Zukunft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6" y="1557272"/>
            <a:ext cx="6678228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020272" y="2132856"/>
            <a:ext cx="18902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6600"/>
                </a:solidFill>
              </a:rPr>
              <a:t>In anderen 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Datenquellen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sind </a:t>
            </a:r>
            <a:r>
              <a:rPr lang="de-DE" b="1" dirty="0" smtClean="0">
                <a:solidFill>
                  <a:srgbClr val="FF6600"/>
                </a:solidFill>
              </a:rPr>
              <a:t>Senioren </a:t>
            </a:r>
          </a:p>
          <a:p>
            <a:r>
              <a:rPr lang="de-DE" b="1" dirty="0" smtClean="0">
                <a:solidFill>
                  <a:srgbClr val="FF6600"/>
                </a:solidFill>
              </a:rPr>
              <a:t>seltener arm</a:t>
            </a:r>
          </a:p>
          <a:p>
            <a:r>
              <a:rPr lang="de-DE" dirty="0">
                <a:solidFill>
                  <a:srgbClr val="FF6600"/>
                </a:solidFill>
              </a:rPr>
              <a:t>(SOEP, MZ, </a:t>
            </a:r>
          </a:p>
          <a:p>
            <a:r>
              <a:rPr lang="de-DE" dirty="0">
                <a:solidFill>
                  <a:srgbClr val="FF6600"/>
                </a:solidFill>
              </a:rPr>
              <a:t>EU-SILC</a:t>
            </a:r>
            <a:r>
              <a:rPr lang="de-DE" dirty="0" smtClean="0">
                <a:solidFill>
                  <a:srgbClr val="FF6600"/>
                </a:solidFill>
              </a:rPr>
              <a:t>).</a:t>
            </a:r>
            <a:endParaRPr lang="de-DE" dirty="0">
              <a:solidFill>
                <a:srgbClr val="FF6600"/>
              </a:solidFill>
            </a:endParaRPr>
          </a:p>
          <a:p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Bezug Grund-</a:t>
            </a:r>
          </a:p>
          <a:p>
            <a:r>
              <a:rPr lang="de-DE" dirty="0" err="1" smtClean="0">
                <a:solidFill>
                  <a:srgbClr val="FF6600"/>
                </a:solidFill>
              </a:rPr>
              <a:t>sicherung</a:t>
            </a:r>
            <a:r>
              <a:rPr lang="de-DE" dirty="0" smtClean="0">
                <a:solidFill>
                  <a:srgbClr val="FF6600"/>
                </a:solidFill>
              </a:rPr>
              <a:t> 2015: 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8,4% insgesamt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3,4%</a:t>
            </a:r>
            <a:r>
              <a:rPr lang="de-DE" dirty="0">
                <a:solidFill>
                  <a:srgbClr val="FF6600"/>
                </a:solidFill>
              </a:rPr>
              <a:t> Senioren </a:t>
            </a:r>
            <a:endParaRPr lang="de-DE" dirty="0" smtClean="0">
              <a:solidFill>
                <a:srgbClr val="FF6600"/>
              </a:solidFill>
            </a:endParaRPr>
          </a:p>
          <a:p>
            <a:endParaRPr lang="de-DE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1592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4A25-0210-4961-A0B3-DA58AA97BAA7}" type="slidenum">
              <a:rPr lang="de-DE"/>
              <a:pPr/>
              <a:t>4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9475"/>
            <a:ext cx="8713787" cy="488950"/>
          </a:xfrm>
        </p:spPr>
        <p:txBody>
          <a:bodyPr/>
          <a:lstStyle/>
          <a:p>
            <a:r>
              <a:rPr lang="de-DE" dirty="0" smtClean="0"/>
              <a:t>Wer ist arm?</a:t>
            </a:r>
            <a:endParaRPr lang="de-DE" dirty="0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79388" y="6436568"/>
            <a:ext cx="8353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Quelle: Altersarmut – heute und in der Zukunft</a:t>
            </a:r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6403186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244606" y="3204098"/>
            <a:ext cx="3024460" cy="21550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385954" y="5355460"/>
            <a:ext cx="3130262" cy="21550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51520" y="5886150"/>
            <a:ext cx="3024460" cy="21550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377076" y="3015228"/>
            <a:ext cx="3139140" cy="21550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179512" y="6093296"/>
            <a:ext cx="381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*oder </a:t>
            </a:r>
            <a:r>
              <a:rPr lang="de-DE" sz="1200" dirty="0" smtClean="0"/>
              <a:t>angelernt/Berufsvorbereitung | **</a:t>
            </a:r>
            <a:r>
              <a:rPr lang="de-DE" sz="1200" dirty="0"/>
              <a:t>oder </a:t>
            </a:r>
            <a:r>
              <a:rPr lang="de-DE" sz="1200" dirty="0" smtClean="0"/>
              <a:t>ähnliches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6948264" y="2636912"/>
            <a:ext cx="1941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6600"/>
                </a:solidFill>
              </a:rPr>
              <a:t>Geringes Risiko</a:t>
            </a:r>
            <a:r>
              <a:rPr lang="de-DE" dirty="0">
                <a:solidFill>
                  <a:srgbClr val="FF6600"/>
                </a:solidFill>
              </a:rPr>
              <a:t>: </a:t>
            </a:r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pensioniertes 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Akademikerpaar 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im </a:t>
            </a:r>
            <a:r>
              <a:rPr lang="de-DE" dirty="0">
                <a:solidFill>
                  <a:srgbClr val="FF6600"/>
                </a:solidFill>
              </a:rPr>
              <a:t>Eigenheim</a:t>
            </a:r>
          </a:p>
        </p:txBody>
      </p:sp>
    </p:spTree>
    <p:extLst>
      <p:ext uri="{BB962C8B-B14F-4D97-AF65-F5344CB8AC3E}">
        <p14:creationId xmlns:p14="http://schemas.microsoft.com/office/powerpoint/2010/main" val="399691726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4A25-0210-4961-A0B3-DA58AA97BAA7}" type="slidenum">
              <a:rPr lang="de-DE"/>
              <a:pPr/>
              <a:t>5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23840"/>
            <a:ext cx="8713787" cy="800219"/>
          </a:xfrm>
        </p:spPr>
        <p:txBody>
          <a:bodyPr/>
          <a:lstStyle/>
          <a:p>
            <a:r>
              <a:rPr lang="de-DE" dirty="0" smtClean="0"/>
              <a:t>Empirisch modelliertes Altersarmutsrisiko 2030</a:t>
            </a:r>
            <a:br>
              <a:rPr lang="de-DE" dirty="0" smtClean="0"/>
            </a:br>
            <a:r>
              <a:rPr lang="de-DE" sz="2000" dirty="0"/>
              <a:t>Frage: </a:t>
            </a:r>
            <a:r>
              <a:rPr lang="de-DE" sz="2000" dirty="0" smtClean="0"/>
              <a:t>Was, </a:t>
            </a:r>
            <a:r>
              <a:rPr lang="de-DE" sz="2000" dirty="0"/>
              <a:t>wenn </a:t>
            </a:r>
            <a:r>
              <a:rPr lang="de-DE" sz="2000" dirty="0">
                <a:solidFill>
                  <a:srgbClr val="FF6600"/>
                </a:solidFill>
              </a:rPr>
              <a:t>alle</a:t>
            </a:r>
            <a:r>
              <a:rPr lang="de-DE" sz="2000" dirty="0"/>
              <a:t> </a:t>
            </a:r>
            <a:r>
              <a:rPr lang="de-DE" sz="2000" dirty="0" smtClean="0"/>
              <a:t>länger/kürzer </a:t>
            </a:r>
            <a:r>
              <a:rPr lang="de-DE" sz="2000" dirty="0"/>
              <a:t>arbeiten und </a:t>
            </a:r>
            <a:r>
              <a:rPr lang="de-DE" sz="2000" dirty="0">
                <a:solidFill>
                  <a:srgbClr val="FF6600"/>
                </a:solidFill>
              </a:rPr>
              <a:t>alle/keiner</a:t>
            </a:r>
            <a:r>
              <a:rPr lang="de-DE" sz="2000" dirty="0"/>
              <a:t> </a:t>
            </a:r>
            <a:r>
              <a:rPr lang="de-DE" sz="2000" dirty="0" err="1"/>
              <a:t>riestert</a:t>
            </a:r>
            <a:r>
              <a:rPr lang="de-DE" sz="2000" dirty="0"/>
              <a:t>?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79388" y="6436568"/>
            <a:ext cx="8353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Quelle: Altersarmut – heute und in der Zukunft</a:t>
            </a:r>
          </a:p>
        </p:txBody>
      </p:sp>
      <p:pic>
        <p:nvPicPr>
          <p:cNvPr id="1648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6561137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4886666" y="1556792"/>
            <a:ext cx="2088232" cy="466725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104222" y="1556792"/>
            <a:ext cx="2088232" cy="466725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128553" y="2438886"/>
            <a:ext cx="18774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Wie werden sich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die Menschen 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verhalten?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>
                <a:solidFill>
                  <a:srgbClr val="FF66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87719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21A53-CB16-4344-A4CF-85EFC2CAD8BC}" type="slidenum">
              <a:rPr lang="de-DE"/>
              <a:pPr/>
              <a:t>6</a:t>
            </a:fld>
            <a:endParaRPr lang="de-DE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9475"/>
            <a:ext cx="8713787" cy="488950"/>
          </a:xfrm>
        </p:spPr>
        <p:txBody>
          <a:bodyPr/>
          <a:lstStyle/>
          <a:p>
            <a:r>
              <a:rPr lang="de-DE" dirty="0" smtClean="0"/>
              <a:t>Problem (empirische Fakten)</a:t>
            </a:r>
            <a:endParaRPr lang="de-DE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Arme sind eher Frührentner</a:t>
            </a:r>
          </a:p>
          <a:p>
            <a:pPr lvl="1"/>
            <a:r>
              <a:rPr lang="de-DE" dirty="0" smtClean="0"/>
              <a:t>weniger Beitragspunkte</a:t>
            </a:r>
          </a:p>
          <a:p>
            <a:pPr lvl="1"/>
            <a:r>
              <a:rPr lang="de-DE" dirty="0" smtClean="0"/>
              <a:t>weniger Beitragsjahre</a:t>
            </a:r>
          </a:p>
          <a:p>
            <a:r>
              <a:rPr lang="de-DE" dirty="0" smtClean="0"/>
              <a:t>Frührentner waren eher arbeitslos</a:t>
            </a:r>
          </a:p>
          <a:p>
            <a:pPr lvl="1"/>
            <a:r>
              <a:rPr lang="de-DE" dirty="0" smtClean="0"/>
              <a:t>noch weniger </a:t>
            </a:r>
            <a:r>
              <a:rPr lang="de-DE" dirty="0"/>
              <a:t>Beitragspunkte</a:t>
            </a:r>
          </a:p>
          <a:p>
            <a:pPr lvl="1"/>
            <a:r>
              <a:rPr lang="de-DE" dirty="0"/>
              <a:t>noch </a:t>
            </a:r>
            <a:r>
              <a:rPr lang="de-DE" dirty="0" smtClean="0"/>
              <a:t>weniger </a:t>
            </a:r>
            <a:r>
              <a:rPr lang="de-DE" dirty="0"/>
              <a:t>Beitragsjahre</a:t>
            </a:r>
          </a:p>
          <a:p>
            <a:r>
              <a:rPr lang="de-DE" dirty="0" smtClean="0"/>
              <a:t>Frührentner haben seltener Riestervertrag</a:t>
            </a:r>
          </a:p>
          <a:p>
            <a:pPr lvl="1"/>
            <a:r>
              <a:rPr lang="de-DE" dirty="0" smtClean="0"/>
              <a:t>Keine Kompensation des Rentenniveaus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7128553" y="1844824"/>
            <a:ext cx="18389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Wie viele </a:t>
            </a:r>
            <a:br>
              <a:rPr lang="de-DE" dirty="0" smtClean="0">
                <a:solidFill>
                  <a:srgbClr val="FF6600"/>
                </a:solidFill>
              </a:rPr>
            </a:br>
            <a:r>
              <a:rPr lang="de-DE" dirty="0" smtClean="0">
                <a:solidFill>
                  <a:srgbClr val="FF6600"/>
                </a:solidFill>
              </a:rPr>
              <a:t>werden nicht</a:t>
            </a:r>
          </a:p>
          <a:p>
            <a:r>
              <a:rPr lang="de-DE" b="1" dirty="0" smtClean="0">
                <a:solidFill>
                  <a:srgbClr val="FF6600"/>
                </a:solidFill>
              </a:rPr>
              <a:t>länger arbeiten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und nicht</a:t>
            </a:r>
          </a:p>
          <a:p>
            <a:r>
              <a:rPr lang="de-DE" b="1" dirty="0" smtClean="0">
                <a:solidFill>
                  <a:srgbClr val="FF6600"/>
                </a:solidFill>
              </a:rPr>
              <a:t>riestern</a:t>
            </a:r>
            <a:r>
              <a:rPr lang="de-DE" dirty="0" smtClean="0">
                <a:solidFill>
                  <a:srgbClr val="FF6600"/>
                </a:solidFill>
              </a:rPr>
              <a:t>?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>
                <a:solidFill>
                  <a:srgbClr val="FF66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25100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84A25-0210-4961-A0B3-DA58AA97BAA7}" type="slidenum">
              <a:rPr lang="de-DE"/>
              <a:pPr/>
              <a:t>7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7730"/>
            <a:ext cx="8713787" cy="492443"/>
          </a:xfrm>
        </p:spPr>
        <p:txBody>
          <a:bodyPr/>
          <a:lstStyle/>
          <a:p>
            <a:r>
              <a:rPr lang="de-DE" dirty="0"/>
              <a:t>Geschätztes Mengengerüst </a:t>
            </a:r>
            <a:r>
              <a:rPr lang="de-DE" dirty="0" smtClean="0"/>
              <a:t>für Verhaltensweisen</a:t>
            </a:r>
            <a:endParaRPr lang="de-DE" dirty="0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79388" y="6436568"/>
            <a:ext cx="8353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Quelle: Altersarmut – heute und in der Zukunft</a:t>
            </a:r>
          </a:p>
        </p:txBody>
      </p:sp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432488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95536" y="4149080"/>
            <a:ext cx="5070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Wahrscheinlichkeiten für </a:t>
            </a:r>
          </a:p>
          <a:p>
            <a:r>
              <a:rPr lang="de-DE" dirty="0" smtClean="0"/>
              <a:t>„länger arbeiten“ – „kürzer arbeiten“ – „riestern“ </a:t>
            </a:r>
          </a:p>
          <a:p>
            <a:r>
              <a:rPr lang="de-DE" dirty="0" smtClean="0"/>
              <a:t>geschätzt auf Basis SOEP </a:t>
            </a:r>
            <a:r>
              <a:rPr lang="de-DE" dirty="0"/>
              <a:t>und </a:t>
            </a:r>
            <a:r>
              <a:rPr lang="de-DE" dirty="0" smtClean="0"/>
              <a:t>EVS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128553" y="1844824"/>
            <a:ext cx="199285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Wie hoch ist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die </a:t>
            </a:r>
            <a:r>
              <a:rPr lang="de-DE" b="1" dirty="0" smtClean="0">
                <a:solidFill>
                  <a:srgbClr val="FF6600"/>
                </a:solidFill>
              </a:rPr>
              <a:t>Armutsquote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bei einzelnen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Teilgruppen?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.</a:t>
            </a:r>
          </a:p>
          <a:p>
            <a:r>
              <a:rPr lang="de-DE" dirty="0">
                <a:solidFill>
                  <a:srgbClr val="FF6600"/>
                </a:solidFill>
              </a:rPr>
              <a:t>.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1691680" y="2708920"/>
            <a:ext cx="1728192" cy="504056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78672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88350" y="6597476"/>
            <a:ext cx="503238" cy="215900"/>
          </a:xfrm>
        </p:spPr>
        <p:txBody>
          <a:bodyPr/>
          <a:lstStyle/>
          <a:p>
            <a:fld id="{1C084A25-0210-4961-A0B3-DA58AA97BAA7}" type="slidenum">
              <a:rPr lang="de-DE"/>
              <a:pPr/>
              <a:t>8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64704"/>
            <a:ext cx="8713787" cy="800219"/>
          </a:xfrm>
        </p:spPr>
        <p:txBody>
          <a:bodyPr/>
          <a:lstStyle/>
          <a:p>
            <a:r>
              <a:rPr lang="de-DE" dirty="0"/>
              <a:t>Geschätzte Armutsquoten nach </a:t>
            </a:r>
            <a:r>
              <a:rPr lang="de-DE" dirty="0" smtClean="0"/>
              <a:t>Verhaltensweisen</a:t>
            </a:r>
            <a:br>
              <a:rPr lang="de-DE" dirty="0" smtClean="0"/>
            </a:br>
            <a:r>
              <a:rPr lang="de-DE" sz="2000" dirty="0" smtClean="0"/>
              <a:t>Hier: unterschiedliches Verhalten verschiedener Teilgruppen</a:t>
            </a:r>
            <a:endParaRPr lang="de-DE" dirty="0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79388" y="6436568"/>
            <a:ext cx="8353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Quelle: Altersarmut – heute und in der Zukunft</a:t>
            </a:r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38027"/>
            <a:ext cx="5927763" cy="454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>
          <a:xfrm flipH="1">
            <a:off x="2249988" y="2441454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 flipH="1">
            <a:off x="2249004" y="3762755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 flipH="1">
            <a:off x="2249988" y="5283801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 flipH="1">
            <a:off x="1404632" y="2873502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 flipH="1">
            <a:off x="1403648" y="4194803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 flipH="1">
            <a:off x="1404632" y="5715849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 flipH="1">
            <a:off x="4788024" y="2468088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 flipH="1">
            <a:off x="4787040" y="3789389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flipH="1">
            <a:off x="4788024" y="5310435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 flipH="1">
            <a:off x="3969302" y="2862163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 flipH="1">
            <a:off x="3968318" y="4183464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 flipH="1">
            <a:off x="3969302" y="5704510"/>
            <a:ext cx="432048" cy="360040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 flipH="1">
            <a:off x="3059832" y="3071770"/>
            <a:ext cx="432048" cy="360040"/>
          </a:xfrm>
          <a:prstGeom prst="ellipse">
            <a:avLst/>
          </a:prstGeom>
          <a:noFill/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 flipH="1">
            <a:off x="3058848" y="4393071"/>
            <a:ext cx="432048" cy="360040"/>
          </a:xfrm>
          <a:prstGeom prst="ellipse">
            <a:avLst/>
          </a:prstGeom>
          <a:noFill/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 flipH="1">
            <a:off x="3059832" y="5914117"/>
            <a:ext cx="432048" cy="360040"/>
          </a:xfrm>
          <a:prstGeom prst="ellipse">
            <a:avLst/>
          </a:prstGeom>
          <a:noFill/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flipH="1">
            <a:off x="5607730" y="3061908"/>
            <a:ext cx="432048" cy="360040"/>
          </a:xfrm>
          <a:prstGeom prst="ellipse">
            <a:avLst/>
          </a:prstGeom>
          <a:noFill/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 flipH="1">
            <a:off x="5606746" y="4383209"/>
            <a:ext cx="432048" cy="360040"/>
          </a:xfrm>
          <a:prstGeom prst="ellipse">
            <a:avLst/>
          </a:prstGeom>
          <a:noFill/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 flipH="1">
            <a:off x="5607730" y="5904255"/>
            <a:ext cx="432048" cy="360040"/>
          </a:xfrm>
          <a:prstGeom prst="ellipse">
            <a:avLst/>
          </a:prstGeom>
          <a:noFill/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804248" y="5211777"/>
            <a:ext cx="295465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*Anzahl Senioren wie </a:t>
            </a:r>
            <a:endParaRPr lang="de-DE" sz="1400" dirty="0" smtClean="0"/>
          </a:p>
          <a:p>
            <a:r>
              <a:rPr lang="de-DE" sz="1400" dirty="0" smtClean="0"/>
              <a:t>im </a:t>
            </a:r>
            <a:r>
              <a:rPr lang="de-DE" sz="1400" dirty="0"/>
              <a:t>Jahr 2013 (16,9 Mio.)	</a:t>
            </a:r>
            <a:endParaRPr lang="de-DE" sz="1400" dirty="0" smtClean="0"/>
          </a:p>
          <a:p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>**Anzahl Senioren wie </a:t>
            </a:r>
            <a:endParaRPr lang="de-DE" sz="1400" dirty="0" smtClean="0"/>
          </a:p>
          <a:p>
            <a:r>
              <a:rPr lang="de-DE" sz="1400" dirty="0" smtClean="0"/>
              <a:t>im </a:t>
            </a:r>
            <a:r>
              <a:rPr lang="de-DE" sz="1400" dirty="0"/>
              <a:t>Jahr 2030 (21,8 Mio.)</a:t>
            </a:r>
          </a:p>
        </p:txBody>
      </p:sp>
      <p:sp>
        <p:nvSpPr>
          <p:cNvPr id="25" name="Rechteck 24"/>
          <p:cNvSpPr/>
          <p:nvPr/>
        </p:nvSpPr>
        <p:spPr>
          <a:xfrm>
            <a:off x="3761915" y="1638027"/>
            <a:ext cx="2754301" cy="471736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6948264" y="2015504"/>
            <a:ext cx="19287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6600"/>
                </a:solidFill>
              </a:rPr>
              <a:t>Armutsrisiko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insgesamt</a:t>
            </a:r>
            <a:endParaRPr lang="de-DE" dirty="0">
              <a:solidFill>
                <a:srgbClr val="FF6600"/>
              </a:solidFill>
            </a:endParaRPr>
          </a:p>
          <a:p>
            <a:r>
              <a:rPr lang="de-DE" dirty="0">
                <a:solidFill>
                  <a:srgbClr val="FF6600"/>
                </a:solidFill>
              </a:rPr>
              <a:t>nur </a:t>
            </a:r>
            <a:r>
              <a:rPr lang="de-DE" b="1" dirty="0">
                <a:solidFill>
                  <a:srgbClr val="FF6600"/>
                </a:solidFill>
              </a:rPr>
              <a:t>etwas höher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aber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für Teilgruppen</a:t>
            </a:r>
          </a:p>
          <a:p>
            <a:r>
              <a:rPr lang="de-DE" b="1" dirty="0" smtClean="0">
                <a:solidFill>
                  <a:srgbClr val="FF6600"/>
                </a:solidFill>
              </a:rPr>
              <a:t>deutlich höher</a:t>
            </a:r>
          </a:p>
        </p:txBody>
      </p:sp>
    </p:spTree>
    <p:extLst>
      <p:ext uri="{BB962C8B-B14F-4D97-AF65-F5344CB8AC3E}">
        <p14:creationId xmlns:p14="http://schemas.microsoft.com/office/powerpoint/2010/main" val="132732158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21A53-CB16-4344-A4CF-85EFC2CAD8BC}" type="slidenum">
              <a:rPr lang="de-DE"/>
              <a:pPr/>
              <a:t>9</a:t>
            </a:fld>
            <a:endParaRPr lang="de-DE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79475"/>
            <a:ext cx="8713787" cy="488950"/>
          </a:xfrm>
        </p:spPr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Altersarmut </a:t>
            </a:r>
            <a:r>
              <a:rPr lang="de-DE" dirty="0" smtClean="0"/>
              <a:t>ist </a:t>
            </a:r>
            <a:r>
              <a:rPr lang="de-DE" dirty="0"/>
              <a:t>meist </a:t>
            </a:r>
            <a:r>
              <a:rPr lang="de-DE" dirty="0" smtClean="0"/>
              <a:t>endgültig</a:t>
            </a:r>
            <a:endParaRPr lang="de-DE" dirty="0"/>
          </a:p>
          <a:p>
            <a:r>
              <a:rPr lang="de-DE" dirty="0" smtClean="0"/>
              <a:t>Heute: Risiko für Altersarmut gering</a:t>
            </a:r>
          </a:p>
          <a:p>
            <a:r>
              <a:rPr lang="de-DE" dirty="0" smtClean="0"/>
              <a:t>Künftig: </a:t>
            </a:r>
            <a:r>
              <a:rPr lang="de-DE" dirty="0" smtClean="0">
                <a:solidFill>
                  <a:srgbClr val="FF6600"/>
                </a:solidFill>
              </a:rPr>
              <a:t>Risiko steigt, wenn Verhalten unverändert</a:t>
            </a:r>
          </a:p>
          <a:p>
            <a:pPr lvl="1"/>
            <a:r>
              <a:rPr lang="de-DE" dirty="0" smtClean="0"/>
              <a:t>Schätzung: 3 von 4 ändern ihr Verhalten</a:t>
            </a:r>
          </a:p>
          <a:p>
            <a:pPr lvl="1"/>
            <a:r>
              <a:rPr lang="de-DE" dirty="0" smtClean="0"/>
              <a:t>Folge: Risiko steigt nur wenig</a:t>
            </a:r>
          </a:p>
          <a:p>
            <a:pPr lvl="1"/>
            <a:r>
              <a:rPr lang="de-DE" dirty="0" smtClean="0"/>
              <a:t>Aber: für 1 von 4 Senioren steigt Risiko erheblich</a:t>
            </a:r>
          </a:p>
          <a:p>
            <a:r>
              <a:rPr lang="de-DE" dirty="0" smtClean="0"/>
              <a:t>Daher: </a:t>
            </a:r>
            <a:r>
              <a:rPr lang="de-DE" dirty="0">
                <a:solidFill>
                  <a:srgbClr val="FF6600"/>
                </a:solidFill>
              </a:rPr>
              <a:t>Erst Ursachen, dann Symptome </a:t>
            </a:r>
            <a:r>
              <a:rPr lang="de-DE" dirty="0" smtClean="0">
                <a:solidFill>
                  <a:srgbClr val="FF6600"/>
                </a:solidFill>
              </a:rPr>
              <a:t>bekämpfen</a:t>
            </a:r>
          </a:p>
          <a:p>
            <a:pPr lvl="1"/>
            <a:r>
              <a:rPr lang="de-DE" dirty="0" smtClean="0"/>
              <a:t>Mehr Einkommen/Beitragspunkte durch Qualifizierung</a:t>
            </a:r>
          </a:p>
          <a:p>
            <a:pPr lvl="1"/>
            <a:r>
              <a:rPr lang="de-DE" dirty="0" smtClean="0"/>
              <a:t>Mehr Beitragspunkte durch weniger Unterbrechung (Kita)</a:t>
            </a:r>
          </a:p>
          <a:p>
            <a:pPr lvl="1"/>
            <a:r>
              <a:rPr lang="de-DE" dirty="0" smtClean="0"/>
              <a:t>Verbesserte Konditionen und Vereinfachung bei Riester </a:t>
            </a:r>
            <a:br>
              <a:rPr lang="de-DE" dirty="0" smtClean="0"/>
            </a:br>
            <a:r>
              <a:rPr lang="de-DE" sz="1900" dirty="0" smtClean="0"/>
              <a:t>(Einbeziehung Selbständige</a:t>
            </a:r>
            <a:r>
              <a:rPr lang="de-DE" sz="1900" dirty="0"/>
              <a:t>, </a:t>
            </a:r>
            <a:r>
              <a:rPr lang="de-DE" sz="1900" dirty="0" smtClean="0"/>
              <a:t>Mindestgarantie, Anrechnung Grundsicherung)</a:t>
            </a:r>
            <a:endParaRPr lang="de-DE" dirty="0" smtClean="0"/>
          </a:p>
          <a:p>
            <a:pPr lvl="1"/>
            <a:r>
              <a:rPr lang="de-DE" dirty="0" smtClean="0"/>
              <a:t>Mindestlohn </a:t>
            </a:r>
            <a:r>
              <a:rPr lang="de-DE" dirty="0"/>
              <a:t>oder </a:t>
            </a:r>
            <a:r>
              <a:rPr lang="de-DE" dirty="0" smtClean="0"/>
              <a:t>Zuschussrente problematisch </a:t>
            </a:r>
            <a:br>
              <a:rPr lang="de-DE" dirty="0" smtClean="0"/>
            </a:br>
            <a:r>
              <a:rPr lang="de-DE" dirty="0" smtClean="0"/>
              <a:t>wegen negativer Arbeitsanreize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331850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uiExpand="1" build="p"/>
    </p:bldLst>
  </p:timing>
</p:sld>
</file>

<file path=ppt/theme/theme1.xml><?xml version="1.0" encoding="utf-8"?>
<a:theme xmlns:a="http://schemas.openxmlformats.org/drawingml/2006/main" name="empirica-2010">
  <a:themeElements>
    <a:clrScheme name="empirica-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pirica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mpirica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irica-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irica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irica-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irica-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irica-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pirica-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pirica-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pirica-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pirica-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pirica-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pirica-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empirica-2010</Template>
  <TotalTime>0</TotalTime>
  <Words>364</Words>
  <Application>Microsoft Office PowerPoint</Application>
  <PresentationFormat>Bildschirmpräsentation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empirica-2010</vt:lpstr>
      <vt:lpstr>Image</vt:lpstr>
      <vt:lpstr>Altersarmut – heute und in der Zukunft</vt:lpstr>
      <vt:lpstr>Was ist Armut?</vt:lpstr>
      <vt:lpstr>Armutsrisikoquoten 1973 bis 2013</vt:lpstr>
      <vt:lpstr>Wer ist arm?</vt:lpstr>
      <vt:lpstr>Empirisch modelliertes Altersarmutsrisiko 2030 Frage: Was, wenn alle länger/kürzer arbeiten und alle/keiner riestert?</vt:lpstr>
      <vt:lpstr>Problem (empirische Fakten)</vt:lpstr>
      <vt:lpstr>Geschätztes Mengengerüst für Verhaltensweisen</vt:lpstr>
      <vt:lpstr>Geschätzte Armutsquoten nach Verhaltensweisen Hier: unterschiedliches Verhalten verschiedener Teilgruppen</vt:lpstr>
      <vt:lpstr>Fazit</vt:lpstr>
      <vt:lpstr>PowerPoint-Präsentation</vt:lpstr>
    </vt:vector>
  </TitlesOfParts>
  <Company>empirica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Vortragstitel</dc:title>
  <dc:creator>RB</dc:creator>
  <cp:lastModifiedBy>Klaus Morgenstern</cp:lastModifiedBy>
  <cp:revision>24</cp:revision>
  <dcterms:created xsi:type="dcterms:W3CDTF">2017-06-02T13:59:06Z</dcterms:created>
  <dcterms:modified xsi:type="dcterms:W3CDTF">2017-06-14T10:42:46Z</dcterms:modified>
</cp:coreProperties>
</file>